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AE772-54EB-4F23-A1BC-2BDEDED1AFF6}" type="datetimeFigureOut">
              <a:rPr lang="en-US" smtClean="0"/>
              <a:pPr/>
              <a:t>6/25/2009</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59561F-F472-4319-BE91-7E8EB85CDE9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15</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AC59561F-F472-4319-BE91-7E8EB85CDE9D}"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5800" y="685800"/>
            <a:ext cx="7772400" cy="2127250"/>
          </a:xfrm>
        </p:spPr>
        <p:txBody>
          <a:bodyPr/>
          <a:lstStyle>
            <a:lvl1pPr algn="ctr">
              <a:defRPr sz="5800"/>
            </a:lvl1pPr>
          </a:lstStyle>
          <a:p>
            <a:r>
              <a:rPr lang="en-AU"/>
              <a:t>Click to edit Master title style</a:t>
            </a:r>
          </a:p>
        </p:txBody>
      </p:sp>
      <p:sp>
        <p:nvSpPr>
          <p:cNvPr id="2765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AU"/>
              <a:t>Click to edit Master subtitle style</a:t>
            </a:r>
          </a:p>
        </p:txBody>
      </p:sp>
      <p:sp>
        <p:nvSpPr>
          <p:cNvPr id="27652" name="Rectangle 4"/>
          <p:cNvSpPr>
            <a:spLocks noGrp="1" noChangeArrowheads="1"/>
          </p:cNvSpPr>
          <p:nvPr>
            <p:ph type="dt" sz="half" idx="2"/>
          </p:nvPr>
        </p:nvSpPr>
        <p:spPr/>
        <p:txBody>
          <a:bodyPr/>
          <a:lstStyle>
            <a:lvl1pPr>
              <a:defRPr/>
            </a:lvl1pPr>
          </a:lstStyle>
          <a:p>
            <a:endParaRPr lang="en-AU"/>
          </a:p>
        </p:txBody>
      </p:sp>
      <p:sp>
        <p:nvSpPr>
          <p:cNvPr id="27653" name="Rectangle 5"/>
          <p:cNvSpPr>
            <a:spLocks noGrp="1" noChangeArrowheads="1"/>
          </p:cNvSpPr>
          <p:nvPr>
            <p:ph type="ftr" sz="quarter" idx="3"/>
          </p:nvPr>
        </p:nvSpPr>
        <p:spPr/>
        <p:txBody>
          <a:bodyPr/>
          <a:lstStyle>
            <a:lvl1pPr>
              <a:defRPr/>
            </a:lvl1pPr>
          </a:lstStyle>
          <a:p>
            <a:endParaRPr lang="en-AU"/>
          </a:p>
        </p:txBody>
      </p:sp>
      <p:sp>
        <p:nvSpPr>
          <p:cNvPr id="27654" name="Rectangle 6"/>
          <p:cNvSpPr>
            <a:spLocks noGrp="1" noChangeArrowheads="1"/>
          </p:cNvSpPr>
          <p:nvPr>
            <p:ph type="sldNum" sz="quarter" idx="4"/>
          </p:nvPr>
        </p:nvSpPr>
        <p:spPr/>
        <p:txBody>
          <a:bodyPr/>
          <a:lstStyle>
            <a:lvl1pPr>
              <a:defRPr/>
            </a:lvl1pPr>
          </a:lstStyle>
          <a:p>
            <a:fld id="{6A3509AF-0C01-4279-9B41-260D6C718EE6}" type="slidenum">
              <a:rPr lang="en-AU"/>
              <a:pPr/>
              <a:t>‹#›</a:t>
            </a:fld>
            <a:endParaRPr lang="en-AU"/>
          </a:p>
        </p:txBody>
      </p:sp>
      <p:grpSp>
        <p:nvGrpSpPr>
          <p:cNvPr id="27655" name="Group 7"/>
          <p:cNvGrpSpPr>
            <a:grpSpLocks/>
          </p:cNvGrpSpPr>
          <p:nvPr/>
        </p:nvGrpSpPr>
        <p:grpSpPr bwMode="auto">
          <a:xfrm>
            <a:off x="228600" y="2889250"/>
            <a:ext cx="8610600" cy="201613"/>
            <a:chOff x="144" y="1680"/>
            <a:chExt cx="5424" cy="144"/>
          </a:xfrm>
        </p:grpSpPr>
        <p:sp>
          <p:nvSpPr>
            <p:cNvPr id="27656"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en-AU"/>
            </a:p>
          </p:txBody>
        </p:sp>
        <p:sp>
          <p:nvSpPr>
            <p:cNvPr id="27657"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en-AU"/>
            </a:p>
          </p:txBody>
        </p:sp>
        <p:sp>
          <p:nvSpPr>
            <p:cNvPr id="27658"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en-AU"/>
            </a:p>
          </p:txBody>
        </p:sp>
      </p:grpSp>
      <p:pic>
        <p:nvPicPr>
          <p:cNvPr id="12" name="Picture 10" descr="\\bee-home.qut.edu.au\users\eves\My Pictures\logo.gif"/>
          <p:cNvPicPr>
            <a:picLocks noChangeAspect="1" noChangeArrowheads="1"/>
          </p:cNvPicPr>
          <p:nvPr userDrawn="1"/>
        </p:nvPicPr>
        <p:blipFill>
          <a:blip r:embed="rId2" cstate="print"/>
          <a:srcRect/>
          <a:stretch>
            <a:fillRect/>
          </a:stretch>
        </p:blipFill>
        <p:spPr bwMode="auto">
          <a:xfrm>
            <a:off x="6477000" y="6215082"/>
            <a:ext cx="2667000" cy="476250"/>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F1F41D5F-7A87-464A-96EC-55E06DFD2561}" type="slidenum">
              <a:rPr lang="en-AU"/>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8C9F44EF-D1A3-4B29-AF23-B37EE7EB5894}" type="slidenum">
              <a:rPr lang="en-AU"/>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AU" dirty="0"/>
          </a:p>
        </p:txBody>
      </p:sp>
      <p:sp>
        <p:nvSpPr>
          <p:cNvPr id="5" name="Footer Placeholder 4"/>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fld id="{3B57710D-AF97-4D97-A9C5-19519ADF9CC8}" type="slidenum">
              <a:rPr lang="en-AU"/>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4CEDFF6F-6350-47F7-B4A7-34677D5901D5}" type="slidenum">
              <a:rPr lang="en-AU"/>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AU"/>
          </a:p>
        </p:txBody>
      </p:sp>
      <p:sp>
        <p:nvSpPr>
          <p:cNvPr id="8" name="Footer Placeholder 7"/>
          <p:cNvSpPr>
            <a:spLocks noGrp="1"/>
          </p:cNvSpPr>
          <p:nvPr>
            <p:ph type="ftr" sz="quarter" idx="11"/>
          </p:nvPr>
        </p:nvSpPr>
        <p:spPr/>
        <p:txBody>
          <a:bodyPr/>
          <a:lstStyle>
            <a:lvl1pPr>
              <a:defRPr/>
            </a:lvl1pPr>
          </a:lstStyle>
          <a:p>
            <a:endParaRPr lang="en-AU"/>
          </a:p>
        </p:txBody>
      </p:sp>
      <p:sp>
        <p:nvSpPr>
          <p:cNvPr id="9" name="Slide Number Placeholder 8"/>
          <p:cNvSpPr>
            <a:spLocks noGrp="1"/>
          </p:cNvSpPr>
          <p:nvPr>
            <p:ph type="sldNum" sz="quarter" idx="12"/>
          </p:nvPr>
        </p:nvSpPr>
        <p:spPr/>
        <p:txBody>
          <a:bodyPr/>
          <a:lstStyle>
            <a:lvl1pPr>
              <a:defRPr/>
            </a:lvl1pPr>
          </a:lstStyle>
          <a:p>
            <a:fld id="{D19F8A8B-5A5D-49AF-BC59-17E13958D07C}" type="slidenum">
              <a:rPr lang="en-AU"/>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p>
        </p:txBody>
      </p:sp>
      <p:sp>
        <p:nvSpPr>
          <p:cNvPr id="4" name="Footer Placeholder 3"/>
          <p:cNvSpPr>
            <a:spLocks noGrp="1"/>
          </p:cNvSpPr>
          <p:nvPr>
            <p:ph type="ftr" sz="quarter" idx="11"/>
          </p:nvPr>
        </p:nvSpPr>
        <p:spPr/>
        <p:txBody>
          <a:bodyPr/>
          <a:lstStyle>
            <a:lvl1pPr>
              <a:defRPr/>
            </a:lvl1pPr>
          </a:lstStyle>
          <a:p>
            <a:endParaRPr lang="en-AU"/>
          </a:p>
        </p:txBody>
      </p:sp>
      <p:sp>
        <p:nvSpPr>
          <p:cNvPr id="5" name="Slide Number Placeholder 4"/>
          <p:cNvSpPr>
            <a:spLocks noGrp="1"/>
          </p:cNvSpPr>
          <p:nvPr>
            <p:ph type="sldNum" sz="quarter" idx="12"/>
          </p:nvPr>
        </p:nvSpPr>
        <p:spPr/>
        <p:txBody>
          <a:bodyPr/>
          <a:lstStyle>
            <a:lvl1pPr>
              <a:defRPr/>
            </a:lvl1pPr>
          </a:lstStyle>
          <a:p>
            <a:fld id="{80C3EF08-D463-4FCE-BD23-A58D2C7EFC82}" type="slidenum">
              <a:rPr lang="en-AU"/>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p>
        </p:txBody>
      </p:sp>
      <p:sp>
        <p:nvSpPr>
          <p:cNvPr id="3" name="Footer Placeholder 2"/>
          <p:cNvSpPr>
            <a:spLocks noGrp="1"/>
          </p:cNvSpPr>
          <p:nvPr>
            <p:ph type="ftr" sz="quarter" idx="11"/>
          </p:nvPr>
        </p:nvSpPr>
        <p:spPr/>
        <p:txBody>
          <a:bodyPr/>
          <a:lstStyle>
            <a:lvl1pPr>
              <a:defRPr/>
            </a:lvl1pPr>
          </a:lstStyle>
          <a:p>
            <a:endParaRPr lang="en-AU"/>
          </a:p>
        </p:txBody>
      </p:sp>
      <p:sp>
        <p:nvSpPr>
          <p:cNvPr id="4" name="Slide Number Placeholder 3"/>
          <p:cNvSpPr>
            <a:spLocks noGrp="1"/>
          </p:cNvSpPr>
          <p:nvPr>
            <p:ph type="sldNum" sz="quarter" idx="12"/>
          </p:nvPr>
        </p:nvSpPr>
        <p:spPr/>
        <p:txBody>
          <a:bodyPr/>
          <a:lstStyle>
            <a:lvl1pPr>
              <a:defRPr/>
            </a:lvl1pPr>
          </a:lstStyle>
          <a:p>
            <a:fld id="{D245CBEF-AD2A-4917-991F-ED97C1552B97}" type="slidenum">
              <a:rPr lang="en-AU"/>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535080E7-D395-4597-A578-3B47883A893E}" type="slidenum">
              <a:rPr lang="en-AU"/>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AU"/>
          </a:p>
        </p:txBody>
      </p:sp>
      <p:sp>
        <p:nvSpPr>
          <p:cNvPr id="6" name="Footer Placeholder 5"/>
          <p:cNvSpPr>
            <a:spLocks noGrp="1"/>
          </p:cNvSpPr>
          <p:nvPr>
            <p:ph type="ftr" sz="quarter" idx="11"/>
          </p:nvPr>
        </p:nvSpPr>
        <p:spPr/>
        <p:txBody>
          <a:bodyPr/>
          <a:lstStyle>
            <a:lvl1pPr>
              <a:defRPr/>
            </a:lvl1pPr>
          </a:lstStyle>
          <a:p>
            <a:endParaRPr lang="en-AU"/>
          </a:p>
        </p:txBody>
      </p:sp>
      <p:sp>
        <p:nvSpPr>
          <p:cNvPr id="7" name="Slide Number Placeholder 6"/>
          <p:cNvSpPr>
            <a:spLocks noGrp="1"/>
          </p:cNvSpPr>
          <p:nvPr>
            <p:ph type="sldNum" sz="quarter" idx="12"/>
          </p:nvPr>
        </p:nvSpPr>
        <p:spPr/>
        <p:txBody>
          <a:bodyPr/>
          <a:lstStyle>
            <a:lvl1pPr>
              <a:defRPr/>
            </a:lvl1pPr>
          </a:lstStyle>
          <a:p>
            <a:fld id="{0F5FD33B-FF48-4C5B-8FEC-EA3D424368D2}" type="slidenum">
              <a:rPr lang="en-AU"/>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AU" smtClean="0"/>
              <a:t>Click to edit Master title style</a:t>
            </a:r>
          </a:p>
        </p:txBody>
      </p:sp>
      <p:sp>
        <p:nvSpPr>
          <p:cNvPr id="266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662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AU" dirty="0"/>
          </a:p>
        </p:txBody>
      </p:sp>
      <p:sp>
        <p:nvSpPr>
          <p:cNvPr id="266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AU"/>
          </a:p>
        </p:txBody>
      </p:sp>
      <p:sp>
        <p:nvSpPr>
          <p:cNvPr id="2663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205E2DD-51EE-40F3-B069-627BF94E8C93}" type="slidenum">
              <a:rPr lang="en-AU"/>
              <a:pPr/>
              <a:t>‹#›</a:t>
            </a:fld>
            <a:endParaRPr lang="en-AU"/>
          </a:p>
        </p:txBody>
      </p:sp>
      <p:sp>
        <p:nvSpPr>
          <p:cNvPr id="2663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endParaRPr lang="en-US" sz="2400">
              <a:latin typeface="Times New Roman" pitchFamily="18" charset="0"/>
            </a:endParaRPr>
          </a:p>
        </p:txBody>
      </p:sp>
      <p:sp>
        <p:nvSpPr>
          <p:cNvPr id="2663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en-AU"/>
          </a:p>
        </p:txBody>
      </p:sp>
      <p:sp>
        <p:nvSpPr>
          <p:cNvPr id="2663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endParaRPr lang="en-US" sz="2400">
              <a:latin typeface="Times New Roman" pitchFamily="18" charset="0"/>
            </a:endParaRPr>
          </a:p>
        </p:txBody>
      </p:sp>
      <p:sp>
        <p:nvSpPr>
          <p:cNvPr id="2663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endParaRPr lang="en-US" sz="2400">
              <a:latin typeface="Times New Roman" pitchFamily="18" charset="0"/>
            </a:endParaRPr>
          </a:p>
        </p:txBody>
      </p:sp>
      <p:pic>
        <p:nvPicPr>
          <p:cNvPr id="12" name="Picture 10" descr="\\bee-home.qut.edu.au\users\eves\My Pictures\logo.gif"/>
          <p:cNvPicPr>
            <a:picLocks noChangeAspect="1" noChangeArrowheads="1"/>
          </p:cNvPicPr>
          <p:nvPr userDrawn="1"/>
        </p:nvPicPr>
        <p:blipFill>
          <a:blip r:embed="rId13" cstate="print"/>
          <a:srcRect/>
          <a:stretch>
            <a:fillRect/>
          </a:stretch>
        </p:blipFill>
        <p:spPr bwMode="auto">
          <a:xfrm>
            <a:off x="6477000" y="6215082"/>
            <a:ext cx="2667000" cy="476250"/>
          </a:xfrm>
          <a:prstGeom prst="rect">
            <a:avLst/>
          </a:prstGeom>
          <a:noFill/>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NZ" sz="2400" smtClean="0"/>
              <a:t>Chris </a:t>
            </a:r>
            <a:r>
              <a:rPr lang="en-NZ" sz="2400" dirty="0" smtClean="0"/>
              <a:t>Eves</a:t>
            </a:r>
          </a:p>
          <a:p>
            <a:r>
              <a:rPr lang="en-NZ" sz="2400" dirty="0" smtClean="0">
                <a:solidFill>
                  <a:srgbClr val="0070C0"/>
                </a:solidFill>
              </a:rPr>
              <a:t>Queensland University of Technology</a:t>
            </a:r>
          </a:p>
          <a:p>
            <a:endParaRPr lang="en-AU" sz="2400" dirty="0">
              <a:solidFill>
                <a:srgbClr val="0070C0"/>
              </a:solidFill>
            </a:endParaRPr>
          </a:p>
        </p:txBody>
      </p:sp>
      <p:sp>
        <p:nvSpPr>
          <p:cNvPr id="2052" name="Rectangle 4"/>
          <p:cNvSpPr>
            <a:spLocks noGrp="1" noChangeArrowheads="1"/>
          </p:cNvSpPr>
          <p:nvPr>
            <p:ph type="ctrTitle"/>
          </p:nvPr>
        </p:nvSpPr>
        <p:spPr bwMode="auto">
          <a:xfrm>
            <a:off x="-77667" y="1253630"/>
            <a:ext cx="864211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pitchFamily="34" charset="0"/>
              </a:rPr>
              <a:t>Assessing the impact of streetscape on residential property in lower socio-economic</a:t>
            </a:r>
            <a:r>
              <a:rPr kumimoji="0" lang="en-GB" sz="2800" b="0" i="0" u="none" strike="noStrike" cap="none" normalizeH="0" dirty="0" smtClean="0">
                <a:ln>
                  <a:noFill/>
                </a:ln>
                <a:solidFill>
                  <a:schemeClr val="tx1"/>
                </a:solidFill>
                <a:effectLst/>
                <a:latin typeface="Arial" pitchFamily="34" charset="0"/>
              </a:rPr>
              <a:t> areas</a:t>
            </a:r>
            <a:endParaRPr kumimoji="0" lang="en-GB"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50857"/>
          </a:xfrm>
        </p:spPr>
        <p:txBody>
          <a:bodyPr/>
          <a:lstStyle/>
          <a:p>
            <a:r>
              <a:rPr lang="en-AU" sz="4000" b="1" dirty="0" smtClean="0"/>
              <a:t>Median House Price: 1992-2008</a:t>
            </a:r>
            <a:endParaRPr lang="en-AU" sz="4000" dirty="0"/>
          </a:p>
        </p:txBody>
      </p:sp>
      <p:pic>
        <p:nvPicPr>
          <p:cNvPr id="5123" name="Picture 3"/>
          <p:cNvPicPr>
            <a:picLocks noGrp="1" noChangeAspect="1" noChangeArrowheads="1"/>
          </p:cNvPicPr>
          <p:nvPr>
            <p:ph idx="1"/>
          </p:nvPr>
        </p:nvPicPr>
        <p:blipFill>
          <a:blip r:embed="rId3"/>
          <a:srcRect/>
          <a:stretch>
            <a:fillRect/>
          </a:stretch>
        </p:blipFill>
        <p:spPr bwMode="auto">
          <a:xfrm>
            <a:off x="-11404" y="1000108"/>
            <a:ext cx="9155403" cy="585789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8858280" cy="650857"/>
          </a:xfrm>
        </p:spPr>
        <p:txBody>
          <a:bodyPr/>
          <a:lstStyle/>
          <a:p>
            <a:r>
              <a:rPr lang="en-NZ" sz="3200" b="1" dirty="0" smtClean="0"/>
              <a:t>Capital returns and Risk Adjusted Performance: 1992-2008</a:t>
            </a:r>
            <a:endParaRPr lang="en-AU" sz="3200" b="1" dirty="0"/>
          </a:p>
        </p:txBody>
      </p:sp>
      <p:graphicFrame>
        <p:nvGraphicFramePr>
          <p:cNvPr id="4" name="Content Placeholder 3"/>
          <p:cNvGraphicFramePr>
            <a:graphicFrameLocks noGrp="1"/>
          </p:cNvGraphicFramePr>
          <p:nvPr>
            <p:ph idx="1"/>
          </p:nvPr>
        </p:nvGraphicFramePr>
        <p:xfrm>
          <a:off x="0" y="1000108"/>
          <a:ext cx="9144000" cy="5649546"/>
        </p:xfrm>
        <a:graphic>
          <a:graphicData uri="http://schemas.openxmlformats.org/drawingml/2006/table">
            <a:tbl>
              <a:tblPr firstRow="1" bandRow="1">
                <a:tableStyleId>{5C22544A-7EE6-4342-B048-85BDC9FD1C3A}</a:tableStyleId>
              </a:tblPr>
              <a:tblGrid>
                <a:gridCol w="1143000"/>
                <a:gridCol w="1143000"/>
                <a:gridCol w="1143000"/>
                <a:gridCol w="1143000"/>
                <a:gridCol w="1143000"/>
                <a:gridCol w="1143000"/>
                <a:gridCol w="1143000"/>
                <a:gridCol w="1143000"/>
              </a:tblGrid>
              <a:tr h="1375182">
                <a:tc>
                  <a:txBody>
                    <a:bodyPr/>
                    <a:lstStyle/>
                    <a:p>
                      <a:pPr>
                        <a:spcAft>
                          <a:spcPts val="0"/>
                        </a:spcAft>
                      </a:pPr>
                      <a:endParaRPr lang="en-AU" sz="2000">
                        <a:latin typeface="Arial"/>
                        <a:ea typeface="Times New Roman"/>
                      </a:endParaRPr>
                    </a:p>
                  </a:txBody>
                  <a:tcPr marL="68580" marR="68580" marT="0" marB="0" anchor="b"/>
                </a:tc>
                <a:tc>
                  <a:txBody>
                    <a:bodyPr/>
                    <a:lstStyle/>
                    <a:p>
                      <a:pPr>
                        <a:spcAft>
                          <a:spcPts val="0"/>
                        </a:spcAft>
                      </a:pPr>
                      <a:r>
                        <a:rPr lang="en-AU" sz="2000">
                          <a:latin typeface="Arial"/>
                          <a:ea typeface="Times New Roman"/>
                        </a:rPr>
                        <a:t>Return Last 12 Months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Return Last 3 Years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Return Last Five Years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Return Last 10 Years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Average Annual Return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Average Annual Risk (%) </a:t>
                      </a:r>
                      <a:endParaRPr lang="en-AU" sz="2000">
                        <a:latin typeface="Times New Roman"/>
                        <a:ea typeface="Times New Roman"/>
                      </a:endParaRPr>
                    </a:p>
                  </a:txBody>
                  <a:tcPr marL="68580" marR="68580" marT="0" marB="0" anchor="b"/>
                </a:tc>
                <a:tc>
                  <a:txBody>
                    <a:bodyPr/>
                    <a:lstStyle/>
                    <a:p>
                      <a:pPr>
                        <a:spcAft>
                          <a:spcPts val="0"/>
                        </a:spcAft>
                      </a:pPr>
                      <a:r>
                        <a:rPr lang="en-AU" sz="2000">
                          <a:latin typeface="Arial"/>
                          <a:ea typeface="Times New Roman"/>
                        </a:rPr>
                        <a:t>Risk Return Ratio (%)</a:t>
                      </a:r>
                      <a:endParaRPr lang="en-AU" sz="2000">
                        <a:latin typeface="Times New Roman"/>
                        <a:ea typeface="Times New Roman"/>
                      </a:endParaRPr>
                    </a:p>
                  </a:txBody>
                  <a:tcPr marL="68580" marR="68580" marT="0" marB="0" anchor="b"/>
                </a:tc>
              </a:tr>
              <a:tr h="1375182">
                <a:tc>
                  <a:txBody>
                    <a:bodyPr/>
                    <a:lstStyle/>
                    <a:p>
                      <a:pPr>
                        <a:spcAft>
                          <a:spcPts val="0"/>
                        </a:spcAft>
                      </a:pPr>
                      <a:r>
                        <a:rPr lang="en-AU" sz="2000">
                          <a:latin typeface="Arial"/>
                          <a:ea typeface="Times New Roman"/>
                        </a:rPr>
                        <a:t>Poor Streetscape</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-12.00</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11.36</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15.07</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13.64</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7.75</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11.24</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1.45</a:t>
                      </a:r>
                      <a:endParaRPr lang="en-AU" sz="2000">
                        <a:latin typeface="Times New Roman"/>
                        <a:ea typeface="Times New Roman"/>
                      </a:endParaRPr>
                    </a:p>
                  </a:txBody>
                  <a:tcPr marL="68580" marR="68580" marT="0" marB="0" anchor="b"/>
                </a:tc>
              </a:tr>
              <a:tr h="1375182">
                <a:tc>
                  <a:txBody>
                    <a:bodyPr/>
                    <a:lstStyle/>
                    <a:p>
                      <a:pPr>
                        <a:spcAft>
                          <a:spcPts val="0"/>
                        </a:spcAft>
                      </a:pPr>
                      <a:r>
                        <a:rPr lang="en-AU" sz="2000">
                          <a:latin typeface="Arial"/>
                          <a:ea typeface="Times New Roman"/>
                        </a:rPr>
                        <a:t>Main Road</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-9.12</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11.21</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19.56</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15.23</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7.56</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12.35</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1.63</a:t>
                      </a:r>
                      <a:endParaRPr lang="en-AU" sz="2000">
                        <a:latin typeface="Times New Roman"/>
                        <a:ea typeface="Times New Roman"/>
                      </a:endParaRPr>
                    </a:p>
                  </a:txBody>
                  <a:tcPr marL="68580" marR="68580" marT="0" marB="0" anchor="b"/>
                </a:tc>
              </a:tr>
              <a:tr h="1375182">
                <a:tc>
                  <a:txBody>
                    <a:bodyPr/>
                    <a:lstStyle/>
                    <a:p>
                      <a:pPr>
                        <a:spcAft>
                          <a:spcPts val="0"/>
                        </a:spcAft>
                      </a:pPr>
                      <a:r>
                        <a:rPr lang="en-AU" sz="2000">
                          <a:latin typeface="Arial"/>
                          <a:ea typeface="Times New Roman"/>
                        </a:rPr>
                        <a:t>Good Streetscape</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-11.15</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15.67</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13.54</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13.42</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9.11</a:t>
                      </a:r>
                      <a:endParaRPr lang="en-AU" sz="2000">
                        <a:latin typeface="Times New Roman"/>
                        <a:ea typeface="Times New Roman"/>
                      </a:endParaRPr>
                    </a:p>
                  </a:txBody>
                  <a:tcPr marL="68580" marR="68580" marT="0" marB="0" anchor="b"/>
                </a:tc>
                <a:tc>
                  <a:txBody>
                    <a:bodyPr/>
                    <a:lstStyle/>
                    <a:p>
                      <a:pPr algn="r">
                        <a:spcAft>
                          <a:spcPts val="0"/>
                        </a:spcAft>
                      </a:pPr>
                      <a:r>
                        <a:rPr lang="en-AU" sz="2000">
                          <a:latin typeface="Arial"/>
                          <a:ea typeface="Times New Roman"/>
                        </a:rPr>
                        <a:t>11.78</a:t>
                      </a:r>
                      <a:endParaRPr lang="en-AU" sz="2000">
                        <a:latin typeface="Times New Roman"/>
                        <a:ea typeface="Times New Roman"/>
                      </a:endParaRPr>
                    </a:p>
                  </a:txBody>
                  <a:tcPr marL="68580" marR="68580" marT="0" marB="0" anchor="b"/>
                </a:tc>
                <a:tc>
                  <a:txBody>
                    <a:bodyPr/>
                    <a:lstStyle/>
                    <a:p>
                      <a:pPr algn="r">
                        <a:spcAft>
                          <a:spcPts val="0"/>
                        </a:spcAft>
                      </a:pPr>
                      <a:r>
                        <a:rPr lang="en-AU" sz="2000" dirty="0">
                          <a:latin typeface="Arial"/>
                          <a:ea typeface="Times New Roman"/>
                        </a:rPr>
                        <a:t>1.29</a:t>
                      </a:r>
                      <a:endParaRPr lang="en-AU" sz="2000" dirty="0">
                        <a:latin typeface="Times New Roman"/>
                        <a:ea typeface="Times New Roman"/>
                      </a:endParaRPr>
                    </a:p>
                  </a:txBody>
                  <a:tcPr marL="68580" marR="68580" marT="0" marB="0" anchor="b"/>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7813"/>
            <a:ext cx="8401080" cy="579419"/>
          </a:xfrm>
        </p:spPr>
        <p:txBody>
          <a:bodyPr/>
          <a:lstStyle/>
          <a:p>
            <a:r>
              <a:rPr lang="en-NZ" b="1" dirty="0" smtClean="0"/>
              <a:t>Capital Return Index: 1992-2008</a:t>
            </a:r>
            <a:endParaRPr lang="en-AU" b="1" dirty="0"/>
          </a:p>
        </p:txBody>
      </p:sp>
      <p:pic>
        <p:nvPicPr>
          <p:cNvPr id="6146" name="Picture 2"/>
          <p:cNvPicPr>
            <a:picLocks noGrp="1" noChangeAspect="1" noChangeArrowheads="1"/>
          </p:cNvPicPr>
          <p:nvPr>
            <p:ph idx="1"/>
          </p:nvPr>
        </p:nvPicPr>
        <p:blipFill>
          <a:blip r:embed="rId3"/>
          <a:srcRect/>
          <a:stretch>
            <a:fillRect/>
          </a:stretch>
        </p:blipFill>
        <p:spPr bwMode="auto">
          <a:xfrm>
            <a:off x="-11404" y="928670"/>
            <a:ext cx="9155403" cy="592933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22295"/>
          </a:xfrm>
        </p:spPr>
        <p:txBody>
          <a:bodyPr/>
          <a:lstStyle/>
          <a:p>
            <a:r>
              <a:rPr lang="en-NZ" b="1" dirty="0" smtClean="0"/>
              <a:t>Conclusions</a:t>
            </a:r>
            <a:endParaRPr lang="en-AU" b="1" dirty="0"/>
          </a:p>
        </p:txBody>
      </p:sp>
      <p:sp>
        <p:nvSpPr>
          <p:cNvPr id="3" name="Content Placeholder 2"/>
          <p:cNvSpPr>
            <a:spLocks noGrp="1"/>
          </p:cNvSpPr>
          <p:nvPr>
            <p:ph idx="1"/>
          </p:nvPr>
        </p:nvSpPr>
        <p:spPr>
          <a:xfrm>
            <a:off x="457200" y="1428736"/>
            <a:ext cx="8229600" cy="4702189"/>
          </a:xfrm>
        </p:spPr>
        <p:txBody>
          <a:bodyPr/>
          <a:lstStyle/>
          <a:p>
            <a:r>
              <a:rPr lang="en-AU" sz="2400" dirty="0" smtClean="0"/>
              <a:t>This study confirms that regardless of the overall socio-economic status of a residential market, buyers in low value housing markets have similar perspectives in relation to aspects of value, as buyers in the higher value housing markets</a:t>
            </a:r>
            <a:r>
              <a:rPr lang="en-AU" dirty="0" smtClean="0"/>
              <a:t>.</a:t>
            </a:r>
          </a:p>
          <a:p>
            <a:r>
              <a:rPr lang="en-AU" sz="2400" dirty="0" smtClean="0"/>
              <a:t>If all other purchase criteria are equal then simple factors such as tree plantings in a street can have a significant impact on house prices in lower socio-economic areas.</a:t>
            </a:r>
          </a:p>
          <a:p>
            <a:endParaRPr lang="en-A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50857"/>
          </a:xfrm>
        </p:spPr>
        <p:txBody>
          <a:bodyPr/>
          <a:lstStyle/>
          <a:p>
            <a:r>
              <a:rPr lang="en-NZ" b="1" dirty="0" smtClean="0"/>
              <a:t>Conclusions Cont</a:t>
            </a:r>
            <a:endParaRPr lang="en-AU" b="1" dirty="0"/>
          </a:p>
        </p:txBody>
      </p:sp>
      <p:sp>
        <p:nvSpPr>
          <p:cNvPr id="3" name="Content Placeholder 2"/>
          <p:cNvSpPr>
            <a:spLocks noGrp="1"/>
          </p:cNvSpPr>
          <p:nvPr>
            <p:ph idx="1"/>
          </p:nvPr>
        </p:nvSpPr>
        <p:spPr/>
        <p:txBody>
          <a:bodyPr/>
          <a:lstStyle/>
          <a:p>
            <a:r>
              <a:rPr lang="en-AU" sz="2400" dirty="0" smtClean="0"/>
              <a:t>In poorer socio-economic areas houses in streets with a good street appeal based on tree plantings will sell for a higher price on average and also show a higher average annual capital return at a lower level of risk compared to all other houses in the same location.</a:t>
            </a:r>
          </a:p>
          <a:p>
            <a:r>
              <a:rPr lang="en-AU" sz="2400" dirty="0" smtClean="0"/>
              <a:t>The study also shows that in a period of rapidly increasing house prices houses in locations of good streetscape will sell quicker than other houses in the same location in a boom market but at a slower rate ion a declining market. </a:t>
            </a:r>
          </a:p>
          <a:p>
            <a:endParaRPr lang="en-A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Continued</a:t>
            </a:r>
            <a:endParaRPr lang="en-AU" dirty="0"/>
          </a:p>
        </p:txBody>
      </p:sp>
      <p:sp>
        <p:nvSpPr>
          <p:cNvPr id="3" name="Content Placeholder 2"/>
          <p:cNvSpPr>
            <a:spLocks noGrp="1"/>
          </p:cNvSpPr>
          <p:nvPr>
            <p:ph idx="1"/>
          </p:nvPr>
        </p:nvSpPr>
        <p:spPr/>
        <p:txBody>
          <a:bodyPr/>
          <a:lstStyle/>
          <a:p>
            <a:r>
              <a:rPr lang="en-AU" sz="2400" dirty="0" smtClean="0"/>
              <a:t>The significant differences in the price of houses in one street compared to the next adjoining street simply because of street appearance has to be factored into any sales analysis or property valuation, even if this is being carried out in very low value housing markets.</a:t>
            </a:r>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Introduction</a:t>
            </a:r>
            <a:endParaRPr lang="en-AU" b="1" dirty="0"/>
          </a:p>
        </p:txBody>
      </p:sp>
      <p:sp>
        <p:nvSpPr>
          <p:cNvPr id="3" name="Content Placeholder 2"/>
          <p:cNvSpPr>
            <a:spLocks noGrp="1"/>
          </p:cNvSpPr>
          <p:nvPr>
            <p:ph idx="1"/>
          </p:nvPr>
        </p:nvSpPr>
        <p:spPr/>
        <p:txBody>
          <a:bodyPr/>
          <a:lstStyle/>
          <a:p>
            <a:r>
              <a:rPr lang="en-NZ" dirty="0" smtClean="0"/>
              <a:t>Residential property and value attributes</a:t>
            </a:r>
          </a:p>
          <a:p>
            <a:endParaRPr lang="en-NZ" dirty="0" smtClean="0"/>
          </a:p>
          <a:p>
            <a:r>
              <a:rPr lang="en-NZ" dirty="0" smtClean="0"/>
              <a:t>Property </a:t>
            </a:r>
            <a:r>
              <a:rPr lang="en-NZ" dirty="0" smtClean="0"/>
              <a:t>values </a:t>
            </a:r>
            <a:r>
              <a:rPr lang="en-NZ" dirty="0" smtClean="0"/>
              <a:t>in lower socio-economic markets</a:t>
            </a:r>
          </a:p>
          <a:p>
            <a:endParaRPr lang="en-NZ" dirty="0" smtClean="0"/>
          </a:p>
          <a:p>
            <a:pPr>
              <a:buNone/>
            </a:pP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Research methodology</a:t>
            </a:r>
            <a:endParaRPr lang="en-AU" b="1" dirty="0"/>
          </a:p>
        </p:txBody>
      </p:sp>
      <p:sp>
        <p:nvSpPr>
          <p:cNvPr id="3" name="Content Placeholder 2"/>
          <p:cNvSpPr>
            <a:spLocks noGrp="1"/>
          </p:cNvSpPr>
          <p:nvPr>
            <p:ph idx="1"/>
          </p:nvPr>
        </p:nvSpPr>
        <p:spPr/>
        <p:txBody>
          <a:bodyPr/>
          <a:lstStyle/>
          <a:p>
            <a:r>
              <a:rPr lang="en-NZ" sz="3200" dirty="0" smtClean="0"/>
              <a:t>Suburb and street </a:t>
            </a:r>
            <a:r>
              <a:rPr lang="en-NZ" sz="3200" dirty="0" smtClean="0"/>
              <a:t>selection</a:t>
            </a:r>
          </a:p>
          <a:p>
            <a:pPr>
              <a:buNone/>
            </a:pPr>
            <a:endParaRPr lang="en-NZ" sz="3200" dirty="0" smtClean="0"/>
          </a:p>
          <a:p>
            <a:r>
              <a:rPr lang="en-NZ" sz="3200" dirty="0" smtClean="0"/>
              <a:t>Housing type and conformity</a:t>
            </a:r>
          </a:p>
          <a:p>
            <a:pPr>
              <a:buNone/>
            </a:pPr>
            <a:endParaRPr lang="en-NZ" sz="3200" dirty="0" smtClean="0"/>
          </a:p>
          <a:p>
            <a:r>
              <a:rPr lang="en-NZ" sz="3200" dirty="0" smtClean="0"/>
              <a:t>Sales data</a:t>
            </a:r>
          </a:p>
          <a:p>
            <a:pPr>
              <a:buNone/>
            </a:pPr>
            <a:endParaRPr lang="en-NZ" sz="3200" dirty="0" smtClean="0"/>
          </a:p>
          <a:p>
            <a:r>
              <a:rPr lang="en-NZ" sz="3200" dirty="0" smtClean="0"/>
              <a:t>Sales analysis</a:t>
            </a:r>
          </a:p>
          <a:p>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Data</a:t>
            </a:r>
            <a:endParaRPr lang="en-AU" dirty="0"/>
          </a:p>
        </p:txBody>
      </p:sp>
      <p:graphicFrame>
        <p:nvGraphicFramePr>
          <p:cNvPr id="4" name="Content Placeholder 3"/>
          <p:cNvGraphicFramePr>
            <a:graphicFrameLocks noGrp="1"/>
          </p:cNvGraphicFramePr>
          <p:nvPr>
            <p:ph idx="1"/>
          </p:nvPr>
        </p:nvGraphicFramePr>
        <p:xfrm>
          <a:off x="457200" y="1600200"/>
          <a:ext cx="8229600" cy="3905256"/>
        </p:xfrm>
        <a:graphic>
          <a:graphicData uri="http://schemas.openxmlformats.org/drawingml/2006/table">
            <a:tbl>
              <a:tblPr firstRow="1" bandRow="1">
                <a:tableStyleId>{5C22544A-7EE6-4342-B048-85BDC9FD1C3A}</a:tableStyleId>
              </a:tblPr>
              <a:tblGrid>
                <a:gridCol w="2057400"/>
                <a:gridCol w="2057400"/>
                <a:gridCol w="2057400"/>
                <a:gridCol w="2057400"/>
              </a:tblGrid>
              <a:tr h="651512">
                <a:tc>
                  <a:txBody>
                    <a:bodyPr/>
                    <a:lstStyle/>
                    <a:p>
                      <a:pPr>
                        <a:spcAft>
                          <a:spcPts val="0"/>
                        </a:spcAft>
                      </a:pPr>
                      <a:endParaRPr lang="en-AU" sz="3200">
                        <a:latin typeface="Times New Roman"/>
                        <a:ea typeface="Times New Roman"/>
                      </a:endParaRPr>
                    </a:p>
                  </a:txBody>
                  <a:tcPr marL="68580" marR="68580" marT="0" marB="0"/>
                </a:tc>
                <a:tc>
                  <a:txBody>
                    <a:bodyPr/>
                    <a:lstStyle/>
                    <a:p>
                      <a:pPr>
                        <a:spcAft>
                          <a:spcPts val="0"/>
                        </a:spcAft>
                      </a:pPr>
                      <a:r>
                        <a:rPr lang="en-AU" sz="3200">
                          <a:latin typeface="Times New Roman"/>
                          <a:ea typeface="Times New Roman"/>
                        </a:rPr>
                        <a:t>Main Road</a:t>
                      </a:r>
                    </a:p>
                  </a:txBody>
                  <a:tcPr marL="68580" marR="68580" marT="0" marB="0"/>
                </a:tc>
                <a:tc>
                  <a:txBody>
                    <a:bodyPr/>
                    <a:lstStyle/>
                    <a:p>
                      <a:pPr>
                        <a:spcAft>
                          <a:spcPts val="0"/>
                        </a:spcAft>
                      </a:pPr>
                      <a:r>
                        <a:rPr lang="en-AU" sz="3200">
                          <a:latin typeface="Times New Roman"/>
                          <a:ea typeface="Times New Roman"/>
                        </a:rPr>
                        <a:t>Poor streetscape</a:t>
                      </a:r>
                    </a:p>
                  </a:txBody>
                  <a:tcPr marL="68580" marR="68580" marT="0" marB="0"/>
                </a:tc>
                <a:tc>
                  <a:txBody>
                    <a:bodyPr/>
                    <a:lstStyle/>
                    <a:p>
                      <a:pPr>
                        <a:spcAft>
                          <a:spcPts val="0"/>
                        </a:spcAft>
                      </a:pPr>
                      <a:r>
                        <a:rPr lang="en-AU" sz="3200">
                          <a:latin typeface="Times New Roman"/>
                          <a:ea typeface="Times New Roman"/>
                        </a:rPr>
                        <a:t>Good streetscape</a:t>
                      </a:r>
                    </a:p>
                  </a:txBody>
                  <a:tcPr marL="68580" marR="68580" marT="0" marB="0"/>
                </a:tc>
              </a:tr>
              <a:tr h="651512">
                <a:tc>
                  <a:txBody>
                    <a:bodyPr/>
                    <a:lstStyle/>
                    <a:p>
                      <a:pPr>
                        <a:spcAft>
                          <a:spcPts val="0"/>
                        </a:spcAft>
                      </a:pPr>
                      <a:r>
                        <a:rPr lang="en-AU" sz="3200">
                          <a:latin typeface="Times New Roman"/>
                          <a:ea typeface="Times New Roman"/>
                        </a:rPr>
                        <a:t>Total Sales</a:t>
                      </a:r>
                    </a:p>
                  </a:txBody>
                  <a:tcPr marL="68580" marR="68580" marT="0" marB="0"/>
                </a:tc>
                <a:tc>
                  <a:txBody>
                    <a:bodyPr/>
                    <a:lstStyle/>
                    <a:p>
                      <a:pPr algn="r">
                        <a:spcAft>
                          <a:spcPts val="0"/>
                        </a:spcAft>
                      </a:pPr>
                      <a:r>
                        <a:rPr lang="en-AU" sz="3200">
                          <a:latin typeface="Times New Roman"/>
                          <a:ea typeface="Times New Roman"/>
                        </a:rPr>
                        <a:t>334</a:t>
                      </a:r>
                    </a:p>
                  </a:txBody>
                  <a:tcPr marL="68580" marR="68580" marT="0" marB="0"/>
                </a:tc>
                <a:tc>
                  <a:txBody>
                    <a:bodyPr/>
                    <a:lstStyle/>
                    <a:p>
                      <a:pPr algn="r">
                        <a:spcAft>
                          <a:spcPts val="0"/>
                        </a:spcAft>
                      </a:pPr>
                      <a:r>
                        <a:rPr lang="en-AU" sz="3200">
                          <a:latin typeface="Times New Roman"/>
                          <a:ea typeface="Times New Roman"/>
                        </a:rPr>
                        <a:t>253</a:t>
                      </a:r>
                    </a:p>
                  </a:txBody>
                  <a:tcPr marL="68580" marR="68580" marT="0" marB="0"/>
                </a:tc>
                <a:tc>
                  <a:txBody>
                    <a:bodyPr/>
                    <a:lstStyle/>
                    <a:p>
                      <a:pPr algn="r">
                        <a:spcAft>
                          <a:spcPts val="0"/>
                        </a:spcAft>
                      </a:pPr>
                      <a:r>
                        <a:rPr lang="en-AU" sz="3200">
                          <a:latin typeface="Times New Roman"/>
                          <a:ea typeface="Times New Roman"/>
                        </a:rPr>
                        <a:t>280</a:t>
                      </a:r>
                    </a:p>
                  </a:txBody>
                  <a:tcPr marL="68580" marR="68580" marT="0" marB="0"/>
                </a:tc>
              </a:tr>
              <a:tr h="651512">
                <a:tc>
                  <a:txBody>
                    <a:bodyPr/>
                    <a:lstStyle/>
                    <a:p>
                      <a:pPr>
                        <a:spcAft>
                          <a:spcPts val="0"/>
                        </a:spcAft>
                      </a:pPr>
                      <a:r>
                        <a:rPr lang="en-AU" sz="3200">
                          <a:latin typeface="Times New Roman"/>
                          <a:ea typeface="Times New Roman"/>
                        </a:rPr>
                        <a:t>Private treaty</a:t>
                      </a:r>
                    </a:p>
                  </a:txBody>
                  <a:tcPr marL="68580" marR="68580" marT="0" marB="0"/>
                </a:tc>
                <a:tc>
                  <a:txBody>
                    <a:bodyPr/>
                    <a:lstStyle/>
                    <a:p>
                      <a:pPr algn="r">
                        <a:spcAft>
                          <a:spcPts val="0"/>
                        </a:spcAft>
                      </a:pPr>
                      <a:r>
                        <a:rPr lang="en-AU" sz="3200">
                          <a:latin typeface="Times New Roman"/>
                          <a:ea typeface="Times New Roman"/>
                        </a:rPr>
                        <a:t>262</a:t>
                      </a:r>
                    </a:p>
                  </a:txBody>
                  <a:tcPr marL="68580" marR="68580" marT="0" marB="0"/>
                </a:tc>
                <a:tc>
                  <a:txBody>
                    <a:bodyPr/>
                    <a:lstStyle/>
                    <a:p>
                      <a:pPr algn="r">
                        <a:spcAft>
                          <a:spcPts val="0"/>
                        </a:spcAft>
                      </a:pPr>
                      <a:r>
                        <a:rPr lang="en-AU" sz="3200">
                          <a:latin typeface="Times New Roman"/>
                          <a:ea typeface="Times New Roman"/>
                        </a:rPr>
                        <a:t>185</a:t>
                      </a:r>
                    </a:p>
                  </a:txBody>
                  <a:tcPr marL="68580" marR="68580" marT="0" marB="0"/>
                </a:tc>
                <a:tc>
                  <a:txBody>
                    <a:bodyPr/>
                    <a:lstStyle/>
                    <a:p>
                      <a:pPr algn="r">
                        <a:spcAft>
                          <a:spcPts val="0"/>
                        </a:spcAft>
                      </a:pPr>
                      <a:r>
                        <a:rPr lang="en-AU" sz="3200">
                          <a:latin typeface="Times New Roman"/>
                          <a:ea typeface="Times New Roman"/>
                        </a:rPr>
                        <a:t>197</a:t>
                      </a:r>
                    </a:p>
                  </a:txBody>
                  <a:tcPr marL="68580" marR="68580" marT="0" marB="0"/>
                </a:tc>
              </a:tr>
              <a:tr h="651512">
                <a:tc>
                  <a:txBody>
                    <a:bodyPr/>
                    <a:lstStyle/>
                    <a:p>
                      <a:pPr>
                        <a:spcAft>
                          <a:spcPts val="0"/>
                        </a:spcAft>
                      </a:pPr>
                      <a:r>
                        <a:rPr lang="en-AU" sz="3200">
                          <a:latin typeface="Times New Roman"/>
                          <a:ea typeface="Times New Roman"/>
                        </a:rPr>
                        <a:t>Auction</a:t>
                      </a:r>
                    </a:p>
                  </a:txBody>
                  <a:tcPr marL="68580" marR="68580" marT="0" marB="0"/>
                </a:tc>
                <a:tc>
                  <a:txBody>
                    <a:bodyPr/>
                    <a:lstStyle/>
                    <a:p>
                      <a:pPr algn="r">
                        <a:spcAft>
                          <a:spcPts val="0"/>
                        </a:spcAft>
                      </a:pPr>
                      <a:r>
                        <a:rPr lang="en-AU" sz="3200">
                          <a:latin typeface="Times New Roman"/>
                          <a:ea typeface="Times New Roman"/>
                        </a:rPr>
                        <a:t>72</a:t>
                      </a:r>
                    </a:p>
                  </a:txBody>
                  <a:tcPr marL="68580" marR="68580" marT="0" marB="0"/>
                </a:tc>
                <a:tc>
                  <a:txBody>
                    <a:bodyPr/>
                    <a:lstStyle/>
                    <a:p>
                      <a:pPr algn="r">
                        <a:spcAft>
                          <a:spcPts val="0"/>
                        </a:spcAft>
                      </a:pPr>
                      <a:r>
                        <a:rPr lang="en-AU" sz="3200">
                          <a:latin typeface="Times New Roman"/>
                          <a:ea typeface="Times New Roman"/>
                        </a:rPr>
                        <a:t>68</a:t>
                      </a:r>
                    </a:p>
                  </a:txBody>
                  <a:tcPr marL="68580" marR="68580" marT="0" marB="0"/>
                </a:tc>
                <a:tc>
                  <a:txBody>
                    <a:bodyPr/>
                    <a:lstStyle/>
                    <a:p>
                      <a:pPr algn="r">
                        <a:spcAft>
                          <a:spcPts val="0"/>
                        </a:spcAft>
                      </a:pPr>
                      <a:r>
                        <a:rPr lang="en-AU" sz="3200">
                          <a:latin typeface="Times New Roman"/>
                          <a:ea typeface="Times New Roman"/>
                        </a:rPr>
                        <a:t>83</a:t>
                      </a:r>
                    </a:p>
                  </a:txBody>
                  <a:tcPr marL="68580" marR="68580" marT="0" marB="0"/>
                </a:tc>
              </a:tr>
              <a:tr h="651512">
                <a:tc>
                  <a:txBody>
                    <a:bodyPr/>
                    <a:lstStyle/>
                    <a:p>
                      <a:pPr>
                        <a:spcAft>
                          <a:spcPts val="0"/>
                        </a:spcAft>
                      </a:pPr>
                      <a:r>
                        <a:rPr lang="en-AU" sz="3200">
                          <a:latin typeface="Times New Roman"/>
                          <a:ea typeface="Times New Roman"/>
                        </a:rPr>
                        <a:t>Auction %</a:t>
                      </a:r>
                    </a:p>
                  </a:txBody>
                  <a:tcPr marL="68580" marR="68580" marT="0" marB="0"/>
                </a:tc>
                <a:tc>
                  <a:txBody>
                    <a:bodyPr/>
                    <a:lstStyle/>
                    <a:p>
                      <a:pPr algn="r">
                        <a:spcAft>
                          <a:spcPts val="0"/>
                        </a:spcAft>
                      </a:pPr>
                      <a:r>
                        <a:rPr lang="en-AU" sz="3200">
                          <a:latin typeface="Times New Roman"/>
                          <a:ea typeface="Times New Roman"/>
                        </a:rPr>
                        <a:t>22.9</a:t>
                      </a:r>
                    </a:p>
                  </a:txBody>
                  <a:tcPr marL="68580" marR="68580" marT="0" marB="0"/>
                </a:tc>
                <a:tc>
                  <a:txBody>
                    <a:bodyPr/>
                    <a:lstStyle/>
                    <a:p>
                      <a:pPr algn="r">
                        <a:spcAft>
                          <a:spcPts val="0"/>
                        </a:spcAft>
                      </a:pPr>
                      <a:r>
                        <a:rPr lang="en-AU" sz="3200">
                          <a:latin typeface="Times New Roman"/>
                          <a:ea typeface="Times New Roman"/>
                        </a:rPr>
                        <a:t>28.9</a:t>
                      </a:r>
                    </a:p>
                  </a:txBody>
                  <a:tcPr marL="68580" marR="68580" marT="0" marB="0"/>
                </a:tc>
                <a:tc>
                  <a:txBody>
                    <a:bodyPr/>
                    <a:lstStyle/>
                    <a:p>
                      <a:pPr algn="r">
                        <a:spcAft>
                          <a:spcPts val="0"/>
                        </a:spcAft>
                      </a:pPr>
                      <a:r>
                        <a:rPr lang="en-AU" sz="3200" dirty="0">
                          <a:latin typeface="Times New Roman"/>
                          <a:ea typeface="Times New Roman"/>
                        </a:rPr>
                        <a:t>30.2</a:t>
                      </a: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graphicFrame>
        <p:nvGraphicFramePr>
          <p:cNvPr id="4" name="Content Placeholder 3"/>
          <p:cNvGraphicFramePr>
            <a:graphicFrameLocks noGrp="1"/>
          </p:cNvGraphicFramePr>
          <p:nvPr>
            <p:ph idx="1"/>
          </p:nvPr>
        </p:nvGraphicFramePr>
        <p:xfrm>
          <a:off x="457200" y="1600200"/>
          <a:ext cx="8229600" cy="4114815"/>
        </p:xfrm>
        <a:graphic>
          <a:graphicData uri="http://schemas.openxmlformats.org/drawingml/2006/table">
            <a:tbl>
              <a:tblPr firstRow="1" bandRow="1">
                <a:tableStyleId>{5C22544A-7EE6-4342-B048-85BDC9FD1C3A}</a:tableStyleId>
              </a:tblPr>
              <a:tblGrid>
                <a:gridCol w="2057400"/>
                <a:gridCol w="2057400"/>
                <a:gridCol w="2057400"/>
                <a:gridCol w="2057400"/>
              </a:tblGrid>
              <a:tr h="822963">
                <a:tc>
                  <a:txBody>
                    <a:bodyPr/>
                    <a:lstStyle/>
                    <a:p>
                      <a:pPr>
                        <a:spcAft>
                          <a:spcPts val="0"/>
                        </a:spcAft>
                      </a:pPr>
                      <a:endParaRPr lang="en-AU" sz="2400">
                        <a:latin typeface="Arial"/>
                        <a:ea typeface="Times New Roman"/>
                        <a:cs typeface="Times New Roman"/>
                      </a:endParaRPr>
                    </a:p>
                  </a:txBody>
                  <a:tcPr marL="68580" marR="68580" marT="0" marB="0" anchor="b"/>
                </a:tc>
                <a:tc>
                  <a:txBody>
                    <a:bodyPr/>
                    <a:lstStyle/>
                    <a:p>
                      <a:pPr>
                        <a:spcAft>
                          <a:spcPts val="0"/>
                        </a:spcAft>
                      </a:pPr>
                      <a:r>
                        <a:rPr lang="en-AU" sz="2400">
                          <a:latin typeface="Arial"/>
                          <a:ea typeface="Times New Roman"/>
                          <a:cs typeface="Times New Roman"/>
                        </a:rPr>
                        <a:t>Main Street</a:t>
                      </a:r>
                      <a:endParaRPr lang="en-AU" sz="2400">
                        <a:latin typeface="Times New Roman"/>
                        <a:ea typeface="Times New Roman"/>
                        <a:cs typeface="Times New Roman"/>
                      </a:endParaRPr>
                    </a:p>
                  </a:txBody>
                  <a:tcPr marL="68580" marR="68580" marT="0" marB="0" anchor="b"/>
                </a:tc>
                <a:tc>
                  <a:txBody>
                    <a:bodyPr/>
                    <a:lstStyle/>
                    <a:p>
                      <a:pPr>
                        <a:spcAft>
                          <a:spcPts val="0"/>
                        </a:spcAft>
                      </a:pPr>
                      <a:r>
                        <a:rPr lang="en-AU" sz="2400">
                          <a:latin typeface="Arial"/>
                          <a:ea typeface="Times New Roman"/>
                          <a:cs typeface="Times New Roman"/>
                        </a:rPr>
                        <a:t>Poor Streetscape</a:t>
                      </a:r>
                      <a:endParaRPr lang="en-AU" sz="2400">
                        <a:latin typeface="Times New Roman"/>
                        <a:ea typeface="Times New Roman"/>
                        <a:cs typeface="Times New Roman"/>
                      </a:endParaRPr>
                    </a:p>
                  </a:txBody>
                  <a:tcPr marL="68580" marR="68580" marT="0" marB="0" anchor="b"/>
                </a:tc>
                <a:tc>
                  <a:txBody>
                    <a:bodyPr/>
                    <a:lstStyle/>
                    <a:p>
                      <a:pPr>
                        <a:spcAft>
                          <a:spcPts val="0"/>
                        </a:spcAft>
                      </a:pPr>
                      <a:r>
                        <a:rPr lang="en-AU" sz="2400">
                          <a:latin typeface="Arial"/>
                          <a:ea typeface="Times New Roman"/>
                          <a:cs typeface="Times New Roman"/>
                        </a:rPr>
                        <a:t>Good Streetscape</a:t>
                      </a:r>
                      <a:endParaRPr lang="en-AU" sz="2400">
                        <a:latin typeface="Times New Roman"/>
                        <a:ea typeface="Times New Roman"/>
                        <a:cs typeface="Times New Roman"/>
                      </a:endParaRPr>
                    </a:p>
                  </a:txBody>
                  <a:tcPr marL="68580" marR="68580" marT="0" marB="0" anchor="b"/>
                </a:tc>
              </a:tr>
              <a:tr h="822963">
                <a:tc>
                  <a:txBody>
                    <a:bodyPr/>
                    <a:lstStyle/>
                    <a:p>
                      <a:pPr>
                        <a:spcAft>
                          <a:spcPts val="0"/>
                        </a:spcAft>
                      </a:pPr>
                      <a:r>
                        <a:rPr lang="en-AU" sz="2400">
                          <a:latin typeface="Arial"/>
                          <a:ea typeface="Times New Roman"/>
                          <a:cs typeface="Times New Roman"/>
                        </a:rPr>
                        <a:t>Price difference </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-4360</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-4105</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-5936</a:t>
                      </a:r>
                      <a:endParaRPr lang="en-AU" sz="2400">
                        <a:latin typeface="Times New Roman"/>
                        <a:ea typeface="Times New Roman"/>
                        <a:cs typeface="Times New Roman"/>
                      </a:endParaRPr>
                    </a:p>
                  </a:txBody>
                  <a:tcPr marL="68580" marR="68580" marT="0" marB="0" anchor="b"/>
                </a:tc>
              </a:tr>
              <a:tr h="822963">
                <a:tc>
                  <a:txBody>
                    <a:bodyPr/>
                    <a:lstStyle/>
                    <a:p>
                      <a:pPr>
                        <a:spcAft>
                          <a:spcPts val="0"/>
                        </a:spcAft>
                      </a:pPr>
                      <a:r>
                        <a:rPr lang="en-AU" sz="2400">
                          <a:latin typeface="Arial"/>
                          <a:ea typeface="Times New Roman"/>
                          <a:cs typeface="Times New Roman"/>
                        </a:rPr>
                        <a:t>Days to Sell</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65.2</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53.4</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58.4</a:t>
                      </a:r>
                      <a:endParaRPr lang="en-AU" sz="2400">
                        <a:latin typeface="Times New Roman"/>
                        <a:ea typeface="Times New Roman"/>
                        <a:cs typeface="Times New Roman"/>
                      </a:endParaRPr>
                    </a:p>
                  </a:txBody>
                  <a:tcPr marL="68580" marR="68580" marT="0" marB="0" anchor="b"/>
                </a:tc>
              </a:tr>
              <a:tr h="822963">
                <a:tc>
                  <a:txBody>
                    <a:bodyPr/>
                    <a:lstStyle/>
                    <a:p>
                      <a:pPr>
                        <a:spcAft>
                          <a:spcPts val="0"/>
                        </a:spcAft>
                      </a:pPr>
                      <a:r>
                        <a:rPr lang="en-AU" sz="2400">
                          <a:latin typeface="Arial"/>
                          <a:ea typeface="Times New Roman"/>
                          <a:cs typeface="Times New Roman"/>
                        </a:rPr>
                        <a:t>Property sales</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18.5</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13.8</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16.2</a:t>
                      </a:r>
                      <a:endParaRPr lang="en-AU" sz="2400">
                        <a:latin typeface="Times New Roman"/>
                        <a:ea typeface="Times New Roman"/>
                        <a:cs typeface="Times New Roman"/>
                      </a:endParaRPr>
                    </a:p>
                  </a:txBody>
                  <a:tcPr marL="68580" marR="68580" marT="0" marB="0" anchor="b"/>
                </a:tc>
              </a:tr>
              <a:tr h="822963">
                <a:tc>
                  <a:txBody>
                    <a:bodyPr/>
                    <a:lstStyle/>
                    <a:p>
                      <a:pPr>
                        <a:spcAft>
                          <a:spcPts val="0"/>
                        </a:spcAft>
                      </a:pPr>
                      <a:r>
                        <a:rPr lang="en-AU" sz="2400">
                          <a:latin typeface="Arial"/>
                          <a:ea typeface="Times New Roman"/>
                          <a:cs typeface="Times New Roman"/>
                        </a:rPr>
                        <a:t>Auction </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4.2</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a:latin typeface="Arial"/>
                          <a:ea typeface="Times New Roman"/>
                          <a:cs typeface="Times New Roman"/>
                        </a:rPr>
                        <a:t>4.0</a:t>
                      </a:r>
                      <a:endParaRPr lang="en-AU" sz="2400">
                        <a:latin typeface="Times New Roman"/>
                        <a:ea typeface="Times New Roman"/>
                        <a:cs typeface="Times New Roman"/>
                      </a:endParaRPr>
                    </a:p>
                  </a:txBody>
                  <a:tcPr marL="68580" marR="68580" marT="0" marB="0" anchor="b"/>
                </a:tc>
                <a:tc>
                  <a:txBody>
                    <a:bodyPr/>
                    <a:lstStyle/>
                    <a:p>
                      <a:pPr algn="r">
                        <a:spcAft>
                          <a:spcPts val="0"/>
                        </a:spcAft>
                      </a:pPr>
                      <a:r>
                        <a:rPr lang="en-AU" sz="2400" dirty="0">
                          <a:latin typeface="Arial"/>
                          <a:ea typeface="Times New Roman"/>
                          <a:cs typeface="Times New Roman"/>
                        </a:rPr>
                        <a:t>4.9</a:t>
                      </a:r>
                      <a:endParaRPr lang="en-AU" sz="2400" dirty="0">
                        <a:latin typeface="Times New Roman"/>
                        <a:ea typeface="Times New Roman"/>
                        <a:cs typeface="Times New Roman"/>
                      </a:endParaRPr>
                    </a:p>
                  </a:txBody>
                  <a:tcPr marL="68580" marR="68580" marT="0" marB="0" anchor="b"/>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579419"/>
          </a:xfrm>
        </p:spPr>
        <p:txBody>
          <a:bodyPr/>
          <a:lstStyle/>
          <a:p>
            <a:r>
              <a:rPr lang="en-NZ" sz="4000" b="1" dirty="0" smtClean="0"/>
              <a:t>Price Difference: Listing and selling</a:t>
            </a:r>
            <a:endParaRPr lang="en-AU" sz="4000" b="1" dirty="0"/>
          </a:p>
        </p:txBody>
      </p:sp>
      <p:pic>
        <p:nvPicPr>
          <p:cNvPr id="1026" name="Picture 2"/>
          <p:cNvPicPr>
            <a:picLocks noGrp="1" noChangeAspect="1" noChangeArrowheads="1"/>
          </p:cNvPicPr>
          <p:nvPr>
            <p:ph idx="1"/>
          </p:nvPr>
        </p:nvPicPr>
        <p:blipFill>
          <a:blip r:embed="rId3"/>
          <a:srcRect/>
          <a:stretch>
            <a:fillRect/>
          </a:stretch>
        </p:blipFill>
        <p:spPr bwMode="auto">
          <a:xfrm>
            <a:off x="-11404" y="857232"/>
            <a:ext cx="9155404" cy="600076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579419"/>
          </a:xfrm>
        </p:spPr>
        <p:txBody>
          <a:bodyPr/>
          <a:lstStyle/>
          <a:p>
            <a:r>
              <a:rPr lang="en-NZ" b="1" dirty="0" smtClean="0"/>
              <a:t>Average Days to Sell</a:t>
            </a:r>
            <a:endParaRPr lang="en-AU" b="1" dirty="0"/>
          </a:p>
        </p:txBody>
      </p:sp>
      <p:pic>
        <p:nvPicPr>
          <p:cNvPr id="2050" name="Picture 2"/>
          <p:cNvPicPr>
            <a:picLocks noGrp="1" noChangeAspect="1" noChangeArrowheads="1"/>
          </p:cNvPicPr>
          <p:nvPr>
            <p:ph idx="1"/>
          </p:nvPr>
        </p:nvPicPr>
        <p:blipFill>
          <a:blip r:embed="rId3"/>
          <a:srcRect/>
          <a:stretch>
            <a:fillRect/>
          </a:stretch>
        </p:blipFill>
        <p:spPr bwMode="auto">
          <a:xfrm>
            <a:off x="73672" y="928670"/>
            <a:ext cx="9081731" cy="592933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1"/>
            <a:ext cx="8229600" cy="1000132"/>
          </a:xfrm>
        </p:spPr>
        <p:txBody>
          <a:bodyPr/>
          <a:lstStyle/>
          <a:p>
            <a:r>
              <a:rPr lang="en-AU" sz="3600" b="1" dirty="0" smtClean="0"/>
              <a:t>Comparison of Days to Sell and Price Variation</a:t>
            </a:r>
            <a:endParaRPr lang="en-AU" sz="3600" dirty="0"/>
          </a:p>
        </p:txBody>
      </p:sp>
      <p:pic>
        <p:nvPicPr>
          <p:cNvPr id="3074" name="Picture 2"/>
          <p:cNvPicPr>
            <a:picLocks noGrp="1" noChangeAspect="1" noChangeArrowheads="1"/>
          </p:cNvPicPr>
          <p:nvPr>
            <p:ph idx="1"/>
          </p:nvPr>
        </p:nvPicPr>
        <p:blipFill>
          <a:blip r:embed="rId3"/>
          <a:srcRect/>
          <a:stretch>
            <a:fillRect/>
          </a:stretch>
        </p:blipFill>
        <p:spPr bwMode="auto">
          <a:xfrm>
            <a:off x="-11404" y="1214422"/>
            <a:ext cx="9155403" cy="564357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579419"/>
          </a:xfrm>
        </p:spPr>
        <p:txBody>
          <a:bodyPr/>
          <a:lstStyle/>
          <a:p>
            <a:r>
              <a:rPr lang="en-NZ" sz="4000" b="1" dirty="0" smtClean="0"/>
              <a:t>Auction Sale Percentage</a:t>
            </a:r>
            <a:endParaRPr lang="en-AU" sz="4000" b="1" dirty="0"/>
          </a:p>
        </p:txBody>
      </p:sp>
      <p:pic>
        <p:nvPicPr>
          <p:cNvPr id="4098" name="Picture 2"/>
          <p:cNvPicPr>
            <a:picLocks noGrp="1" noChangeAspect="1" noChangeArrowheads="1"/>
          </p:cNvPicPr>
          <p:nvPr>
            <p:ph idx="1"/>
          </p:nvPr>
        </p:nvPicPr>
        <p:blipFill>
          <a:blip r:embed="rId3"/>
          <a:srcRect/>
          <a:stretch>
            <a:fillRect/>
          </a:stretch>
        </p:blipFill>
        <p:spPr bwMode="auto">
          <a:xfrm>
            <a:off x="-11404" y="857232"/>
            <a:ext cx="9155403" cy="600076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Level">
  <a:themeElements>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987</TotalTime>
  <Words>429</Words>
  <Application>Microsoft Office PowerPoint</Application>
  <PresentationFormat>On-screen Show (4:3)</PresentationFormat>
  <Paragraphs>115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Level</vt:lpstr>
      <vt:lpstr>Assessing the impact of streetscape on residential property in lower socio-economic areas</vt:lpstr>
      <vt:lpstr>Introduction</vt:lpstr>
      <vt:lpstr>Research methodology</vt:lpstr>
      <vt:lpstr>Data</vt:lpstr>
      <vt:lpstr>Slide 5</vt:lpstr>
      <vt:lpstr>Price Difference: Listing and selling</vt:lpstr>
      <vt:lpstr>Average Days to Sell</vt:lpstr>
      <vt:lpstr>Comparison of Days to Sell and Price Variation</vt:lpstr>
      <vt:lpstr>Auction Sale Percentage</vt:lpstr>
      <vt:lpstr>Median House Price: 1992-2008</vt:lpstr>
      <vt:lpstr>Capital returns and Risk Adjusted Performance: 1992-2008</vt:lpstr>
      <vt:lpstr>Capital Return Index: 1992-2008</vt:lpstr>
      <vt:lpstr>Conclusions</vt:lpstr>
      <vt:lpstr>Conclusions Cont</vt:lpstr>
      <vt:lpstr>Continued</vt:lpstr>
    </vt:vector>
  </TitlesOfParts>
  <Company>Lincoln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Eves</dc:creator>
  <cp:lastModifiedBy>Chris</cp:lastModifiedBy>
  <cp:revision>30</cp:revision>
  <dcterms:created xsi:type="dcterms:W3CDTF">2009-01-06T23:53:42Z</dcterms:created>
  <dcterms:modified xsi:type="dcterms:W3CDTF">2009-06-25T06:27:16Z</dcterms:modified>
</cp:coreProperties>
</file>