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70" r:id="rId5"/>
    <p:sldId id="266" r:id="rId6"/>
    <p:sldId id="271" r:id="rId7"/>
    <p:sldId id="267" r:id="rId8"/>
    <p:sldId id="272" r:id="rId9"/>
    <p:sldId id="256" r:id="rId10"/>
    <p:sldId id="262" r:id="rId11"/>
    <p:sldId id="257" r:id="rId12"/>
    <p:sldId id="273" r:id="rId13"/>
    <p:sldId id="268" r:id="rId14"/>
    <p:sldId id="269" r:id="rId15"/>
    <p:sldId id="261" r:id="rId16"/>
    <p:sldId id="260" r:id="rId17"/>
    <p:sldId id="258" r:id="rId18"/>
    <p:sldId id="2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14"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C64001-1171-476E-A47C-40815C29DD1A}" type="datetimeFigureOut">
              <a:rPr lang="en-US" smtClean="0"/>
              <a:pPr/>
              <a:t>6/19/2009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C64001-1171-476E-A47C-40815C29DD1A}" type="datetimeFigureOut">
              <a:rPr lang="en-US" smtClean="0"/>
              <a:pPr/>
              <a:t>6/19/2009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C64001-1171-476E-A47C-40815C29DD1A}" type="datetimeFigureOut">
              <a:rPr lang="en-US" smtClean="0"/>
              <a:pPr/>
              <a:t>6/19/2009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C64001-1171-476E-A47C-40815C29DD1A}" type="datetimeFigureOut">
              <a:rPr lang="en-US" smtClean="0"/>
              <a:pPr/>
              <a:t>6/19/2009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C64001-1171-476E-A47C-40815C29DD1A}" type="datetimeFigureOut">
              <a:rPr lang="en-US" smtClean="0"/>
              <a:pPr/>
              <a:t>6/19/2009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C64001-1171-476E-A47C-40815C29DD1A}" type="datetimeFigureOut">
              <a:rPr lang="en-US" smtClean="0"/>
              <a:pPr/>
              <a:t>6/19/2009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C64001-1171-476E-A47C-40815C29DD1A}" type="datetimeFigureOut">
              <a:rPr lang="en-US" smtClean="0"/>
              <a:pPr/>
              <a:t>6/19/2009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C64001-1171-476E-A47C-40815C29DD1A}" type="datetimeFigureOut">
              <a:rPr lang="en-US" smtClean="0"/>
              <a:pPr/>
              <a:t>6/19/2009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64001-1171-476E-A47C-40815C29DD1A}" type="datetimeFigureOut">
              <a:rPr lang="en-US" smtClean="0"/>
              <a:pPr/>
              <a:t>6/19/2009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64001-1171-476E-A47C-40815C29DD1A}" type="datetimeFigureOut">
              <a:rPr lang="en-US" smtClean="0"/>
              <a:pPr/>
              <a:t>6/19/2009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64001-1171-476E-A47C-40815C29DD1A}" type="datetimeFigureOut">
              <a:rPr lang="en-US" smtClean="0"/>
              <a:pPr/>
              <a:t>6/19/2009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49915-0733-45C9-A6FE-74C9DEE500C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64001-1171-476E-A47C-40815C29DD1A}" type="datetimeFigureOut">
              <a:rPr lang="en-US" smtClean="0"/>
              <a:pPr/>
              <a:t>6/19/2009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49915-0733-45C9-A6FE-74C9DEE500C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84DE2A-E89F-401C-AE03-22E1E9242C16}" type="slidenum">
              <a:rPr lang="en-NZ"/>
              <a:pPr/>
              <a:t>1</a:t>
            </a:fld>
            <a:endParaRPr lang="en-NZ"/>
          </a:p>
        </p:txBody>
      </p:sp>
      <p:sp>
        <p:nvSpPr>
          <p:cNvPr id="2050" name="Rectangle 2"/>
          <p:cNvSpPr>
            <a:spLocks noGrp="1" noChangeArrowheads="1"/>
          </p:cNvSpPr>
          <p:nvPr>
            <p:ph type="ctrTitle"/>
          </p:nvPr>
        </p:nvSpPr>
        <p:spPr>
          <a:xfrm>
            <a:off x="214282" y="142852"/>
            <a:ext cx="8929718" cy="1214446"/>
          </a:xfrm>
        </p:spPr>
        <p:txBody>
          <a:bodyPr>
            <a:normAutofit/>
          </a:bodyPr>
          <a:lstStyle/>
          <a:p>
            <a:pPr>
              <a:lnSpc>
                <a:spcPct val="110000"/>
              </a:lnSpc>
            </a:pPr>
            <a:r>
              <a:rPr lang="en-NZ" sz="2800" b="1" dirty="0">
                <a:solidFill>
                  <a:schemeClr val="tx1">
                    <a:lumMod val="75000"/>
                    <a:lumOff val="25000"/>
                  </a:schemeClr>
                </a:solidFill>
                <a:latin typeface="Calibri" pitchFamily="34" charset="0"/>
              </a:rPr>
              <a:t>A </a:t>
            </a:r>
            <a:r>
              <a:rPr lang="en-NZ" sz="2800" b="1" dirty="0" smtClean="0">
                <a:solidFill>
                  <a:schemeClr val="tx1">
                    <a:lumMod val="75000"/>
                    <a:lumOff val="25000"/>
                  </a:schemeClr>
                </a:solidFill>
                <a:latin typeface="Calibri" pitchFamily="34" charset="0"/>
              </a:rPr>
              <a:t>SHORT HISTORY OF PROPERTY </a:t>
            </a:r>
            <a:r>
              <a:rPr lang="en-NZ" sz="2800" b="1" dirty="0" smtClean="0">
                <a:solidFill>
                  <a:schemeClr val="tx1">
                    <a:lumMod val="75000"/>
                    <a:lumOff val="25000"/>
                  </a:schemeClr>
                </a:solidFill>
                <a:latin typeface="Calibri" pitchFamily="34" charset="0"/>
              </a:rPr>
              <a:t>VALUATION MODELS</a:t>
            </a:r>
            <a:br>
              <a:rPr lang="en-NZ" sz="2800" b="1" dirty="0" smtClean="0">
                <a:solidFill>
                  <a:schemeClr val="tx1">
                    <a:lumMod val="75000"/>
                    <a:lumOff val="25000"/>
                  </a:schemeClr>
                </a:solidFill>
                <a:latin typeface="Calibri" pitchFamily="34" charset="0"/>
              </a:rPr>
            </a:br>
            <a:r>
              <a:rPr lang="en-NZ" sz="2800" b="1" dirty="0" smtClean="0">
                <a:solidFill>
                  <a:schemeClr val="tx1">
                    <a:lumMod val="75000"/>
                    <a:lumOff val="25000"/>
                  </a:schemeClr>
                </a:solidFill>
                <a:latin typeface="Calibri" pitchFamily="34" charset="0"/>
              </a:rPr>
              <a:t>— THE 17</a:t>
            </a:r>
            <a:r>
              <a:rPr lang="en-NZ" sz="2800" b="1" baseline="30000" dirty="0" smtClean="0">
                <a:solidFill>
                  <a:schemeClr val="tx1">
                    <a:lumMod val="75000"/>
                    <a:lumOff val="25000"/>
                  </a:schemeClr>
                </a:solidFill>
                <a:latin typeface="Calibri" pitchFamily="34" charset="0"/>
              </a:rPr>
              <a:t>TH</a:t>
            </a:r>
            <a:r>
              <a:rPr lang="en-NZ" sz="2800" b="1" dirty="0" smtClean="0">
                <a:solidFill>
                  <a:schemeClr val="tx1">
                    <a:lumMod val="75000"/>
                    <a:lumOff val="25000"/>
                  </a:schemeClr>
                </a:solidFill>
                <a:latin typeface="Calibri" pitchFamily="34" charset="0"/>
              </a:rPr>
              <a:t> TO 21</a:t>
            </a:r>
            <a:r>
              <a:rPr lang="en-NZ" sz="2800" b="1" baseline="30000" dirty="0" smtClean="0">
                <a:solidFill>
                  <a:schemeClr val="tx1">
                    <a:lumMod val="75000"/>
                    <a:lumOff val="25000"/>
                  </a:schemeClr>
                </a:solidFill>
                <a:latin typeface="Calibri" pitchFamily="34" charset="0"/>
              </a:rPr>
              <a:t>ST</a:t>
            </a:r>
            <a:r>
              <a:rPr lang="en-NZ" sz="2800" b="1" dirty="0" smtClean="0">
                <a:solidFill>
                  <a:schemeClr val="tx1">
                    <a:lumMod val="75000"/>
                    <a:lumOff val="25000"/>
                  </a:schemeClr>
                </a:solidFill>
                <a:latin typeface="Calibri" pitchFamily="34" charset="0"/>
              </a:rPr>
              <a:t> CENTURY</a:t>
            </a:r>
            <a:endParaRPr lang="en-NZ" sz="2800" b="1" dirty="0">
              <a:solidFill>
                <a:schemeClr val="tx1">
                  <a:lumMod val="75000"/>
                  <a:lumOff val="25000"/>
                </a:schemeClr>
              </a:solidFill>
              <a:latin typeface="Calibri" pitchFamily="34" charset="0"/>
            </a:endParaRPr>
          </a:p>
        </p:txBody>
      </p:sp>
      <p:sp>
        <p:nvSpPr>
          <p:cNvPr id="2052" name="Rectangle 4"/>
          <p:cNvSpPr>
            <a:spLocks noChangeArrowheads="1"/>
          </p:cNvSpPr>
          <p:nvPr/>
        </p:nvSpPr>
        <p:spPr bwMode="auto">
          <a:xfrm>
            <a:off x="357158" y="1833222"/>
            <a:ext cx="8501122" cy="34932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sz="3200" b="0" i="0" u="none" strike="noStrike" cap="none" normalizeH="0" baseline="0" dirty="0" smtClean="0">
                <a:ln>
                  <a:noFill/>
                </a:ln>
                <a:effectLst/>
                <a:latin typeface="Calibri" pitchFamily="34" charset="0"/>
                <a:ea typeface="Times New Roman" pitchFamily="18" charset="0"/>
                <a:cs typeface="Arial" pitchFamily="34" charset="0"/>
              </a:rPr>
              <a:t>Prepared </a:t>
            </a:r>
            <a:r>
              <a:rPr kumimoji="0" lang="en-NZ" sz="3200" b="0" i="0" u="none" strike="noStrike" cap="none" normalizeH="0" baseline="0" dirty="0" smtClean="0">
                <a:ln>
                  <a:noFill/>
                </a:ln>
                <a:effectLst/>
                <a:latin typeface="Calibri" pitchFamily="34" charset="0"/>
                <a:ea typeface="Times New Roman" pitchFamily="18" charset="0"/>
                <a:cs typeface="Arial" pitchFamily="34" charset="0"/>
              </a:rPr>
              <a:t>for presentation at the</a:t>
            </a:r>
            <a:endParaRPr kumimoji="0" lang="en-GB" sz="3200" b="0" i="0" u="none" strike="noStrike" cap="none" normalizeH="0" baseline="0" dirty="0" smtClean="0">
              <a:ln>
                <a:noFill/>
              </a:ln>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sz="3200" b="0" i="0" u="none" strike="noStrike" cap="none" normalizeH="0" baseline="0" dirty="0" smtClean="0">
                <a:ln>
                  <a:noFill/>
                </a:ln>
                <a:effectLst/>
                <a:latin typeface="Calibri" pitchFamily="34" charset="0"/>
                <a:ea typeface="Times New Roman" pitchFamily="18" charset="0"/>
                <a:cs typeface="Arial" pitchFamily="34" charset="0"/>
              </a:rPr>
              <a:t>European Real Estate Society Conference, Stockholm, Sweden,</a:t>
            </a:r>
            <a:endParaRPr kumimoji="0" lang="en-GB" sz="3200" b="0" i="0" u="none" strike="noStrike" cap="none" normalizeH="0" baseline="0" dirty="0" smtClean="0">
              <a:ln>
                <a:noFill/>
              </a:ln>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sz="3200" b="0" i="0" u="none" strike="noStrike" cap="none" normalizeH="0" baseline="0" dirty="0" smtClean="0">
                <a:ln>
                  <a:noFill/>
                </a:ln>
                <a:effectLst/>
                <a:latin typeface="Calibri" pitchFamily="34" charset="0"/>
                <a:ea typeface="Times New Roman" pitchFamily="18" charset="0"/>
                <a:cs typeface="Arial" pitchFamily="34" charset="0"/>
              </a:rPr>
              <a:t>27 </a:t>
            </a:r>
            <a:r>
              <a:rPr kumimoji="0" lang="en-NZ" sz="3200" b="0" i="0" u="none" strike="noStrike" cap="none" normalizeH="0" baseline="0" dirty="0" smtClean="0">
                <a:ln>
                  <a:noFill/>
                </a:ln>
                <a:effectLst/>
                <a:latin typeface="Calibri" pitchFamily="34" charset="0"/>
                <a:ea typeface="Times New Roman" pitchFamily="18" charset="0"/>
                <a:cs typeface="Arial" pitchFamily="34" charset="0"/>
              </a:rPr>
              <a:t>June 2009</a:t>
            </a:r>
            <a:endParaRPr kumimoji="0" lang="en-GB" sz="3200" b="0" i="0" u="none" strike="noStrike" cap="none" normalizeH="0" baseline="0" dirty="0" smtClean="0">
              <a:ln>
                <a:noFill/>
              </a:ln>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sz="2400" b="1" i="0" u="none" strike="noStrike" cap="none" normalizeH="0" baseline="0" dirty="0" smtClean="0">
                <a:ln>
                  <a:noFill/>
                </a:ln>
                <a:effectLst/>
                <a:latin typeface="Calibri" pitchFamily="34" charset="0"/>
                <a:ea typeface="Times New Roman" pitchFamily="18" charset="0"/>
                <a:cs typeface="Arial" pitchFamily="34" charset="0"/>
              </a:rPr>
              <a:t>Rodney L Jefferies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sz="1100" b="0" i="0" u="none" strike="noStrike" cap="none" normalizeH="0" baseline="0" dirty="0" smtClean="0">
              <a:ln>
                <a:noFill/>
              </a:ln>
              <a:effectLst/>
              <a:latin typeface="Calibri"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sz="2000" b="0" i="0" u="none" strike="noStrike" cap="none" normalizeH="0" baseline="0" dirty="0" smtClean="0">
                <a:ln>
                  <a:noFill/>
                </a:ln>
                <a:effectLst/>
                <a:latin typeface="Calibri" pitchFamily="34" charset="0"/>
                <a:ea typeface="Times New Roman" pitchFamily="18" charset="0"/>
                <a:cs typeface="Arial" pitchFamily="34" charset="0"/>
              </a:rPr>
              <a:t>Agricultural Management and Property Studies Department, </a:t>
            </a:r>
          </a:p>
          <a:p>
            <a:pPr lvl="0" algn="ctr" eaLnBrk="0" hangingPunct="0"/>
            <a:r>
              <a:rPr kumimoji="0" lang="en-NZ" sz="2000" b="0" i="0" u="none" strike="noStrike" cap="none" normalizeH="0" baseline="0" dirty="0" smtClean="0">
                <a:ln>
                  <a:noFill/>
                </a:ln>
                <a:effectLst/>
                <a:latin typeface="Calibri" pitchFamily="34" charset="0"/>
                <a:ea typeface="Times New Roman" pitchFamily="18" charset="0"/>
                <a:cs typeface="Arial" pitchFamily="34" charset="0"/>
              </a:rPr>
              <a:t>Commerce Faculty,  Lincoln University, Canterbury, New Zealand</a:t>
            </a:r>
            <a:br>
              <a:rPr kumimoji="0" lang="en-NZ" sz="2000" b="0" i="0" u="none" strike="noStrike" cap="none" normalizeH="0" baseline="0" dirty="0" smtClean="0">
                <a:ln>
                  <a:noFill/>
                </a:ln>
                <a:effectLst/>
                <a:latin typeface="Calibri" pitchFamily="34" charset="0"/>
                <a:ea typeface="Times New Roman" pitchFamily="18" charset="0"/>
                <a:cs typeface="Arial" pitchFamily="34" charset="0"/>
              </a:rPr>
            </a:br>
            <a:r>
              <a:rPr kumimoji="0" lang="en-NZ" b="0" i="0" u="none" strike="noStrike" cap="none" normalizeH="0" baseline="0" dirty="0" smtClean="0">
                <a:ln>
                  <a:noFill/>
                </a:ln>
                <a:effectLst/>
                <a:latin typeface="Calibri" pitchFamily="34" charset="0"/>
                <a:ea typeface="Times New Roman" pitchFamily="18" charset="0"/>
                <a:cs typeface="Arial" pitchFamily="34" charset="0"/>
              </a:rPr>
              <a:t>P.O. Box 84, Lincoln </a:t>
            </a:r>
            <a:r>
              <a:rPr lang="en-NZ" dirty="0">
                <a:latin typeface="Calibri" pitchFamily="34" charset="0"/>
                <a:ea typeface="Times New Roman" pitchFamily="18" charset="0"/>
                <a:cs typeface="Arial" pitchFamily="34" charset="0"/>
              </a:rPr>
              <a:t>University, </a:t>
            </a:r>
            <a:r>
              <a:rPr kumimoji="0" lang="en-NZ" b="0" i="0" u="none" strike="noStrike" cap="none" normalizeH="0" baseline="0" dirty="0" smtClean="0">
                <a:ln>
                  <a:noFill/>
                </a:ln>
                <a:effectLst/>
                <a:latin typeface="Calibri" pitchFamily="34" charset="0"/>
                <a:ea typeface="Times New Roman" pitchFamily="18" charset="0"/>
                <a:cs typeface="Arial" pitchFamily="34" charset="0"/>
              </a:rPr>
              <a:t>Lincoln </a:t>
            </a:r>
            <a:r>
              <a:rPr lang="en-NZ" dirty="0" smtClean="0">
                <a:latin typeface="Calibri" pitchFamily="34" charset="0"/>
                <a:ea typeface="Times New Roman" pitchFamily="18" charset="0"/>
                <a:cs typeface="Arial" pitchFamily="34" charset="0"/>
              </a:rPr>
              <a:t>7647</a:t>
            </a:r>
            <a:r>
              <a:rPr lang="en-NZ" dirty="0">
                <a:latin typeface="Calibri" pitchFamily="34" charset="0"/>
                <a:ea typeface="Times New Roman" pitchFamily="18" charset="0"/>
                <a:cs typeface="Arial" pitchFamily="34" charset="0"/>
              </a:rPr>
              <a:t>, New </a:t>
            </a:r>
            <a:r>
              <a:rPr lang="en-NZ" dirty="0" smtClean="0">
                <a:latin typeface="Calibri" pitchFamily="34" charset="0"/>
                <a:ea typeface="Times New Roman" pitchFamily="18" charset="0"/>
                <a:cs typeface="Arial" pitchFamily="34" charset="0"/>
              </a:rPr>
              <a:t>Zealand</a:t>
            </a:r>
            <a:endParaRPr lang="en-NZ" dirty="0">
              <a:latin typeface="Calibri" pitchFamily="34" charset="0"/>
              <a:ea typeface="Times New Roman" pitchFamily="18"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142852"/>
            <a:ext cx="9144000" cy="369332"/>
          </a:xfrm>
          <a:prstGeom prst="rect">
            <a:avLst/>
          </a:prstGeom>
          <a:noFill/>
        </p:spPr>
        <p:txBody>
          <a:bodyPr wrap="square" rtlCol="0">
            <a:spAutoFit/>
          </a:bodyPr>
          <a:lstStyle/>
          <a:p>
            <a:pPr algn="ctr"/>
            <a:r>
              <a:rPr lang="en-NZ" dirty="0" smtClean="0"/>
              <a:t>17</a:t>
            </a:r>
            <a:r>
              <a:rPr lang="en-NZ" baseline="30000" dirty="0" smtClean="0"/>
              <a:t>th</a:t>
            </a:r>
            <a:r>
              <a:rPr lang="en-NZ" dirty="0" smtClean="0"/>
              <a:t> </a:t>
            </a:r>
            <a:r>
              <a:rPr lang="en-NZ" dirty="0" smtClean="0"/>
              <a:t>- 19</a:t>
            </a:r>
            <a:r>
              <a:rPr lang="en-NZ" baseline="30000" dirty="0" smtClean="0"/>
              <a:t>th</a:t>
            </a:r>
            <a:r>
              <a:rPr lang="en-NZ" dirty="0" smtClean="0"/>
              <a:t> Century – Development of Income Valuation </a:t>
            </a:r>
            <a:r>
              <a:rPr lang="en-NZ" dirty="0" smtClean="0"/>
              <a:t>Models  - </a:t>
            </a:r>
            <a:r>
              <a:rPr lang="en-NZ" dirty="0" smtClean="0"/>
              <a:t>Chronological Overview</a:t>
            </a:r>
            <a:endParaRPr lang="en-GB" dirty="0"/>
          </a:p>
        </p:txBody>
      </p:sp>
      <p:pic>
        <p:nvPicPr>
          <p:cNvPr id="1028" name="Picture 4"/>
          <p:cNvPicPr>
            <a:picLocks noChangeAspect="1" noChangeArrowheads="1"/>
          </p:cNvPicPr>
          <p:nvPr/>
        </p:nvPicPr>
        <p:blipFill>
          <a:blip r:embed="rId2" cstate="screen"/>
          <a:srcRect r="61851"/>
          <a:stretch>
            <a:fillRect/>
          </a:stretch>
        </p:blipFill>
        <p:spPr bwMode="auto">
          <a:xfrm>
            <a:off x="571472" y="500042"/>
            <a:ext cx="7312322" cy="6286520"/>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p:cNvSpPr txBox="1"/>
          <p:nvPr/>
        </p:nvSpPr>
        <p:spPr>
          <a:xfrm>
            <a:off x="0" y="357166"/>
            <a:ext cx="9144000" cy="523220"/>
          </a:xfrm>
          <a:prstGeom prst="rect">
            <a:avLst/>
          </a:prstGeom>
          <a:noFill/>
        </p:spPr>
        <p:txBody>
          <a:bodyPr wrap="square" rtlCol="0">
            <a:spAutoFit/>
          </a:bodyPr>
          <a:lstStyle/>
          <a:p>
            <a:pPr algn="ctr"/>
            <a:r>
              <a:rPr lang="en-NZ" sz="2800" dirty="0" smtClean="0"/>
              <a:t>Chronological Overview – 17</a:t>
            </a:r>
            <a:r>
              <a:rPr lang="en-NZ" sz="2800" baseline="30000" dirty="0" smtClean="0"/>
              <a:t>th</a:t>
            </a:r>
            <a:r>
              <a:rPr lang="en-NZ" sz="2800" dirty="0" smtClean="0"/>
              <a:t> Century</a:t>
            </a:r>
            <a:endParaRPr lang="en-GB" sz="2800" dirty="0"/>
          </a:p>
        </p:txBody>
      </p:sp>
      <p:pic>
        <p:nvPicPr>
          <p:cNvPr id="6" name="Picture 4"/>
          <p:cNvPicPr>
            <a:picLocks noChangeAspect="1" noChangeArrowheads="1"/>
          </p:cNvPicPr>
          <p:nvPr/>
        </p:nvPicPr>
        <p:blipFill>
          <a:blip r:embed="rId3" cstate="screen"/>
          <a:srcRect r="84347"/>
          <a:stretch>
            <a:fillRect/>
          </a:stretch>
        </p:blipFill>
        <p:spPr bwMode="auto">
          <a:xfrm rot="5400000">
            <a:off x="2562713" y="-1220061"/>
            <a:ext cx="4158018" cy="8712004"/>
          </a:xfrm>
          <a:prstGeom prst="rect">
            <a:avLst/>
          </a:prstGeom>
          <a:noFill/>
          <a:ln w="9525">
            <a:solidFill>
              <a:schemeClr val="tx1"/>
            </a:solidFill>
            <a:miter lim="800000"/>
            <a:headEnd/>
            <a:tailEnd/>
          </a:ln>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79783FBD-C588-4FE8-B7D1-9BA2AE3CE2B6}" type="slidenum">
              <a:rPr lang="en-NZ"/>
              <a:pPr/>
              <a:t>12</a:t>
            </a:fld>
            <a:endParaRPr lang="en-NZ"/>
          </a:p>
        </p:txBody>
      </p:sp>
      <p:pic>
        <p:nvPicPr>
          <p:cNvPr id="25606" name="Picture 6"/>
          <p:cNvPicPr>
            <a:picLocks noChangeAspect="1" noChangeArrowheads="1"/>
          </p:cNvPicPr>
          <p:nvPr/>
        </p:nvPicPr>
        <p:blipFill>
          <a:blip r:embed="rId2" cstate="print"/>
          <a:srcRect/>
          <a:stretch>
            <a:fillRect/>
          </a:stretch>
        </p:blipFill>
        <p:spPr bwMode="auto">
          <a:xfrm>
            <a:off x="4356100" y="0"/>
            <a:ext cx="4716463" cy="6858000"/>
          </a:xfrm>
          <a:prstGeom prst="rect">
            <a:avLst/>
          </a:prstGeom>
          <a:noFill/>
          <a:ln w="9525">
            <a:noFill/>
            <a:miter lim="800000"/>
            <a:headEnd/>
            <a:tailEnd/>
          </a:ln>
        </p:spPr>
      </p:pic>
      <p:pic>
        <p:nvPicPr>
          <p:cNvPr id="25607" name="Picture 7"/>
          <p:cNvPicPr>
            <a:picLocks noChangeAspect="1" noChangeArrowheads="1"/>
          </p:cNvPicPr>
          <p:nvPr/>
        </p:nvPicPr>
        <p:blipFill>
          <a:blip r:embed="rId3" cstate="print"/>
          <a:srcRect/>
          <a:stretch>
            <a:fillRect/>
          </a:stretch>
        </p:blipFill>
        <p:spPr bwMode="auto">
          <a:xfrm>
            <a:off x="73025" y="0"/>
            <a:ext cx="4067175" cy="6896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56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57166"/>
            <a:ext cx="9144000" cy="523220"/>
          </a:xfrm>
          <a:prstGeom prst="rect">
            <a:avLst/>
          </a:prstGeom>
          <a:noFill/>
        </p:spPr>
        <p:txBody>
          <a:bodyPr wrap="square" rtlCol="0">
            <a:spAutoFit/>
          </a:bodyPr>
          <a:lstStyle/>
          <a:p>
            <a:pPr algn="ctr"/>
            <a:r>
              <a:rPr lang="en-NZ" sz="2800" dirty="0" smtClean="0"/>
              <a:t>Chronological Overview – 18</a:t>
            </a:r>
            <a:r>
              <a:rPr lang="en-NZ" sz="2800" baseline="30000" dirty="0" smtClean="0"/>
              <a:t>th</a:t>
            </a:r>
            <a:r>
              <a:rPr lang="en-NZ" sz="2800" dirty="0" smtClean="0"/>
              <a:t> Century</a:t>
            </a:r>
            <a:endParaRPr lang="en-GB" sz="2800" dirty="0"/>
          </a:p>
        </p:txBody>
      </p:sp>
      <p:pic>
        <p:nvPicPr>
          <p:cNvPr id="6" name="Picture 4"/>
          <p:cNvPicPr>
            <a:picLocks noChangeAspect="1" noChangeArrowheads="1"/>
          </p:cNvPicPr>
          <p:nvPr/>
        </p:nvPicPr>
        <p:blipFill>
          <a:blip r:embed="rId2" cstate="screen"/>
          <a:srcRect r="95911"/>
          <a:stretch>
            <a:fillRect/>
          </a:stretch>
        </p:blipFill>
        <p:spPr bwMode="auto">
          <a:xfrm rot="5400000">
            <a:off x="4098630" y="-2755978"/>
            <a:ext cx="1086184" cy="8712004"/>
          </a:xfrm>
          <a:prstGeom prst="rect">
            <a:avLst/>
          </a:prstGeom>
          <a:noFill/>
          <a:ln w="9525">
            <a:solidFill>
              <a:schemeClr val="tx1"/>
            </a:solidFill>
            <a:miter lim="800000"/>
            <a:headEnd/>
            <a:tailEnd/>
          </a:ln>
          <a:effectLst/>
        </p:spPr>
      </p:pic>
      <p:pic>
        <p:nvPicPr>
          <p:cNvPr id="4" name="Picture 4"/>
          <p:cNvPicPr>
            <a:picLocks noChangeAspect="1" noChangeArrowheads="1"/>
          </p:cNvPicPr>
          <p:nvPr/>
        </p:nvPicPr>
        <p:blipFill>
          <a:blip r:embed="rId2" cstate="screen"/>
          <a:srcRect l="15329" r="73915"/>
          <a:stretch>
            <a:fillRect/>
          </a:stretch>
        </p:blipFill>
        <p:spPr bwMode="auto">
          <a:xfrm rot="5400000">
            <a:off x="3216394" y="-784126"/>
            <a:ext cx="2857520"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500042"/>
            <a:ext cx="9144000" cy="523220"/>
          </a:xfrm>
          <a:prstGeom prst="rect">
            <a:avLst/>
          </a:prstGeom>
          <a:noFill/>
        </p:spPr>
        <p:txBody>
          <a:bodyPr wrap="square" rtlCol="0">
            <a:spAutoFit/>
          </a:bodyPr>
          <a:lstStyle/>
          <a:p>
            <a:pPr algn="ctr"/>
            <a:r>
              <a:rPr lang="en-NZ" sz="2800" dirty="0" smtClean="0"/>
              <a:t>Chronological Overview – 19</a:t>
            </a:r>
            <a:r>
              <a:rPr lang="en-NZ" sz="2800" baseline="30000" dirty="0" smtClean="0"/>
              <a:t>th</a:t>
            </a:r>
            <a:r>
              <a:rPr lang="en-NZ" sz="2800" dirty="0" smtClean="0"/>
              <a:t> Century</a:t>
            </a:r>
            <a:endParaRPr lang="en-GB" sz="2800" dirty="0"/>
          </a:p>
        </p:txBody>
      </p:sp>
      <p:pic>
        <p:nvPicPr>
          <p:cNvPr id="4" name="Picture 4"/>
          <p:cNvPicPr>
            <a:picLocks noChangeAspect="1" noChangeArrowheads="1"/>
          </p:cNvPicPr>
          <p:nvPr/>
        </p:nvPicPr>
        <p:blipFill>
          <a:blip r:embed="rId2" cstate="screen"/>
          <a:srcRect l="25816" r="61814"/>
          <a:stretch>
            <a:fillRect/>
          </a:stretch>
        </p:blipFill>
        <p:spPr bwMode="auto">
          <a:xfrm rot="5400000">
            <a:off x="2927210" y="-212622"/>
            <a:ext cx="3286148" cy="8712004"/>
          </a:xfrm>
          <a:prstGeom prst="rect">
            <a:avLst/>
          </a:prstGeom>
          <a:noFill/>
          <a:ln w="9525">
            <a:solidFill>
              <a:schemeClr val="tx1"/>
            </a:solidFill>
            <a:miter lim="800000"/>
            <a:headEnd/>
            <a:tailEnd/>
          </a:ln>
          <a:effectLst/>
        </p:spPr>
      </p:pic>
      <p:pic>
        <p:nvPicPr>
          <p:cNvPr id="7" name="Picture 4"/>
          <p:cNvPicPr>
            <a:picLocks noChangeAspect="1" noChangeArrowheads="1"/>
          </p:cNvPicPr>
          <p:nvPr/>
        </p:nvPicPr>
        <p:blipFill>
          <a:blip r:embed="rId2" cstate="screen"/>
          <a:srcRect r="95911"/>
          <a:stretch>
            <a:fillRect/>
          </a:stretch>
        </p:blipFill>
        <p:spPr bwMode="auto">
          <a:xfrm rot="5400000">
            <a:off x="4027192" y="-2398788"/>
            <a:ext cx="1086184"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57166"/>
            <a:ext cx="9144000" cy="523220"/>
          </a:xfrm>
          <a:prstGeom prst="rect">
            <a:avLst/>
          </a:prstGeom>
          <a:noFill/>
        </p:spPr>
        <p:txBody>
          <a:bodyPr wrap="square" rtlCol="0">
            <a:spAutoFit/>
          </a:bodyPr>
          <a:lstStyle/>
          <a:p>
            <a:pPr algn="ctr"/>
            <a:r>
              <a:rPr lang="en-NZ" sz="2800" dirty="0" smtClean="0"/>
              <a:t>Chronological Overview – </a:t>
            </a:r>
            <a:r>
              <a:rPr lang="en-NZ" sz="2800" dirty="0" smtClean="0"/>
              <a:t>Early to Mid 20</a:t>
            </a:r>
            <a:r>
              <a:rPr lang="en-NZ" sz="2800" baseline="30000" dirty="0" smtClean="0"/>
              <a:t>th</a:t>
            </a:r>
            <a:r>
              <a:rPr lang="en-NZ" sz="2800" dirty="0" smtClean="0"/>
              <a:t> </a:t>
            </a:r>
            <a:r>
              <a:rPr lang="en-NZ" sz="2800" dirty="0" smtClean="0"/>
              <a:t>Century</a:t>
            </a:r>
            <a:endParaRPr lang="en-GB" sz="2800" dirty="0"/>
          </a:p>
        </p:txBody>
      </p:sp>
      <p:pic>
        <p:nvPicPr>
          <p:cNvPr id="6" name="Picture 4"/>
          <p:cNvPicPr>
            <a:picLocks noChangeAspect="1" noChangeArrowheads="1"/>
          </p:cNvPicPr>
          <p:nvPr/>
        </p:nvPicPr>
        <p:blipFill>
          <a:blip r:embed="rId2" cstate="screen"/>
          <a:srcRect r="95911"/>
          <a:stretch>
            <a:fillRect/>
          </a:stretch>
        </p:blipFill>
        <p:spPr bwMode="auto">
          <a:xfrm rot="5400000">
            <a:off x="4027192" y="-2755978"/>
            <a:ext cx="1086184" cy="8712004"/>
          </a:xfrm>
          <a:prstGeom prst="rect">
            <a:avLst/>
          </a:prstGeom>
          <a:noFill/>
          <a:ln w="9525">
            <a:solidFill>
              <a:schemeClr val="tx1"/>
            </a:solidFill>
            <a:miter lim="800000"/>
            <a:headEnd/>
            <a:tailEnd/>
          </a:ln>
          <a:effectLst/>
        </p:spPr>
      </p:pic>
      <p:pic>
        <p:nvPicPr>
          <p:cNvPr id="7" name="Picture 4"/>
          <p:cNvPicPr>
            <a:picLocks noChangeAspect="1" noChangeArrowheads="1"/>
          </p:cNvPicPr>
          <p:nvPr/>
        </p:nvPicPr>
        <p:blipFill>
          <a:blip r:embed="rId2" cstate="screen"/>
          <a:srcRect l="37917" r="46218"/>
          <a:stretch>
            <a:fillRect/>
          </a:stretch>
        </p:blipFill>
        <p:spPr bwMode="auto">
          <a:xfrm rot="5400000">
            <a:off x="2462863" y="-105465"/>
            <a:ext cx="4214842"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62574"/>
            <a:ext cx="9144000" cy="523220"/>
          </a:xfrm>
          <a:prstGeom prst="rect">
            <a:avLst/>
          </a:prstGeom>
          <a:noFill/>
        </p:spPr>
        <p:txBody>
          <a:bodyPr wrap="square" rtlCol="0">
            <a:spAutoFit/>
          </a:bodyPr>
          <a:lstStyle/>
          <a:p>
            <a:pPr algn="ctr"/>
            <a:r>
              <a:rPr lang="en-NZ" sz="2800" dirty="0" smtClean="0"/>
              <a:t>Chronological Overview – </a:t>
            </a:r>
            <a:r>
              <a:rPr lang="en-NZ" sz="2800" dirty="0" smtClean="0"/>
              <a:t>Mid 20</a:t>
            </a:r>
            <a:r>
              <a:rPr lang="en-NZ" sz="2800" baseline="30000" dirty="0" smtClean="0"/>
              <a:t>th</a:t>
            </a:r>
            <a:r>
              <a:rPr lang="en-NZ" sz="2800" dirty="0" smtClean="0"/>
              <a:t> </a:t>
            </a:r>
            <a:r>
              <a:rPr lang="en-NZ" sz="2800" dirty="0" smtClean="0"/>
              <a:t>Century</a:t>
            </a:r>
            <a:endParaRPr lang="en-GB" sz="2800" dirty="0"/>
          </a:p>
        </p:txBody>
      </p:sp>
      <p:pic>
        <p:nvPicPr>
          <p:cNvPr id="7" name="Picture 4"/>
          <p:cNvPicPr>
            <a:picLocks noChangeAspect="1" noChangeArrowheads="1"/>
          </p:cNvPicPr>
          <p:nvPr/>
        </p:nvPicPr>
        <p:blipFill>
          <a:blip r:embed="rId2" cstate="screen"/>
          <a:srcRect r="95911"/>
          <a:stretch>
            <a:fillRect/>
          </a:stretch>
        </p:blipFill>
        <p:spPr bwMode="auto">
          <a:xfrm rot="5400000">
            <a:off x="4027192" y="-2755978"/>
            <a:ext cx="1086184" cy="8712004"/>
          </a:xfrm>
          <a:prstGeom prst="rect">
            <a:avLst/>
          </a:prstGeom>
          <a:noFill/>
          <a:ln w="9525">
            <a:solidFill>
              <a:schemeClr val="tx1"/>
            </a:solidFill>
            <a:miter lim="800000"/>
            <a:headEnd/>
            <a:tailEnd/>
          </a:ln>
          <a:effectLst/>
        </p:spPr>
      </p:pic>
      <p:pic>
        <p:nvPicPr>
          <p:cNvPr id="8" name="Picture 4"/>
          <p:cNvPicPr>
            <a:picLocks noChangeAspect="1" noChangeArrowheads="1"/>
          </p:cNvPicPr>
          <p:nvPr/>
        </p:nvPicPr>
        <p:blipFill>
          <a:blip r:embed="rId2" cstate="screen"/>
          <a:srcRect l="53782" r="32235"/>
          <a:stretch>
            <a:fillRect/>
          </a:stretch>
        </p:blipFill>
        <p:spPr bwMode="auto">
          <a:xfrm rot="5400000">
            <a:off x="2712896" y="-355497"/>
            <a:ext cx="3714777"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34012"/>
            <a:ext cx="9144000" cy="523220"/>
          </a:xfrm>
          <a:prstGeom prst="rect">
            <a:avLst/>
          </a:prstGeom>
          <a:noFill/>
        </p:spPr>
        <p:txBody>
          <a:bodyPr wrap="square" rtlCol="0">
            <a:spAutoFit/>
          </a:bodyPr>
          <a:lstStyle/>
          <a:p>
            <a:pPr algn="ctr"/>
            <a:r>
              <a:rPr lang="en-NZ" sz="2800" dirty="0" smtClean="0"/>
              <a:t>Chronological Overview – </a:t>
            </a:r>
            <a:r>
              <a:rPr lang="en-NZ" sz="2800" dirty="0" smtClean="0"/>
              <a:t>Late </a:t>
            </a:r>
            <a:r>
              <a:rPr lang="en-NZ" sz="2800" dirty="0" smtClean="0"/>
              <a:t>20</a:t>
            </a:r>
            <a:r>
              <a:rPr lang="en-NZ" sz="2800" baseline="30000" dirty="0" smtClean="0"/>
              <a:t>th</a:t>
            </a:r>
            <a:r>
              <a:rPr lang="en-NZ" sz="2800" dirty="0" smtClean="0"/>
              <a:t> </a:t>
            </a:r>
            <a:r>
              <a:rPr lang="en-NZ" sz="2800" dirty="0" smtClean="0"/>
              <a:t>Century - 1990s</a:t>
            </a:r>
            <a:endParaRPr lang="en-GB" sz="2800" dirty="0"/>
          </a:p>
        </p:txBody>
      </p:sp>
      <p:pic>
        <p:nvPicPr>
          <p:cNvPr id="5" name="Picture 4"/>
          <p:cNvPicPr>
            <a:picLocks noChangeAspect="1" noChangeArrowheads="1"/>
          </p:cNvPicPr>
          <p:nvPr/>
        </p:nvPicPr>
        <p:blipFill>
          <a:blip r:embed="rId2" cstate="screen"/>
          <a:srcRect r="95911"/>
          <a:stretch>
            <a:fillRect/>
          </a:stretch>
        </p:blipFill>
        <p:spPr bwMode="auto">
          <a:xfrm rot="5400000">
            <a:off x="4027192" y="-2755978"/>
            <a:ext cx="1086184" cy="8712004"/>
          </a:xfrm>
          <a:prstGeom prst="rect">
            <a:avLst/>
          </a:prstGeom>
          <a:noFill/>
          <a:ln w="9525">
            <a:solidFill>
              <a:schemeClr val="tx1"/>
            </a:solidFill>
            <a:miter lim="800000"/>
            <a:headEnd/>
            <a:tailEnd/>
          </a:ln>
          <a:effectLst/>
        </p:spPr>
      </p:pic>
      <p:pic>
        <p:nvPicPr>
          <p:cNvPr id="6" name="Picture 4"/>
          <p:cNvPicPr>
            <a:picLocks noChangeAspect="1" noChangeArrowheads="1"/>
          </p:cNvPicPr>
          <p:nvPr/>
        </p:nvPicPr>
        <p:blipFill>
          <a:blip r:embed="rId2" cstate="screen"/>
          <a:srcRect l="67496" r="17451"/>
          <a:stretch>
            <a:fillRect/>
          </a:stretch>
        </p:blipFill>
        <p:spPr bwMode="auto">
          <a:xfrm rot="5400000">
            <a:off x="2570020" y="-212622"/>
            <a:ext cx="4000528"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62574"/>
            <a:ext cx="9144000" cy="523220"/>
          </a:xfrm>
          <a:prstGeom prst="rect">
            <a:avLst/>
          </a:prstGeom>
          <a:noFill/>
        </p:spPr>
        <p:txBody>
          <a:bodyPr wrap="square" rtlCol="0">
            <a:spAutoFit/>
          </a:bodyPr>
          <a:lstStyle/>
          <a:p>
            <a:pPr algn="ctr"/>
            <a:r>
              <a:rPr lang="en-NZ" sz="2800" dirty="0" smtClean="0"/>
              <a:t>Chronological Overview – </a:t>
            </a:r>
            <a:r>
              <a:rPr lang="en-NZ" sz="2800" dirty="0" smtClean="0"/>
              <a:t>Beginnings of 21</a:t>
            </a:r>
            <a:r>
              <a:rPr lang="en-NZ" sz="2800" baseline="30000" dirty="0" smtClean="0"/>
              <a:t>st</a:t>
            </a:r>
            <a:r>
              <a:rPr lang="en-NZ" sz="2800" dirty="0" smtClean="0"/>
              <a:t> </a:t>
            </a:r>
            <a:r>
              <a:rPr lang="en-NZ" sz="2800" dirty="0" smtClean="0"/>
              <a:t>Century - </a:t>
            </a:r>
            <a:r>
              <a:rPr lang="en-NZ" sz="2800" dirty="0" smtClean="0"/>
              <a:t>2000s</a:t>
            </a:r>
            <a:endParaRPr lang="en-GB" sz="2800" dirty="0"/>
          </a:p>
        </p:txBody>
      </p:sp>
      <p:pic>
        <p:nvPicPr>
          <p:cNvPr id="7" name="Picture 6"/>
          <p:cNvPicPr>
            <a:picLocks noChangeAspect="1" noChangeArrowheads="1"/>
          </p:cNvPicPr>
          <p:nvPr/>
        </p:nvPicPr>
        <p:blipFill>
          <a:blip r:embed="rId2" cstate="screen"/>
          <a:srcRect r="95911"/>
          <a:stretch>
            <a:fillRect/>
          </a:stretch>
        </p:blipFill>
        <p:spPr bwMode="auto">
          <a:xfrm rot="5400000">
            <a:off x="4027192" y="-2755978"/>
            <a:ext cx="1086184" cy="8712004"/>
          </a:xfrm>
          <a:prstGeom prst="rect">
            <a:avLst/>
          </a:prstGeom>
          <a:noFill/>
          <a:ln w="9525">
            <a:solidFill>
              <a:schemeClr val="tx1"/>
            </a:solidFill>
            <a:miter lim="800000"/>
            <a:headEnd/>
            <a:tailEnd/>
          </a:ln>
          <a:effectLst/>
        </p:spPr>
      </p:pic>
      <p:pic>
        <p:nvPicPr>
          <p:cNvPr id="8" name="Picture 4"/>
          <p:cNvPicPr>
            <a:picLocks noChangeAspect="1" noChangeArrowheads="1"/>
          </p:cNvPicPr>
          <p:nvPr/>
        </p:nvPicPr>
        <p:blipFill>
          <a:blip r:embed="rId2" cstate="screen"/>
          <a:srcRect l="82549" r="1864"/>
          <a:stretch>
            <a:fillRect/>
          </a:stretch>
        </p:blipFill>
        <p:spPr bwMode="auto">
          <a:xfrm rot="5400000">
            <a:off x="2498582" y="-141184"/>
            <a:ext cx="4143404" cy="8712004"/>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42852"/>
            <a:ext cx="7772400" cy="500065"/>
          </a:xfrm>
        </p:spPr>
        <p:txBody>
          <a:bodyPr>
            <a:normAutofit fontScale="90000"/>
          </a:bodyPr>
          <a:lstStyle/>
          <a:p>
            <a:r>
              <a:rPr lang="en-NZ" dirty="0" smtClean="0"/>
              <a:t>Overview of Paper</a:t>
            </a:r>
            <a:endParaRPr lang="en-NZ" dirty="0"/>
          </a:p>
        </p:txBody>
      </p:sp>
      <p:sp>
        <p:nvSpPr>
          <p:cNvPr id="3" name="Subtitle 2"/>
          <p:cNvSpPr>
            <a:spLocks noGrp="1"/>
          </p:cNvSpPr>
          <p:nvPr>
            <p:ph type="subTitle" idx="1"/>
          </p:nvPr>
        </p:nvSpPr>
        <p:spPr>
          <a:xfrm>
            <a:off x="214282" y="642918"/>
            <a:ext cx="8501122" cy="6072230"/>
          </a:xfrm>
        </p:spPr>
        <p:txBody>
          <a:bodyPr>
            <a:noAutofit/>
          </a:bodyPr>
          <a:lstStyle/>
          <a:p>
            <a:pPr indent="-360000" algn="l">
              <a:spcBef>
                <a:spcPts val="0"/>
              </a:spcBef>
              <a:buFont typeface="Arial" pitchFamily="34" charset="0"/>
              <a:buChar char="•"/>
            </a:pPr>
            <a:r>
              <a:rPr lang="en-NZ" sz="1800" dirty="0" smtClean="0">
                <a:solidFill>
                  <a:schemeClr val="tx1"/>
                </a:solidFill>
              </a:rPr>
              <a:t>The aim of this paper is to set in context of a history — necessarily short to fit in the scope of a conference paper — concentrating on describing and examining the development of investment valuation models — not the theory beyond that necessary to explain the models in their historical context.</a:t>
            </a:r>
          </a:p>
          <a:p>
            <a:pPr indent="-360000" algn="l">
              <a:spcBef>
                <a:spcPts val="0"/>
              </a:spcBef>
              <a:buFont typeface="Arial" pitchFamily="34" charset="0"/>
              <a:buChar char="•"/>
            </a:pPr>
            <a:r>
              <a:rPr lang="en-NZ" sz="1800" dirty="0" smtClean="0">
                <a:solidFill>
                  <a:schemeClr val="tx1"/>
                </a:solidFill>
              </a:rPr>
              <a:t>It does deal with methodology — but only to the extent as to how the models fit within the broader investment valuation paradigms of their day and professional generation.</a:t>
            </a:r>
          </a:p>
          <a:p>
            <a:pPr indent="-360000" algn="l">
              <a:spcBef>
                <a:spcPts val="0"/>
              </a:spcBef>
              <a:buFont typeface="Arial" pitchFamily="34" charset="0"/>
              <a:buChar char="•"/>
            </a:pPr>
            <a:r>
              <a:rPr lang="en-NZ" sz="1800" dirty="0" smtClean="0">
                <a:solidFill>
                  <a:schemeClr val="tx1"/>
                </a:solidFill>
              </a:rPr>
              <a:t>This paper, based on the author’s PhD current research literature review, omits any equations and examples of the models referred to.  The citations and references refer the reader to relevant sources for such details and elaborations by the originators of the models.  (A Doctoral proposal </a:t>
            </a:r>
            <a:r>
              <a:rPr lang="en-NZ" sz="1800" dirty="0" smtClean="0">
                <a:solidFill>
                  <a:schemeClr val="tx1"/>
                </a:solidFill>
              </a:rPr>
              <a:t>was presented </a:t>
            </a:r>
            <a:r>
              <a:rPr lang="en-NZ" sz="1800" dirty="0" smtClean="0">
                <a:solidFill>
                  <a:schemeClr val="tx1"/>
                </a:solidFill>
              </a:rPr>
              <a:t>at this ERES Conference Doctoral </a:t>
            </a:r>
            <a:r>
              <a:rPr lang="en-NZ" sz="1800" dirty="0" smtClean="0">
                <a:solidFill>
                  <a:schemeClr val="tx1"/>
                </a:solidFill>
              </a:rPr>
              <a:t>Session </a:t>
            </a:r>
            <a:r>
              <a:rPr lang="en-NZ" sz="1800" dirty="0" smtClean="0">
                <a:solidFill>
                  <a:schemeClr val="tx1"/>
                </a:solidFill>
              </a:rPr>
              <a:t>1.5 – </a:t>
            </a:r>
            <a:r>
              <a:rPr lang="en-NZ" sz="1800" i="1" dirty="0" smtClean="0">
                <a:solidFill>
                  <a:schemeClr val="tx1"/>
                </a:solidFill>
              </a:rPr>
              <a:t>A generic property interest real value investment valuation model</a:t>
            </a:r>
            <a:r>
              <a:rPr lang="en-NZ" sz="1800" dirty="0" smtClean="0">
                <a:solidFill>
                  <a:schemeClr val="tx1"/>
                </a:solidFill>
              </a:rPr>
              <a:t>).</a:t>
            </a:r>
          </a:p>
          <a:p>
            <a:pPr indent="-360000" algn="l">
              <a:spcBef>
                <a:spcPts val="0"/>
              </a:spcBef>
              <a:buFont typeface="Arial" pitchFamily="34" charset="0"/>
              <a:buChar char="•"/>
            </a:pPr>
            <a:r>
              <a:rPr lang="en-NZ" sz="1800" dirty="0" smtClean="0">
                <a:solidFill>
                  <a:schemeClr val="tx1"/>
                </a:solidFill>
              </a:rPr>
              <a:t>Accompanying this paper is a colour chart </a:t>
            </a:r>
            <a:r>
              <a:rPr lang="en-NZ" sz="1800" dirty="0" smtClean="0">
                <a:solidFill>
                  <a:schemeClr val="tx1"/>
                </a:solidFill>
              </a:rPr>
              <a:t>[Following] setting out the </a:t>
            </a:r>
            <a:r>
              <a:rPr lang="en-NZ" sz="1800" dirty="0" smtClean="0">
                <a:solidFill>
                  <a:schemeClr val="tx1"/>
                </a:solidFill>
              </a:rPr>
              <a:t>key contributions to income valuation models historically over the last four centuries in chronological order by decades within each highlighted century, beginning in 1600 to the present time.  </a:t>
            </a:r>
            <a:endParaRPr lang="en-NZ" sz="1800" dirty="0" smtClean="0">
              <a:solidFill>
                <a:schemeClr val="tx1"/>
              </a:solidFill>
            </a:endParaRPr>
          </a:p>
          <a:p>
            <a:pPr indent="-360000" algn="l">
              <a:spcBef>
                <a:spcPts val="0"/>
              </a:spcBef>
              <a:buFont typeface="Arial" pitchFamily="34" charset="0"/>
              <a:buChar char="•"/>
            </a:pPr>
            <a:r>
              <a:rPr lang="en-NZ" sz="1800" dirty="0" smtClean="0">
                <a:solidFill>
                  <a:schemeClr val="tx1"/>
                </a:solidFill>
              </a:rPr>
              <a:t>This </a:t>
            </a:r>
            <a:r>
              <a:rPr lang="en-NZ" sz="1800" dirty="0" smtClean="0">
                <a:solidFill>
                  <a:schemeClr val="tx1"/>
                </a:solidFill>
              </a:rPr>
              <a:t>shows the contributions of the various authors stratified into those from the UK, USA, and Australia/New Zealand with a brief identification of their key publications or contributions.  </a:t>
            </a:r>
            <a:endParaRPr lang="en-NZ" sz="1800" dirty="0" smtClean="0">
              <a:solidFill>
                <a:schemeClr val="tx1"/>
              </a:solidFill>
            </a:endParaRPr>
          </a:p>
          <a:p>
            <a:pPr indent="-360000" algn="l">
              <a:spcBef>
                <a:spcPts val="0"/>
              </a:spcBef>
              <a:buFont typeface="Arial" pitchFamily="34" charset="0"/>
              <a:buChar char="•"/>
            </a:pPr>
            <a:r>
              <a:rPr lang="en-NZ" sz="1800" dirty="0" smtClean="0">
                <a:solidFill>
                  <a:schemeClr val="tx1"/>
                </a:solidFill>
              </a:rPr>
              <a:t>It </a:t>
            </a:r>
            <a:r>
              <a:rPr lang="en-NZ" sz="1800" dirty="0" smtClean="0">
                <a:solidFill>
                  <a:schemeClr val="tx1"/>
                </a:solidFill>
              </a:rPr>
              <a:t>highlights the historical developments in income valuation models set longitudinally against the different technologies available to valuers applying these models in practice.  </a:t>
            </a:r>
          </a:p>
          <a:p>
            <a:pPr indent="-360000" algn="l">
              <a:spcBef>
                <a:spcPts val="0"/>
              </a:spcBef>
              <a:buFont typeface="Arial" pitchFamily="34" charset="0"/>
              <a:buChar char="•"/>
            </a:pPr>
            <a:endParaRPr lang="en-NZ" sz="1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1414"/>
            <a:ext cx="7772400" cy="500065"/>
          </a:xfrm>
        </p:spPr>
        <p:txBody>
          <a:bodyPr>
            <a:noAutofit/>
          </a:bodyPr>
          <a:lstStyle/>
          <a:p>
            <a:r>
              <a:rPr lang="en-NZ" sz="3600" dirty="0" smtClean="0"/>
              <a:t>Sections in Paper</a:t>
            </a:r>
            <a:endParaRPr lang="en-NZ" sz="3600" dirty="0"/>
          </a:p>
        </p:txBody>
      </p:sp>
      <p:sp>
        <p:nvSpPr>
          <p:cNvPr id="3" name="Subtitle 2"/>
          <p:cNvSpPr>
            <a:spLocks noGrp="1"/>
          </p:cNvSpPr>
          <p:nvPr>
            <p:ph type="subTitle" idx="1"/>
          </p:nvPr>
        </p:nvSpPr>
        <p:spPr>
          <a:xfrm>
            <a:off x="0" y="571480"/>
            <a:ext cx="9144000" cy="6143668"/>
          </a:xfrm>
        </p:spPr>
        <p:txBody>
          <a:bodyPr>
            <a:normAutofit fontScale="77500" lnSpcReduction="20000"/>
          </a:bodyPr>
          <a:lstStyle/>
          <a:p>
            <a:pPr indent="360000" algn="l">
              <a:lnSpc>
                <a:spcPct val="120000"/>
              </a:lnSpc>
              <a:spcBef>
                <a:spcPts val="300"/>
              </a:spcBef>
              <a:buFont typeface="Wingdings" pitchFamily="2" charset="2"/>
              <a:buChar char="§"/>
            </a:pPr>
            <a:r>
              <a:rPr lang="en-NZ" b="1" dirty="0" smtClean="0">
                <a:solidFill>
                  <a:schemeClr val="tx1"/>
                </a:solidFill>
              </a:rPr>
              <a:t>Introduction</a:t>
            </a:r>
          </a:p>
          <a:p>
            <a:pPr lvl="1" indent="360000" algn="l">
              <a:lnSpc>
                <a:spcPct val="120000"/>
              </a:lnSpc>
              <a:spcBef>
                <a:spcPts val="300"/>
              </a:spcBef>
              <a:buFont typeface="Wingdings" pitchFamily="2" charset="2"/>
              <a:buChar char="§"/>
            </a:pPr>
            <a:r>
              <a:rPr lang="en-NZ" sz="2600" dirty="0" smtClean="0">
                <a:solidFill>
                  <a:schemeClr val="tx1"/>
                </a:solidFill>
              </a:rPr>
              <a:t>History of income valuation thought, concepts, professional practice and </a:t>
            </a:r>
            <a:r>
              <a:rPr lang="en-NZ" sz="2600" dirty="0" smtClean="0">
                <a:solidFill>
                  <a:schemeClr val="tx1"/>
                </a:solidFill>
              </a:rPr>
              <a:t>standards</a:t>
            </a:r>
          </a:p>
          <a:p>
            <a:pPr lvl="1" indent="360000" algn="l">
              <a:lnSpc>
                <a:spcPct val="120000"/>
              </a:lnSpc>
              <a:spcBef>
                <a:spcPts val="300"/>
              </a:spcBef>
              <a:buFont typeface="Wingdings" pitchFamily="2" charset="2"/>
              <a:buChar char="§"/>
            </a:pPr>
            <a:r>
              <a:rPr lang="en-NZ" sz="2600" dirty="0" smtClean="0">
                <a:solidFill>
                  <a:schemeClr val="tx1"/>
                </a:solidFill>
              </a:rPr>
              <a:t>Historical development of investment valuation </a:t>
            </a:r>
            <a:r>
              <a:rPr lang="en-NZ" sz="2600" dirty="0" smtClean="0">
                <a:solidFill>
                  <a:schemeClr val="tx1"/>
                </a:solidFill>
              </a:rPr>
              <a:t>models</a:t>
            </a:r>
            <a:endParaRPr lang="en-NZ" sz="2600" dirty="0" smtClean="0">
              <a:solidFill>
                <a:schemeClr val="tx1"/>
              </a:solidFill>
            </a:endParaRPr>
          </a:p>
          <a:p>
            <a:pPr lvl="1" indent="360000" algn="l">
              <a:lnSpc>
                <a:spcPct val="120000"/>
              </a:lnSpc>
              <a:spcBef>
                <a:spcPts val="300"/>
              </a:spcBef>
              <a:buFont typeface="Wingdings" pitchFamily="2" charset="2"/>
              <a:buChar char="§"/>
            </a:pPr>
            <a:r>
              <a:rPr lang="en-NZ" sz="2600" dirty="0" smtClean="0">
                <a:solidFill>
                  <a:schemeClr val="tx1"/>
                </a:solidFill>
              </a:rPr>
              <a:t>Investment versus market </a:t>
            </a:r>
            <a:r>
              <a:rPr lang="en-NZ" sz="2600" dirty="0" smtClean="0">
                <a:solidFill>
                  <a:schemeClr val="tx1"/>
                </a:solidFill>
              </a:rPr>
              <a:t>value</a:t>
            </a:r>
          </a:p>
          <a:p>
            <a:pPr indent="360000" algn="l">
              <a:lnSpc>
                <a:spcPct val="120000"/>
              </a:lnSpc>
              <a:spcBef>
                <a:spcPts val="300"/>
              </a:spcBef>
              <a:buFont typeface="Wingdings" pitchFamily="2" charset="2"/>
              <a:buChar char="§"/>
            </a:pPr>
            <a:r>
              <a:rPr lang="en-NZ" b="1" dirty="0" smtClean="0">
                <a:solidFill>
                  <a:schemeClr val="tx1"/>
                </a:solidFill>
              </a:rPr>
              <a:t>Firstly</a:t>
            </a:r>
            <a:r>
              <a:rPr lang="en-NZ" dirty="0" smtClean="0">
                <a:solidFill>
                  <a:schemeClr val="tx1"/>
                </a:solidFill>
              </a:rPr>
              <a:t>, UK property investment valuation </a:t>
            </a:r>
            <a:r>
              <a:rPr lang="en-NZ" dirty="0" smtClean="0">
                <a:solidFill>
                  <a:schemeClr val="tx1"/>
                </a:solidFill>
              </a:rPr>
              <a:t>models</a:t>
            </a:r>
          </a:p>
          <a:p>
            <a:pPr lvl="1" indent="360000" algn="l">
              <a:lnSpc>
                <a:spcPct val="120000"/>
              </a:lnSpc>
              <a:spcBef>
                <a:spcPts val="300"/>
              </a:spcBef>
              <a:buFont typeface="Wingdings" pitchFamily="2" charset="2"/>
              <a:buChar char="§"/>
            </a:pPr>
            <a:r>
              <a:rPr lang="en-NZ" sz="2600" dirty="0" smtClean="0">
                <a:solidFill>
                  <a:schemeClr val="tx1"/>
                </a:solidFill>
              </a:rPr>
              <a:t>History of models and valuation tables in 16</a:t>
            </a:r>
            <a:r>
              <a:rPr lang="en-NZ" sz="2600" baseline="30000" dirty="0" smtClean="0">
                <a:solidFill>
                  <a:schemeClr val="tx1"/>
                </a:solidFill>
              </a:rPr>
              <a:t>th</a:t>
            </a:r>
            <a:r>
              <a:rPr lang="en-NZ" sz="2600" dirty="0" smtClean="0">
                <a:solidFill>
                  <a:schemeClr val="tx1"/>
                </a:solidFill>
              </a:rPr>
              <a:t>–18</a:t>
            </a:r>
            <a:r>
              <a:rPr lang="en-NZ" sz="2600" baseline="30000" dirty="0" smtClean="0">
                <a:solidFill>
                  <a:schemeClr val="tx1"/>
                </a:solidFill>
              </a:rPr>
              <a:t>th</a:t>
            </a:r>
            <a:r>
              <a:rPr lang="en-NZ" sz="2600" dirty="0" smtClean="0">
                <a:solidFill>
                  <a:schemeClr val="tx1"/>
                </a:solidFill>
              </a:rPr>
              <a:t> Century</a:t>
            </a:r>
          </a:p>
          <a:p>
            <a:pPr lvl="1" indent="360000" algn="l">
              <a:lnSpc>
                <a:spcPct val="120000"/>
              </a:lnSpc>
              <a:spcBef>
                <a:spcPts val="300"/>
              </a:spcBef>
              <a:buFont typeface="Wingdings" pitchFamily="2" charset="2"/>
              <a:buChar char="§"/>
            </a:pPr>
            <a:r>
              <a:rPr lang="en-NZ" sz="2600" dirty="0" smtClean="0">
                <a:solidFill>
                  <a:schemeClr val="tx1"/>
                </a:solidFill>
              </a:rPr>
              <a:t>Equated yield </a:t>
            </a:r>
            <a:r>
              <a:rPr lang="en-NZ" sz="2600" dirty="0" smtClean="0">
                <a:solidFill>
                  <a:schemeClr val="tx1"/>
                </a:solidFill>
              </a:rPr>
              <a:t>models</a:t>
            </a:r>
          </a:p>
          <a:p>
            <a:pPr lvl="1" indent="360000" algn="l">
              <a:lnSpc>
                <a:spcPct val="120000"/>
              </a:lnSpc>
              <a:spcBef>
                <a:spcPts val="300"/>
              </a:spcBef>
              <a:buFont typeface="Wingdings" pitchFamily="2" charset="2"/>
              <a:buChar char="§"/>
            </a:pPr>
            <a:r>
              <a:rPr lang="en-NZ" sz="2600" dirty="0" smtClean="0">
                <a:solidFill>
                  <a:schemeClr val="tx1"/>
                </a:solidFill>
              </a:rPr>
              <a:t>UK rational or logical valuation </a:t>
            </a:r>
            <a:r>
              <a:rPr lang="en-NZ" sz="2600" dirty="0" smtClean="0">
                <a:solidFill>
                  <a:schemeClr val="tx1"/>
                </a:solidFill>
              </a:rPr>
              <a:t>models</a:t>
            </a:r>
          </a:p>
          <a:p>
            <a:pPr lvl="1" indent="360000" algn="l">
              <a:lnSpc>
                <a:spcPct val="120000"/>
              </a:lnSpc>
              <a:spcBef>
                <a:spcPts val="300"/>
              </a:spcBef>
              <a:buFont typeface="Wingdings" pitchFamily="2" charset="2"/>
              <a:buChar char="§"/>
            </a:pPr>
            <a:r>
              <a:rPr lang="en-NZ" sz="2600" dirty="0" smtClean="0">
                <a:solidFill>
                  <a:schemeClr val="tx1"/>
                </a:solidFill>
              </a:rPr>
              <a:t>Real value </a:t>
            </a:r>
            <a:r>
              <a:rPr lang="en-NZ" sz="2600" dirty="0" smtClean="0">
                <a:solidFill>
                  <a:schemeClr val="tx1"/>
                </a:solidFill>
              </a:rPr>
              <a:t>models</a:t>
            </a:r>
          </a:p>
          <a:p>
            <a:pPr lvl="1" indent="360000" algn="l">
              <a:lnSpc>
                <a:spcPct val="120000"/>
              </a:lnSpc>
              <a:spcBef>
                <a:spcPts val="300"/>
              </a:spcBef>
              <a:buFont typeface="Wingdings" pitchFamily="2" charset="2"/>
              <a:buChar char="§"/>
            </a:pPr>
            <a:r>
              <a:rPr lang="en-NZ" sz="2600" i="1" dirty="0" smtClean="0">
                <a:solidFill>
                  <a:schemeClr val="tx1"/>
                </a:solidFill>
              </a:rPr>
              <a:t>RICS Research report into valuation methods</a:t>
            </a:r>
          </a:p>
          <a:p>
            <a:pPr lvl="1" indent="360000" algn="l">
              <a:lnSpc>
                <a:spcPct val="120000"/>
              </a:lnSpc>
              <a:spcBef>
                <a:spcPts val="300"/>
              </a:spcBef>
              <a:buFont typeface="Wingdings" pitchFamily="2" charset="2"/>
              <a:buChar char="§"/>
            </a:pPr>
            <a:r>
              <a:rPr lang="en-NZ" sz="2600" dirty="0" smtClean="0">
                <a:solidFill>
                  <a:schemeClr val="tx1"/>
                </a:solidFill>
              </a:rPr>
              <a:t>UK </a:t>
            </a:r>
            <a:r>
              <a:rPr lang="en-NZ" sz="2600" dirty="0" smtClean="0">
                <a:solidFill>
                  <a:schemeClr val="tx1"/>
                </a:solidFill>
              </a:rPr>
              <a:t>Professional response and EY </a:t>
            </a:r>
            <a:r>
              <a:rPr lang="en-NZ" sz="2600" dirty="0" smtClean="0">
                <a:solidFill>
                  <a:schemeClr val="tx1"/>
                </a:solidFill>
              </a:rPr>
              <a:t>endorsement</a:t>
            </a:r>
          </a:p>
          <a:p>
            <a:pPr lvl="1" indent="360000" algn="l">
              <a:lnSpc>
                <a:spcPct val="120000"/>
              </a:lnSpc>
              <a:spcBef>
                <a:spcPts val="300"/>
              </a:spcBef>
              <a:buFont typeface="Wingdings" pitchFamily="2" charset="2"/>
              <a:buChar char="§"/>
            </a:pPr>
            <a:r>
              <a:rPr lang="en-NZ" sz="2600" dirty="0" smtClean="0">
                <a:solidFill>
                  <a:schemeClr val="tx1"/>
                </a:solidFill>
              </a:rPr>
              <a:t>Real Value Hybrid Model </a:t>
            </a:r>
            <a:endParaRPr lang="en-NZ" sz="2600" dirty="0" smtClean="0">
              <a:solidFill>
                <a:schemeClr val="tx1"/>
              </a:solidFill>
            </a:endParaRPr>
          </a:p>
          <a:p>
            <a:pPr lvl="1" indent="360000" algn="l">
              <a:lnSpc>
                <a:spcPct val="120000"/>
              </a:lnSpc>
              <a:spcBef>
                <a:spcPts val="300"/>
              </a:spcBef>
              <a:buFont typeface="Wingdings" pitchFamily="2" charset="2"/>
              <a:buChar char="§"/>
            </a:pPr>
            <a:r>
              <a:rPr lang="en-NZ" sz="2600" dirty="0" smtClean="0">
                <a:solidFill>
                  <a:schemeClr val="tx1"/>
                </a:solidFill>
              </a:rPr>
              <a:t>Discounted cash flow “models” in the </a:t>
            </a:r>
            <a:r>
              <a:rPr lang="en-NZ" sz="2600" dirty="0" smtClean="0">
                <a:solidFill>
                  <a:schemeClr val="tx1"/>
                </a:solidFill>
              </a:rPr>
              <a:t>UK</a:t>
            </a:r>
          </a:p>
          <a:p>
            <a:pPr lvl="1" indent="360000" algn="l">
              <a:lnSpc>
                <a:spcPct val="120000"/>
              </a:lnSpc>
              <a:spcBef>
                <a:spcPts val="300"/>
              </a:spcBef>
              <a:buFont typeface="Wingdings" pitchFamily="2" charset="2"/>
              <a:buChar char="§"/>
            </a:pPr>
            <a:r>
              <a:rPr lang="en-NZ" sz="2600" dirty="0" smtClean="0">
                <a:solidFill>
                  <a:schemeClr val="tx1"/>
                </a:solidFill>
              </a:rPr>
              <a:t>Advanced explicit DCF, arbitrage , split tenant-risk/market risk rate , </a:t>
            </a:r>
            <a:r>
              <a:rPr lang="en-NZ" sz="2600" dirty="0" smtClean="0">
                <a:solidFill>
                  <a:schemeClr val="tx1"/>
                </a:solidFill>
              </a:rPr>
              <a:t>actuarial</a:t>
            </a:r>
            <a:r>
              <a:rPr lang="en-NZ" sz="2600" dirty="0" smtClean="0">
                <a:solidFill>
                  <a:schemeClr val="tx1"/>
                </a:solidFill>
              </a:rPr>
              <a:t>, convertible bond and real options  </a:t>
            </a:r>
            <a:r>
              <a:rPr lang="en-NZ" sz="2600" dirty="0" smtClean="0">
                <a:solidFill>
                  <a:schemeClr val="tx1"/>
                </a:solidFill>
              </a:rPr>
              <a:t>models</a:t>
            </a:r>
          </a:p>
          <a:p>
            <a:pPr indent="360000" algn="l">
              <a:lnSpc>
                <a:spcPct val="120000"/>
              </a:lnSpc>
              <a:spcBef>
                <a:spcPts val="300"/>
              </a:spcBef>
              <a:buFont typeface="Wingdings" pitchFamily="2" charset="2"/>
              <a:buChar char="§"/>
            </a:pPr>
            <a:r>
              <a:rPr lang="en-NZ" sz="3000" b="1" dirty="0" smtClean="0">
                <a:solidFill>
                  <a:schemeClr val="tx1"/>
                </a:solidFill>
              </a:rPr>
              <a:t>Inter-country </a:t>
            </a:r>
            <a:r>
              <a:rPr lang="en-NZ" sz="3000" b="1" dirty="0" smtClean="0">
                <a:solidFill>
                  <a:schemeClr val="tx1"/>
                </a:solidFill>
              </a:rPr>
              <a:t>comparisons</a:t>
            </a:r>
          </a:p>
          <a:p>
            <a:pPr lvl="1" indent="360000" algn="l">
              <a:lnSpc>
                <a:spcPct val="120000"/>
              </a:lnSpc>
              <a:spcBef>
                <a:spcPts val="300"/>
              </a:spcBef>
              <a:buFont typeface="Wingdings" pitchFamily="2" charset="2"/>
              <a:buChar char="§"/>
            </a:pPr>
            <a:endParaRPr lang="en-NZ"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p>
            <a:fld id="{67F4D1F1-EFFD-48E4-87D1-292389AD840A}" type="slidenum">
              <a:rPr lang="en-NZ"/>
              <a:pPr/>
              <a:t>4</a:t>
            </a:fld>
            <a:endParaRPr lang="en-NZ"/>
          </a:p>
        </p:txBody>
      </p:sp>
      <p:pic>
        <p:nvPicPr>
          <p:cNvPr id="24581" name="Picture 5"/>
          <p:cNvPicPr>
            <a:picLocks noChangeAspect="1" noChangeArrowheads="1"/>
          </p:cNvPicPr>
          <p:nvPr/>
        </p:nvPicPr>
        <p:blipFill>
          <a:blip r:embed="rId2" cstate="print"/>
          <a:srcRect t="3069" r="4861"/>
          <a:stretch>
            <a:fillRect/>
          </a:stretch>
        </p:blipFill>
        <p:spPr bwMode="auto">
          <a:xfrm>
            <a:off x="0" y="0"/>
            <a:ext cx="4572000" cy="6858000"/>
          </a:xfrm>
          <a:prstGeom prst="rect">
            <a:avLst/>
          </a:prstGeom>
          <a:noFill/>
          <a:ln w="9525">
            <a:solidFill>
              <a:srgbClr val="000000"/>
            </a:solidFill>
            <a:miter lim="800000"/>
            <a:headEnd/>
            <a:tailEnd/>
          </a:ln>
        </p:spPr>
      </p:pic>
      <p:pic>
        <p:nvPicPr>
          <p:cNvPr id="24582" name="Picture 6"/>
          <p:cNvPicPr>
            <a:picLocks noChangeAspect="1" noChangeArrowheads="1"/>
          </p:cNvPicPr>
          <p:nvPr/>
        </p:nvPicPr>
        <p:blipFill>
          <a:blip r:embed="rId3" cstate="print"/>
          <a:srcRect/>
          <a:stretch>
            <a:fillRect/>
          </a:stretch>
        </p:blipFill>
        <p:spPr bwMode="auto">
          <a:xfrm>
            <a:off x="4619625" y="0"/>
            <a:ext cx="4524375" cy="6858000"/>
          </a:xfrm>
          <a:prstGeom prst="rect">
            <a:avLst/>
          </a:prstGeom>
          <a:noFill/>
          <a:ln w="9525">
            <a:solidFill>
              <a:srgbClr val="000000"/>
            </a:solidFill>
            <a:miter lim="800000"/>
            <a:headEnd/>
            <a:tailEnd/>
          </a:ln>
        </p:spPr>
      </p:pic>
      <p:sp>
        <p:nvSpPr>
          <p:cNvPr id="5" name="Rectangle 4"/>
          <p:cNvSpPr/>
          <p:nvPr/>
        </p:nvSpPr>
        <p:spPr>
          <a:xfrm>
            <a:off x="4714876" y="500042"/>
            <a:ext cx="4286280"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NZ" sz="2000" u="sng" dirty="0" smtClean="0">
                <a:solidFill>
                  <a:srgbClr val="FF0000"/>
                </a:solidFill>
                <a:latin typeface="+mn-lt"/>
                <a:hlinkMouseOver r:id="" action="ppaction://noaction">
                  <a:snd r:embed="rId4" name="suction.wav"/>
                </a:hlinkMouseOver>
              </a:rPr>
              <a:t>Clay’s 17th Century Valuation Model</a:t>
            </a:r>
            <a:endParaRPr lang="en-NZ" sz="2000" u="sng" dirty="0">
              <a:solidFill>
                <a:srgbClr val="FF0000"/>
              </a:solidFill>
              <a:latin typeface="+mn-lt"/>
              <a:hlinkMouseOver r:id="" action="ppaction://noaction">
                <a:snd r:embed="rId4" name="suction.wav"/>
              </a:hlinkMouseOver>
            </a:endParaRPr>
          </a:p>
        </p:txBody>
      </p:sp>
      <p:pic>
        <p:nvPicPr>
          <p:cNvPr id="1027" name="Picture 3"/>
          <p:cNvPicPr>
            <a:picLocks noChangeAspect="1" noChangeArrowheads="1"/>
          </p:cNvPicPr>
          <p:nvPr/>
        </p:nvPicPr>
        <p:blipFill>
          <a:blip r:embed="rId5" cstate="print"/>
          <a:srcRect/>
          <a:stretch>
            <a:fillRect/>
          </a:stretch>
        </p:blipFill>
        <p:spPr bwMode="auto">
          <a:xfrm>
            <a:off x="0" y="0"/>
            <a:ext cx="4543661" cy="6858000"/>
          </a:xfrm>
          <a:prstGeom prst="rect">
            <a:avLst/>
          </a:prstGeom>
          <a:noFill/>
          <a:ln w="9525">
            <a:noFill/>
            <a:miter lim="800000"/>
            <a:headEnd/>
            <a:tailEnd/>
          </a:ln>
          <a:effectLst/>
        </p:spPr>
      </p:pic>
      <p:cxnSp>
        <p:nvCxnSpPr>
          <p:cNvPr id="9" name="Straight Arrow Connector 8"/>
          <p:cNvCxnSpPr/>
          <p:nvPr/>
        </p:nvCxnSpPr>
        <p:spPr>
          <a:xfrm rot="10800000">
            <a:off x="2928926" y="4143380"/>
            <a:ext cx="3786214" cy="7143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14876" y="3643314"/>
            <a:ext cx="4429124" cy="338554"/>
          </a:xfrm>
          <a:prstGeom prst="rect">
            <a:avLst/>
          </a:prstGeom>
          <a:noFill/>
        </p:spPr>
        <p:txBody>
          <a:bodyPr wrap="square" rtlCol="0">
            <a:spAutoFit/>
          </a:bodyPr>
          <a:lstStyle/>
          <a:p>
            <a:pPr algn="ctr"/>
            <a:r>
              <a:rPr lang="en-NZ" sz="1600" b="1" dirty="0" smtClean="0">
                <a:solidFill>
                  <a:srgbClr val="FF0000"/>
                </a:solidFill>
              </a:rPr>
              <a:t>Based on 30 years purchase @ 3.33% p.a.</a:t>
            </a:r>
            <a:endParaRPr lang="en-NZ" sz="1600" b="1" dirty="0">
              <a:solidFill>
                <a:srgbClr val="FF0000"/>
              </a:solidFill>
            </a:endParaRPr>
          </a:p>
        </p:txBody>
      </p:sp>
      <p:cxnSp>
        <p:nvCxnSpPr>
          <p:cNvPr id="12" name="Straight Arrow Connector 11"/>
          <p:cNvCxnSpPr/>
          <p:nvPr/>
        </p:nvCxnSpPr>
        <p:spPr>
          <a:xfrm rot="16200000" flipV="1">
            <a:off x="2500298" y="1214422"/>
            <a:ext cx="2500330" cy="235745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439718"/>
          </a:xfrm>
        </p:spPr>
        <p:txBody>
          <a:bodyPr vert="horz" lIns="91440" tIns="45720" rIns="91440" bIns="45720" rtlCol="0" anchor="ctr">
            <a:normAutofit fontScale="90000"/>
          </a:bodyPr>
          <a:lstStyle/>
          <a:p>
            <a:r>
              <a:rPr lang="en-NZ" sz="4000" dirty="0" smtClean="0"/>
              <a:t>Sections in </a:t>
            </a:r>
            <a:r>
              <a:rPr lang="en-NZ" sz="4000" dirty="0" smtClean="0"/>
              <a:t>Paper Continued</a:t>
            </a:r>
            <a:endParaRPr lang="en-NZ" sz="4000" dirty="0" smtClean="0"/>
          </a:p>
        </p:txBody>
      </p:sp>
      <p:sp>
        <p:nvSpPr>
          <p:cNvPr id="3" name="Content Placeholder 2"/>
          <p:cNvSpPr>
            <a:spLocks noGrp="1"/>
          </p:cNvSpPr>
          <p:nvPr>
            <p:ph idx="1"/>
          </p:nvPr>
        </p:nvSpPr>
        <p:spPr>
          <a:xfrm>
            <a:off x="0" y="642918"/>
            <a:ext cx="9144000" cy="6215082"/>
          </a:xfrm>
        </p:spPr>
        <p:txBody>
          <a:bodyPr vert="horz" lIns="91440" tIns="45720" rIns="91440" bIns="45720" rtlCol="0">
            <a:noAutofit/>
          </a:bodyPr>
          <a:lstStyle/>
          <a:p>
            <a:pPr marL="0" indent="360000">
              <a:spcBef>
                <a:spcPts val="300"/>
              </a:spcBef>
              <a:buFont typeface="Wingdings" pitchFamily="2" charset="2"/>
              <a:buChar char="§"/>
            </a:pPr>
            <a:r>
              <a:rPr lang="en-NZ" sz="2800" b="1" dirty="0" smtClean="0"/>
              <a:t>Secondly</a:t>
            </a:r>
            <a:r>
              <a:rPr lang="en-NZ" sz="2800" dirty="0" smtClean="0"/>
              <a:t>, USA investment real estate appraisal </a:t>
            </a:r>
            <a:r>
              <a:rPr lang="en-NZ" sz="2800" dirty="0" smtClean="0"/>
              <a:t>models</a:t>
            </a:r>
          </a:p>
          <a:p>
            <a:pPr marL="400050" lvl="1" indent="360000">
              <a:spcBef>
                <a:spcPts val="300"/>
              </a:spcBef>
              <a:buFont typeface="Wingdings" pitchFamily="2" charset="2"/>
              <a:buChar char="§"/>
            </a:pPr>
            <a:r>
              <a:rPr lang="en-NZ" sz="2400" dirty="0" smtClean="0"/>
              <a:t>Capitalization  models in the </a:t>
            </a:r>
            <a:r>
              <a:rPr lang="en-NZ" sz="2400" dirty="0" smtClean="0"/>
              <a:t>USA – 1930-1960s</a:t>
            </a:r>
          </a:p>
          <a:p>
            <a:pPr marL="400050" lvl="1" indent="360000">
              <a:spcBef>
                <a:spcPts val="300"/>
              </a:spcBef>
              <a:buFont typeface="Wingdings" pitchFamily="2" charset="2"/>
              <a:buChar char="§"/>
            </a:pPr>
            <a:r>
              <a:rPr lang="en-NZ" sz="2400" dirty="0" smtClean="0"/>
              <a:t>Split-capitalization </a:t>
            </a:r>
            <a:r>
              <a:rPr lang="en-NZ" sz="2400" dirty="0" smtClean="0"/>
              <a:t>models</a:t>
            </a:r>
          </a:p>
          <a:p>
            <a:pPr marL="400050" lvl="1" indent="360000">
              <a:spcBef>
                <a:spcPts val="300"/>
              </a:spcBef>
              <a:buFont typeface="Wingdings" pitchFamily="2" charset="2"/>
              <a:buChar char="§"/>
            </a:pPr>
            <a:r>
              <a:rPr lang="en-NZ" sz="2400" dirty="0" smtClean="0"/>
              <a:t>Band of investment </a:t>
            </a:r>
            <a:r>
              <a:rPr lang="en-NZ" sz="2400" dirty="0" smtClean="0"/>
              <a:t>models</a:t>
            </a:r>
          </a:p>
          <a:p>
            <a:pPr marL="400050" lvl="1" indent="360000">
              <a:spcBef>
                <a:spcPts val="300"/>
              </a:spcBef>
              <a:buFont typeface="Wingdings" pitchFamily="2" charset="2"/>
              <a:buChar char="§"/>
            </a:pPr>
            <a:r>
              <a:rPr lang="en-NZ" sz="2400" dirty="0" smtClean="0"/>
              <a:t>Ellwood’s mortgage-equity </a:t>
            </a:r>
            <a:r>
              <a:rPr lang="en-NZ" sz="2400" dirty="0" smtClean="0"/>
              <a:t>model</a:t>
            </a:r>
          </a:p>
          <a:p>
            <a:pPr marL="400050" lvl="1" indent="360000">
              <a:spcBef>
                <a:spcPts val="300"/>
              </a:spcBef>
              <a:buFont typeface="Wingdings" pitchFamily="2" charset="2"/>
              <a:buChar char="§"/>
            </a:pPr>
            <a:r>
              <a:rPr lang="en-NZ" sz="2400" dirty="0" smtClean="0"/>
              <a:t>Discounted cash flow (DCF) models in </a:t>
            </a:r>
            <a:r>
              <a:rPr lang="en-NZ" sz="2400" dirty="0" smtClean="0"/>
              <a:t>USA</a:t>
            </a:r>
          </a:p>
          <a:p>
            <a:pPr marL="400050" lvl="1" indent="360000">
              <a:spcBef>
                <a:spcPts val="300"/>
              </a:spcBef>
              <a:buFont typeface="Wingdings" pitchFamily="2" charset="2"/>
              <a:buChar char="§"/>
            </a:pPr>
            <a:r>
              <a:rPr lang="en-NZ" sz="2400" dirty="0" err="1" smtClean="0"/>
              <a:t>Blackadar’s</a:t>
            </a:r>
            <a:r>
              <a:rPr lang="en-NZ" sz="2400" dirty="0" smtClean="0"/>
              <a:t> dynamic capitalization </a:t>
            </a:r>
            <a:r>
              <a:rPr lang="en-NZ" sz="2400" dirty="0" smtClean="0"/>
              <a:t>model</a:t>
            </a:r>
          </a:p>
          <a:p>
            <a:pPr marL="0" indent="360000">
              <a:spcBef>
                <a:spcPts val="300"/>
              </a:spcBef>
              <a:buFont typeface="Wingdings" pitchFamily="2" charset="2"/>
              <a:buChar char="§"/>
            </a:pPr>
            <a:r>
              <a:rPr lang="en-NZ" sz="2800" b="1" dirty="0" smtClean="0"/>
              <a:t>Thirdly</a:t>
            </a:r>
            <a:r>
              <a:rPr lang="en-NZ" sz="2800" dirty="0" smtClean="0"/>
              <a:t>, Australia &amp; New </a:t>
            </a:r>
            <a:r>
              <a:rPr lang="en-NZ" sz="2800" dirty="0" smtClean="0"/>
              <a:t>Zealand</a:t>
            </a:r>
          </a:p>
          <a:p>
            <a:pPr marL="400050" lvl="1" indent="360000">
              <a:spcBef>
                <a:spcPts val="300"/>
              </a:spcBef>
              <a:buFont typeface="Wingdings" pitchFamily="2" charset="2"/>
              <a:buChar char="§"/>
            </a:pPr>
            <a:r>
              <a:rPr lang="en-NZ" sz="2400" dirty="0" smtClean="0"/>
              <a:t>Synthesis of traditional and other models from UK &amp; USA</a:t>
            </a:r>
          </a:p>
          <a:p>
            <a:pPr marL="400050" lvl="1" indent="360000">
              <a:spcBef>
                <a:spcPts val="300"/>
              </a:spcBef>
              <a:buFont typeface="Wingdings" pitchFamily="2" charset="2"/>
              <a:buChar char="§"/>
            </a:pPr>
            <a:r>
              <a:rPr lang="en-NZ" sz="2400" dirty="0" smtClean="0"/>
              <a:t>Australian </a:t>
            </a:r>
            <a:r>
              <a:rPr lang="en-NZ" sz="2400" dirty="0" smtClean="0"/>
              <a:t>&amp; New Zealand adaptations of DCFs from overseas models</a:t>
            </a:r>
          </a:p>
          <a:p>
            <a:pPr marL="400050" lvl="1" indent="360000">
              <a:spcBef>
                <a:spcPts val="300"/>
              </a:spcBef>
              <a:buFont typeface="Wingdings" pitchFamily="2" charset="2"/>
              <a:buChar char="§"/>
            </a:pPr>
            <a:r>
              <a:rPr lang="en-NZ" sz="2400" dirty="0" smtClean="0"/>
              <a:t>DCF model development &amp; standards in Australia &amp; New Zealand</a:t>
            </a:r>
          </a:p>
          <a:p>
            <a:pPr marL="400050" lvl="1" indent="360000">
              <a:spcBef>
                <a:spcPts val="300"/>
              </a:spcBef>
              <a:buFont typeface="Wingdings" pitchFamily="2" charset="2"/>
              <a:buChar char="§"/>
            </a:pPr>
            <a:r>
              <a:rPr lang="en-NZ" sz="2400" dirty="0" smtClean="0"/>
              <a:t>Jefferies’ generic real value </a:t>
            </a:r>
            <a:r>
              <a:rPr lang="en-NZ" sz="2400" dirty="0" smtClean="0"/>
              <a:t>model</a:t>
            </a:r>
          </a:p>
          <a:p>
            <a:pPr marL="400050" lvl="1" indent="360000">
              <a:spcBef>
                <a:spcPts val="300"/>
              </a:spcBef>
              <a:buNone/>
            </a:pPr>
            <a:endParaRPr lang="en-NZ" sz="2400" dirty="0" smtClean="0"/>
          </a:p>
          <a:p>
            <a:pPr marL="400050" lvl="1" indent="360000">
              <a:spcBef>
                <a:spcPts val="300"/>
              </a:spcBef>
              <a:buFont typeface="Wingdings" pitchFamily="2" charset="2"/>
              <a:buChar char="§"/>
            </a:pPr>
            <a:endParaRPr lang="en-NZ" sz="2400" dirty="0" smtClean="0"/>
          </a:p>
          <a:p>
            <a:pPr marL="400050" lvl="1" indent="360000">
              <a:spcBef>
                <a:spcPts val="300"/>
              </a:spcBef>
              <a:buFont typeface="Wingdings" pitchFamily="2" charset="2"/>
              <a:buChar char="§"/>
            </a:pPr>
            <a:endParaRPr lang="en-NZ" sz="2400" dirty="0" smtClean="0"/>
          </a:p>
          <a:p>
            <a:pPr marL="0" indent="360000">
              <a:spcBef>
                <a:spcPts val="300"/>
              </a:spcBef>
              <a:buFont typeface="Wingdings" pitchFamily="2" charset="2"/>
              <a:buChar char="§"/>
            </a:pPr>
            <a:endParaRPr lang="en-NZ"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0639E01D-676B-4B47-9AED-710EFE7B5EDD}" type="slidenum">
              <a:rPr lang="en-NZ"/>
              <a:pPr/>
              <a:t>6</a:t>
            </a:fld>
            <a:endParaRPr lang="en-NZ"/>
          </a:p>
        </p:txBody>
      </p:sp>
      <p:pic>
        <p:nvPicPr>
          <p:cNvPr id="23556" name="Picture 4" descr="CircularSlideRule"/>
          <p:cNvPicPr>
            <a:picLocks noChangeAspect="1" noChangeArrowheads="1"/>
          </p:cNvPicPr>
          <p:nvPr/>
        </p:nvPicPr>
        <p:blipFill>
          <a:blip r:embed="rId2" cstate="print"/>
          <a:srcRect/>
          <a:stretch>
            <a:fillRect/>
          </a:stretch>
        </p:blipFill>
        <p:spPr bwMode="auto">
          <a:xfrm>
            <a:off x="287338" y="1089025"/>
            <a:ext cx="4105481" cy="3911611"/>
          </a:xfrm>
          <a:prstGeom prst="rect">
            <a:avLst/>
          </a:prstGeom>
          <a:noFill/>
          <a:ln w="28575">
            <a:solidFill>
              <a:schemeClr val="tx1"/>
            </a:solidFill>
            <a:miter lim="800000"/>
            <a:headEnd/>
            <a:tailEnd/>
          </a:ln>
        </p:spPr>
      </p:pic>
      <p:sp>
        <p:nvSpPr>
          <p:cNvPr id="23557" name="Text Box 5"/>
          <p:cNvSpPr txBox="1">
            <a:spLocks noChangeArrowheads="1"/>
          </p:cNvSpPr>
          <p:nvPr/>
        </p:nvSpPr>
        <p:spPr bwMode="auto">
          <a:xfrm>
            <a:off x="500034" y="5286388"/>
            <a:ext cx="3622675" cy="366712"/>
          </a:xfrm>
          <a:prstGeom prst="rect">
            <a:avLst/>
          </a:prstGeom>
          <a:noFill/>
          <a:ln w="9525">
            <a:noFill/>
            <a:miter lim="800000"/>
            <a:headEnd/>
            <a:tailEnd/>
          </a:ln>
          <a:effectLst/>
        </p:spPr>
        <p:txBody>
          <a:bodyPr wrap="none">
            <a:spAutoFit/>
          </a:bodyPr>
          <a:lstStyle/>
          <a:p>
            <a:r>
              <a:rPr lang="en-US" dirty="0"/>
              <a:t>Author's slide rule from the 1960's</a:t>
            </a:r>
          </a:p>
        </p:txBody>
      </p:sp>
      <p:sp>
        <p:nvSpPr>
          <p:cNvPr id="23561" name="Rectangle 9"/>
          <p:cNvSpPr>
            <a:spLocks noChangeArrowheads="1"/>
          </p:cNvSpPr>
          <p:nvPr/>
        </p:nvSpPr>
        <p:spPr bwMode="auto">
          <a:xfrm>
            <a:off x="468313" y="188913"/>
            <a:ext cx="8229600" cy="561975"/>
          </a:xfrm>
          <a:prstGeom prst="rect">
            <a:avLst/>
          </a:prstGeom>
          <a:noFill/>
          <a:ln w="9525">
            <a:noFill/>
            <a:miter lim="800000"/>
            <a:headEnd/>
            <a:tailEnd/>
          </a:ln>
          <a:effectLst/>
        </p:spPr>
        <p:txBody>
          <a:bodyPr anchor="ctr"/>
          <a:lstStyle/>
          <a:p>
            <a:pPr algn="ctr"/>
            <a:r>
              <a:rPr lang="en-NZ" sz="3600" dirty="0" smtClean="0">
                <a:solidFill>
                  <a:schemeClr val="tx2"/>
                </a:solidFill>
              </a:rPr>
              <a:t>Influence of technology on progress</a:t>
            </a:r>
            <a:endParaRPr lang="en-NZ" sz="3600" dirty="0">
              <a:solidFill>
                <a:schemeClr val="tx2"/>
              </a:solidFill>
            </a:endParaRPr>
          </a:p>
        </p:txBody>
      </p:sp>
      <p:sp>
        <p:nvSpPr>
          <p:cNvPr id="10" name="Text Box 5"/>
          <p:cNvSpPr txBox="1">
            <a:spLocks noChangeArrowheads="1"/>
          </p:cNvSpPr>
          <p:nvPr/>
        </p:nvSpPr>
        <p:spPr bwMode="auto">
          <a:xfrm>
            <a:off x="4857752" y="5291752"/>
            <a:ext cx="3857652" cy="923330"/>
          </a:xfrm>
          <a:prstGeom prst="rect">
            <a:avLst/>
          </a:prstGeom>
          <a:noFill/>
          <a:ln w="9525">
            <a:noFill/>
            <a:miter lim="800000"/>
            <a:headEnd/>
            <a:tailEnd/>
          </a:ln>
          <a:effectLst/>
        </p:spPr>
        <p:txBody>
          <a:bodyPr wrap="square">
            <a:spAutoFit/>
          </a:bodyPr>
          <a:lstStyle/>
          <a:p>
            <a:pPr algn="ctr">
              <a:spcBef>
                <a:spcPct val="50000"/>
              </a:spcBef>
            </a:pPr>
            <a:r>
              <a:rPr lang="en-NZ" dirty="0" err="1" smtClean="0"/>
              <a:t>Odhner</a:t>
            </a:r>
            <a:r>
              <a:rPr lang="en-NZ" dirty="0" smtClean="0"/>
              <a:t> Mechanical </a:t>
            </a:r>
            <a:r>
              <a:rPr lang="en-NZ" dirty="0"/>
              <a:t>Calculator </a:t>
            </a:r>
            <a:r>
              <a:rPr lang="en-NZ" dirty="0" smtClean="0"/>
              <a:t>circa 1935-45 as </a:t>
            </a:r>
            <a:r>
              <a:rPr lang="en-NZ" dirty="0"/>
              <a:t>used by Author in Dunedin in 1964</a:t>
            </a:r>
          </a:p>
        </p:txBody>
      </p:sp>
      <p:pic>
        <p:nvPicPr>
          <p:cNvPr id="11" name="Picture 4" descr="hist-odhner caculator1935-45"/>
          <p:cNvPicPr>
            <a:picLocks noChangeAspect="1" noChangeArrowheads="1"/>
          </p:cNvPicPr>
          <p:nvPr/>
        </p:nvPicPr>
        <p:blipFill>
          <a:blip r:embed="rId3" cstate="print"/>
          <a:srcRect l="3543" t="5061" r="1531" b="16340"/>
          <a:stretch>
            <a:fillRect/>
          </a:stretch>
        </p:blipFill>
        <p:spPr bwMode="auto">
          <a:xfrm>
            <a:off x="4572000" y="2000240"/>
            <a:ext cx="4429156" cy="3000396"/>
          </a:xfrm>
          <a:prstGeom prst="rect">
            <a:avLst/>
          </a:prstGeom>
          <a:noFill/>
          <a:ln w="28575">
            <a:solidFill>
              <a:schemeClr val="bg1">
                <a:lumMod val="60000"/>
                <a:lumOff val="4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654032"/>
          </a:xfrm>
        </p:spPr>
        <p:txBody>
          <a:bodyPr>
            <a:normAutofit/>
          </a:bodyPr>
          <a:lstStyle/>
          <a:p>
            <a:r>
              <a:rPr lang="en-NZ" sz="3600" dirty="0" smtClean="0"/>
              <a:t>Sections in </a:t>
            </a:r>
            <a:r>
              <a:rPr lang="en-NZ" sz="3600" dirty="0" smtClean="0"/>
              <a:t>Paper Continued</a:t>
            </a:r>
            <a:endParaRPr lang="en-NZ" sz="3600" dirty="0"/>
          </a:p>
        </p:txBody>
      </p:sp>
      <p:sp>
        <p:nvSpPr>
          <p:cNvPr id="3" name="Content Placeholder 2"/>
          <p:cNvSpPr>
            <a:spLocks noGrp="1"/>
          </p:cNvSpPr>
          <p:nvPr>
            <p:ph idx="1"/>
          </p:nvPr>
        </p:nvSpPr>
        <p:spPr>
          <a:xfrm>
            <a:off x="142844" y="1071546"/>
            <a:ext cx="8715436" cy="5214974"/>
          </a:xfrm>
        </p:spPr>
        <p:txBody>
          <a:bodyPr>
            <a:normAutofit fontScale="62500" lnSpcReduction="20000"/>
          </a:bodyPr>
          <a:lstStyle/>
          <a:p>
            <a:pPr marL="0" indent="356616">
              <a:spcBef>
                <a:spcPts val="300"/>
              </a:spcBef>
              <a:buSzPts val="1800"/>
              <a:buFont typeface="Wingdings"/>
              <a:buChar char="§"/>
            </a:pPr>
            <a:r>
              <a:rPr lang="en-NZ" sz="3600" b="1" dirty="0" smtClean="0"/>
              <a:t>Fourthly</a:t>
            </a:r>
            <a:r>
              <a:rPr lang="en-NZ" sz="3600" dirty="0" smtClean="0"/>
              <a:t>, The parallel influence of technology</a:t>
            </a:r>
          </a:p>
          <a:p>
            <a:pPr marL="402336" indent="356616">
              <a:spcBef>
                <a:spcPts val="300"/>
              </a:spcBef>
            </a:pPr>
            <a:r>
              <a:rPr lang="en-NZ" dirty="0" smtClean="0"/>
              <a:t>This </a:t>
            </a:r>
            <a:r>
              <a:rPr lang="en-NZ" b="1" dirty="0" smtClean="0"/>
              <a:t>first</a:t>
            </a:r>
            <a:r>
              <a:rPr lang="en-NZ" dirty="0" smtClean="0"/>
              <a:t> technological advance arose from the printing press – mass produced ready-reckoners, almanacs and valuation and interest tables from the early 17th Century</a:t>
            </a:r>
          </a:p>
          <a:p>
            <a:pPr marL="402336" indent="356616">
              <a:spcBef>
                <a:spcPts val="300"/>
              </a:spcBef>
            </a:pPr>
            <a:r>
              <a:rPr lang="en-NZ" b="1" dirty="0" smtClean="0"/>
              <a:t>Next</a:t>
            </a:r>
            <a:r>
              <a:rPr lang="en-NZ" dirty="0" smtClean="0"/>
              <a:t> advance was the introduction of slide rules in 18</a:t>
            </a:r>
            <a:r>
              <a:rPr lang="en-NZ" baseline="30000" dirty="0" smtClean="0"/>
              <a:t>th</a:t>
            </a:r>
            <a:r>
              <a:rPr lang="en-NZ" dirty="0" smtClean="0"/>
              <a:t> — 20</a:t>
            </a:r>
            <a:r>
              <a:rPr lang="en-NZ" baseline="30000" dirty="0" smtClean="0"/>
              <a:t>th</a:t>
            </a:r>
            <a:r>
              <a:rPr lang="en-NZ" dirty="0" smtClean="0"/>
              <a:t> Century </a:t>
            </a:r>
          </a:p>
          <a:p>
            <a:pPr marL="402336" indent="356616">
              <a:spcBef>
                <a:spcPts val="300"/>
              </a:spcBef>
            </a:pPr>
            <a:r>
              <a:rPr lang="en-NZ" b="1" dirty="0" smtClean="0"/>
              <a:t>Next</a:t>
            </a:r>
            <a:r>
              <a:rPr lang="en-NZ" dirty="0" smtClean="0"/>
              <a:t> was mechanical calculators — invented in 1822  used to 1960s</a:t>
            </a:r>
          </a:p>
          <a:p>
            <a:pPr marL="402336" indent="356616">
              <a:spcBef>
                <a:spcPts val="300"/>
              </a:spcBef>
            </a:pPr>
            <a:r>
              <a:rPr lang="en-NZ" b="1" dirty="0" smtClean="0"/>
              <a:t>Next</a:t>
            </a:r>
            <a:r>
              <a:rPr lang="en-NZ" dirty="0" smtClean="0"/>
              <a:t> was electronic calculators — invented in 1957 used to present</a:t>
            </a:r>
          </a:p>
          <a:p>
            <a:pPr marL="402336" indent="356616">
              <a:spcBef>
                <a:spcPts val="300"/>
              </a:spcBef>
            </a:pPr>
            <a:r>
              <a:rPr lang="en-NZ" b="1" dirty="0" smtClean="0"/>
              <a:t>Next</a:t>
            </a:r>
            <a:r>
              <a:rPr lang="en-NZ" dirty="0" smtClean="0"/>
              <a:t> was electronic computers — invented in 1960s used to present</a:t>
            </a:r>
          </a:p>
          <a:p>
            <a:pPr marL="0" indent="356616">
              <a:spcBef>
                <a:spcPts val="300"/>
              </a:spcBef>
            </a:pPr>
            <a:r>
              <a:rPr lang="en-NZ" sz="3600" b="1" dirty="0" smtClean="0"/>
              <a:t>Application of models to multi-tenanted properties</a:t>
            </a:r>
            <a:endParaRPr lang="en-NZ" dirty="0" smtClean="0"/>
          </a:p>
          <a:p>
            <a:pPr marL="0" indent="356616">
              <a:spcBef>
                <a:spcPts val="300"/>
              </a:spcBef>
            </a:pPr>
            <a:r>
              <a:rPr lang="en-NZ" sz="3600" b="1" dirty="0" smtClean="0"/>
              <a:t>The lag in textbook coverage </a:t>
            </a:r>
          </a:p>
          <a:p>
            <a:pPr marL="0" indent="356616">
              <a:spcBef>
                <a:spcPts val="300"/>
              </a:spcBef>
            </a:pPr>
            <a:r>
              <a:rPr lang="en-NZ" sz="3600" b="1" dirty="0" smtClean="0"/>
              <a:t>“Long live” direct capitalisation!  </a:t>
            </a:r>
            <a:endParaRPr lang="en-NZ" sz="3600" b="1" dirty="0" smtClean="0"/>
          </a:p>
          <a:p>
            <a:pPr marL="400050" lvl="1" indent="356616">
              <a:spcBef>
                <a:spcPts val="300"/>
              </a:spcBef>
            </a:pPr>
            <a:r>
              <a:rPr lang="en-NZ" sz="4000" dirty="0" smtClean="0"/>
              <a:t>Progress </a:t>
            </a:r>
            <a:r>
              <a:rPr lang="en-NZ" sz="4000" dirty="0" smtClean="0"/>
              <a:t>is inevitable however!</a:t>
            </a:r>
          </a:p>
          <a:p>
            <a:pPr marL="0" indent="356616">
              <a:spcBef>
                <a:spcPts val="300"/>
              </a:spcBef>
            </a:pPr>
            <a:r>
              <a:rPr lang="en-NZ" sz="3600" b="1" dirty="0" smtClean="0"/>
              <a:t>Valediction </a:t>
            </a:r>
            <a:endParaRPr lang="en-NZ" sz="4000" dirty="0" smtClean="0"/>
          </a:p>
          <a:p>
            <a:pPr marL="400050" lvl="1" indent="356616">
              <a:spcBef>
                <a:spcPts val="300"/>
              </a:spcBef>
            </a:pPr>
            <a:r>
              <a:rPr lang="en-NZ" sz="3400" dirty="0" smtClean="0"/>
              <a:t>This </a:t>
            </a:r>
            <a:r>
              <a:rPr lang="en-NZ" sz="3400" dirty="0" smtClean="0"/>
              <a:t>author would propose a real value model for real estate valuation </a:t>
            </a:r>
            <a:br>
              <a:rPr lang="en-NZ" sz="3400" dirty="0" smtClean="0"/>
            </a:br>
            <a:r>
              <a:rPr lang="en-NZ" sz="3400" dirty="0" smtClean="0"/>
              <a:t>                                        – but “he’d have to say that” – wouldn’t he</a:t>
            </a:r>
            <a:r>
              <a:rPr lang="en-NZ" sz="3400" dirty="0" smtClean="0"/>
              <a:t>?</a:t>
            </a:r>
          </a:p>
          <a:p>
            <a:pPr marL="400050" lvl="1" indent="356616">
              <a:spcBef>
                <a:spcPts val="300"/>
              </a:spcBef>
            </a:pPr>
            <a:endParaRPr lang="en-NZ" sz="3400" dirty="0" smtClean="0"/>
          </a:p>
          <a:p>
            <a:pPr marL="0" indent="356616">
              <a:spcBef>
                <a:spcPts val="300"/>
              </a:spcBef>
            </a:pPr>
            <a:r>
              <a:rPr lang="en-NZ" sz="5500" dirty="0" smtClean="0"/>
              <a:t>The time-charts Follow:</a:t>
            </a:r>
            <a:endParaRPr lang="en-NZ" sz="5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F0B2260B-098E-4DF1-9E38-51EBA3F91583}" type="slidenum">
              <a:rPr lang="en-NZ"/>
              <a:pPr/>
              <a:t>8</a:t>
            </a:fld>
            <a:endParaRPr lang="en-NZ"/>
          </a:p>
        </p:txBody>
      </p:sp>
      <p:sp>
        <p:nvSpPr>
          <p:cNvPr id="33797" name="Rectangle 5"/>
          <p:cNvSpPr>
            <a:spLocks noChangeArrowheads="1"/>
          </p:cNvSpPr>
          <p:nvPr/>
        </p:nvSpPr>
        <p:spPr bwMode="auto">
          <a:xfrm>
            <a:off x="457200" y="274638"/>
            <a:ext cx="8229600" cy="1154098"/>
          </a:xfrm>
          <a:prstGeom prst="rect">
            <a:avLst/>
          </a:prstGeom>
          <a:noFill/>
          <a:ln w="9525">
            <a:noFill/>
            <a:miter lim="800000"/>
            <a:headEnd/>
            <a:tailEnd/>
          </a:ln>
          <a:effectLst/>
        </p:spPr>
        <p:txBody>
          <a:bodyPr anchor="ctr"/>
          <a:lstStyle/>
          <a:p>
            <a:pPr algn="ctr"/>
            <a:r>
              <a:rPr lang="en-NZ" sz="3600" dirty="0">
                <a:solidFill>
                  <a:schemeClr val="tx2"/>
                </a:solidFill>
              </a:rPr>
              <a:t>Technology </a:t>
            </a:r>
            <a:r>
              <a:rPr lang="en-NZ" sz="3600" dirty="0" smtClean="0">
                <a:solidFill>
                  <a:schemeClr val="tx2"/>
                </a:solidFill>
              </a:rPr>
              <a:t>becomes – electronic </a:t>
            </a:r>
            <a:br>
              <a:rPr lang="en-NZ" sz="3600" dirty="0" smtClean="0">
                <a:solidFill>
                  <a:schemeClr val="tx2"/>
                </a:solidFill>
              </a:rPr>
            </a:br>
            <a:r>
              <a:rPr lang="en-NZ" sz="3600" dirty="0" smtClean="0">
                <a:solidFill>
                  <a:schemeClr val="tx2"/>
                </a:solidFill>
              </a:rPr>
              <a:t>&amp; then small and portable</a:t>
            </a:r>
            <a:endParaRPr lang="en-NZ" sz="3600" dirty="0">
              <a:solidFill>
                <a:schemeClr val="tx2"/>
              </a:solidFill>
            </a:endParaRPr>
          </a:p>
        </p:txBody>
      </p:sp>
      <p:sp>
        <p:nvSpPr>
          <p:cNvPr id="33799" name="Rectangle 7"/>
          <p:cNvSpPr>
            <a:spLocks noChangeArrowheads="1"/>
          </p:cNvSpPr>
          <p:nvPr/>
        </p:nvSpPr>
        <p:spPr bwMode="auto">
          <a:xfrm>
            <a:off x="4679950" y="5357826"/>
            <a:ext cx="3924300" cy="641350"/>
          </a:xfrm>
          <a:prstGeom prst="rect">
            <a:avLst/>
          </a:prstGeom>
          <a:noFill/>
          <a:ln w="9525">
            <a:noFill/>
            <a:miter lim="800000"/>
            <a:headEnd/>
            <a:tailEnd/>
          </a:ln>
          <a:effectLst/>
        </p:spPr>
        <p:txBody>
          <a:bodyPr anchor="ctr">
            <a:spAutoFit/>
          </a:bodyPr>
          <a:lstStyle/>
          <a:p>
            <a:pPr algn="ctr"/>
            <a:r>
              <a:rPr lang="en-NZ" dirty="0"/>
              <a:t>Vintage Compaq Portable II -1986</a:t>
            </a:r>
            <a:br>
              <a:rPr lang="en-NZ" dirty="0"/>
            </a:br>
            <a:r>
              <a:rPr lang="en-NZ" dirty="0"/>
              <a:t> As used by Author 1986-1995</a:t>
            </a:r>
          </a:p>
        </p:txBody>
      </p:sp>
      <p:pic>
        <p:nvPicPr>
          <p:cNvPr id="33800" name="Picture 8" descr="compaqPortableII"/>
          <p:cNvPicPr>
            <a:picLocks noChangeAspect="1" noChangeArrowheads="1"/>
          </p:cNvPicPr>
          <p:nvPr/>
        </p:nvPicPr>
        <p:blipFill>
          <a:blip r:embed="rId2" cstate="print"/>
          <a:srcRect r="3069"/>
          <a:stretch>
            <a:fillRect/>
          </a:stretch>
        </p:blipFill>
        <p:spPr bwMode="auto">
          <a:xfrm>
            <a:off x="4786314" y="1928803"/>
            <a:ext cx="4142808" cy="3000396"/>
          </a:xfrm>
          <a:prstGeom prst="rect">
            <a:avLst/>
          </a:prstGeom>
          <a:noFill/>
        </p:spPr>
      </p:pic>
      <p:sp>
        <p:nvSpPr>
          <p:cNvPr id="11" name="Rectangle 5"/>
          <p:cNvSpPr>
            <a:spLocks noChangeArrowheads="1"/>
          </p:cNvSpPr>
          <p:nvPr/>
        </p:nvSpPr>
        <p:spPr bwMode="auto">
          <a:xfrm>
            <a:off x="214282" y="5788046"/>
            <a:ext cx="4756150" cy="641350"/>
          </a:xfrm>
          <a:prstGeom prst="rect">
            <a:avLst/>
          </a:prstGeom>
          <a:noFill/>
          <a:ln w="9525">
            <a:noFill/>
            <a:miter lim="800000"/>
            <a:headEnd/>
            <a:tailEnd/>
          </a:ln>
          <a:effectLst/>
        </p:spPr>
        <p:txBody>
          <a:bodyPr wrap="none" anchor="ctr">
            <a:spAutoFit/>
          </a:bodyPr>
          <a:lstStyle/>
          <a:p>
            <a:r>
              <a:rPr lang="en-NZ" b="1" dirty="0"/>
              <a:t>Vintage Sharp </a:t>
            </a:r>
            <a:r>
              <a:rPr lang="en-NZ" b="1" dirty="0" err="1"/>
              <a:t>Compet</a:t>
            </a:r>
            <a:r>
              <a:rPr lang="en-NZ" b="1" dirty="0"/>
              <a:t> 364R Calculator</a:t>
            </a:r>
            <a:r>
              <a:rPr lang="en-NZ" dirty="0"/>
              <a:t> </a:t>
            </a:r>
          </a:p>
          <a:p>
            <a:r>
              <a:rPr lang="en-NZ" dirty="0"/>
              <a:t>As used by Author ex 1973 &amp; still on his desk</a:t>
            </a:r>
          </a:p>
        </p:txBody>
      </p:sp>
      <p:pic>
        <p:nvPicPr>
          <p:cNvPr id="12" name="Picture 11" descr="Sharp comp364r"/>
          <p:cNvPicPr>
            <a:picLocks noChangeAspect="1" noChangeArrowheads="1"/>
          </p:cNvPicPr>
          <p:nvPr/>
        </p:nvPicPr>
        <p:blipFill>
          <a:blip r:embed="rId3" cstate="print"/>
          <a:srcRect/>
          <a:stretch>
            <a:fillRect/>
          </a:stretch>
        </p:blipFill>
        <p:spPr bwMode="auto">
          <a:xfrm>
            <a:off x="285720" y="1430328"/>
            <a:ext cx="4319587" cy="43195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ox(in)">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80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143644"/>
            <a:ext cx="9144000" cy="400110"/>
          </a:xfrm>
          <a:prstGeom prst="rect">
            <a:avLst/>
          </a:prstGeom>
          <a:noFill/>
        </p:spPr>
        <p:txBody>
          <a:bodyPr wrap="square" rtlCol="0">
            <a:spAutoFit/>
          </a:bodyPr>
          <a:lstStyle/>
          <a:p>
            <a:pPr algn="ctr"/>
            <a:r>
              <a:rPr lang="en-NZ" sz="2000" dirty="0" smtClean="0">
                <a:solidFill>
                  <a:srgbClr val="FF0000"/>
                </a:solidFill>
              </a:rPr>
              <a:t>Don’t worry its too small - overall view - see next slide for 17</a:t>
            </a:r>
            <a:r>
              <a:rPr lang="en-NZ" sz="2000" baseline="30000" dirty="0" smtClean="0">
                <a:solidFill>
                  <a:srgbClr val="FF0000"/>
                </a:solidFill>
              </a:rPr>
              <a:t>th</a:t>
            </a:r>
            <a:r>
              <a:rPr lang="en-NZ" sz="2000" dirty="0" smtClean="0">
                <a:solidFill>
                  <a:srgbClr val="FF0000"/>
                </a:solidFill>
              </a:rPr>
              <a:t> Century only!</a:t>
            </a:r>
            <a:endParaRPr lang="en-GB" sz="2000" dirty="0">
              <a:solidFill>
                <a:srgbClr val="FF0000"/>
              </a:solidFill>
            </a:endParaRPr>
          </a:p>
        </p:txBody>
      </p:sp>
      <p:sp>
        <p:nvSpPr>
          <p:cNvPr id="7" name="TextBox 6"/>
          <p:cNvSpPr txBox="1"/>
          <p:nvPr/>
        </p:nvSpPr>
        <p:spPr>
          <a:xfrm>
            <a:off x="0" y="142852"/>
            <a:ext cx="9144000" cy="830997"/>
          </a:xfrm>
          <a:prstGeom prst="rect">
            <a:avLst/>
          </a:prstGeom>
          <a:noFill/>
        </p:spPr>
        <p:txBody>
          <a:bodyPr wrap="square" rtlCol="0">
            <a:spAutoFit/>
          </a:bodyPr>
          <a:lstStyle/>
          <a:p>
            <a:pPr algn="ctr"/>
            <a:r>
              <a:rPr lang="en-NZ" sz="2400" dirty="0" smtClean="0"/>
              <a:t>17</a:t>
            </a:r>
            <a:r>
              <a:rPr lang="en-NZ" sz="2400" baseline="30000" dirty="0" smtClean="0"/>
              <a:t>th</a:t>
            </a:r>
            <a:r>
              <a:rPr lang="en-NZ" sz="2400" dirty="0" smtClean="0"/>
              <a:t> – 21</a:t>
            </a:r>
            <a:r>
              <a:rPr lang="en-NZ" sz="2400" baseline="30000" dirty="0" smtClean="0"/>
              <a:t>st</a:t>
            </a:r>
            <a:r>
              <a:rPr lang="en-NZ" sz="2400" dirty="0" smtClean="0"/>
              <a:t> </a:t>
            </a:r>
            <a:r>
              <a:rPr lang="en-NZ" sz="2400" dirty="0" smtClean="0"/>
              <a:t>Century – Development of Income Valuation </a:t>
            </a:r>
            <a:r>
              <a:rPr lang="en-NZ" sz="2400" dirty="0" smtClean="0"/>
              <a:t>Models</a:t>
            </a:r>
          </a:p>
          <a:p>
            <a:pPr algn="ctr"/>
            <a:r>
              <a:rPr lang="en-NZ" sz="2400" dirty="0" smtClean="0"/>
              <a:t>Chronological Overview</a:t>
            </a:r>
            <a:endParaRPr lang="en-GB" sz="2400" dirty="0"/>
          </a:p>
        </p:txBody>
      </p:sp>
      <p:pic>
        <p:nvPicPr>
          <p:cNvPr id="1028" name="Picture 4"/>
          <p:cNvPicPr>
            <a:picLocks noChangeAspect="1" noChangeArrowheads="1"/>
          </p:cNvPicPr>
          <p:nvPr/>
        </p:nvPicPr>
        <p:blipFill>
          <a:blip r:embed="rId2" cstate="screen"/>
          <a:srcRect/>
          <a:stretch>
            <a:fillRect/>
          </a:stretch>
        </p:blipFill>
        <p:spPr bwMode="auto">
          <a:xfrm>
            <a:off x="19535" y="1285860"/>
            <a:ext cx="9124465" cy="30160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270</TotalTime>
  <Words>758</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 SHORT HISTORY OF PROPERTY VALUATION MODELS — THE 17TH TO 21ST CENTURY</vt:lpstr>
      <vt:lpstr>Overview of Paper</vt:lpstr>
      <vt:lpstr>Sections in Paper</vt:lpstr>
      <vt:lpstr>Slide 4</vt:lpstr>
      <vt:lpstr>Sections in Paper Continued</vt:lpstr>
      <vt:lpstr>Slide 6</vt:lpstr>
      <vt:lpstr>Sections in Paper Continued</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Rodney  L Jefferies</dc:creator>
  <cp:lastModifiedBy>Rodney  L Jefferies</cp:lastModifiedBy>
  <cp:revision>31</cp:revision>
  <dcterms:created xsi:type="dcterms:W3CDTF">2009-05-23T04:55:26Z</dcterms:created>
  <dcterms:modified xsi:type="dcterms:W3CDTF">2009-06-18T22:56:03Z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1336537712</vt:i4>
  </property>
  <property fmtid="{D5CDD505-2E9C-101B-9397-08002B2CF9AE}" pid="3" name="_NewReviewCycle">
    <vt:lpwstr/>
  </property>
  <property fmtid="{D5CDD505-2E9C-101B-9397-08002B2CF9AE}" pid="4" name="_EmailSubject">
    <vt:lpwstr>ERES Presentation file for session 7-H </vt:lpwstr>
  </property>
  <property fmtid="{D5CDD505-2E9C-101B-9397-08002B2CF9AE}" pid="5" name="_AuthorEmail">
    <vt:lpwstr>Rodney.Jefferies@lincoln.ac.nz</vt:lpwstr>
  </property>
  <property fmtid="{D5CDD505-2E9C-101B-9397-08002B2CF9AE}" pid="6" name="_AuthorEmailDisplayName">
    <vt:lpwstr>Jefferies, Rodney</vt:lpwstr>
  </property>
</Properties>
</file>