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7" r:id="rId2"/>
    <p:sldId id="260" r:id="rId3"/>
    <p:sldId id="258" r:id="rId4"/>
    <p:sldId id="259" r:id="rId5"/>
    <p:sldId id="261" r:id="rId6"/>
    <p:sldId id="262" r:id="rId7"/>
    <p:sldId id="264" r:id="rId8"/>
    <p:sldId id="266" r:id="rId9"/>
    <p:sldId id="263" r:id="rId10"/>
    <p:sldId id="267" r:id="rId11"/>
    <p:sldId id="265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DF497C-52D2-4AA1-8395-10ED575EB1E7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663BF03-45C2-4BF8-A648-A9AD6EA7D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54D9-BE71-46C9-A424-CAEAE57F581F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33A42-0D82-4F16-84E2-4A719D6B91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78E9-5EC4-4688-9ABD-48B638E8F682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CD248-C107-42F2-BE34-CE12628024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53BA-9F12-4BF4-BDEE-82C7E865B611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A7E4E-2452-48BE-AF3E-D65AA7C992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0DE6-14F9-4446-B1B8-3115EE189DAC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34C09-147D-40A5-832C-7D31F0171E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05A67-F534-40CF-A5C3-10B66C6A9CAE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04DCD-AFA7-47C0-9D3B-57E04FE768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50FDD-2A42-4190-A515-DEB1012D962D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86FD-4B23-4506-B598-3F7BB65D08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6CB3C-E186-47D4-A230-BAAFD68313E9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4A342-CD27-483F-A450-6361ED51A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A3D18-E9DF-4E4C-A843-648170C9DEE3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08D6B-4161-4EC8-83E1-2EB82A044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8639B-9263-4682-9DE6-9A5B51394283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759BF-E809-47A0-8FF7-570E4D9678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21A58-4345-4BF8-839D-028E66285B0F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F4A0B-5465-4CB3-B4C7-B11AC35AFA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718F-F45E-46A3-B399-3CD57BEC4553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38D2-6F70-4B40-BC55-7EFADC88D1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F629A2-48E2-453F-A5D7-EAD1691E90D3}" type="datetimeFigureOut">
              <a:rPr lang="en-US"/>
              <a:pPr>
                <a:defRPr/>
              </a:pPr>
              <a:t>6/17/2010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2C1AD6-ADFC-4FB4-AFDE-BC2B8CE3C5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727200"/>
          </a:xfrm>
        </p:spPr>
        <p:txBody>
          <a:bodyPr/>
          <a:lstStyle/>
          <a:p>
            <a:pPr eaLnBrk="1" hangingPunct="1"/>
            <a:r>
              <a:rPr lang="en-US" sz="4000" b="1" smtClean="0"/>
              <a:t>The Value of Rental Deposits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97200"/>
            <a:ext cx="6400800" cy="21605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Norman Hutchison,  Alastair Adair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and Kyungsun Park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ERES, </a:t>
            </a:r>
            <a:r>
              <a:rPr lang="en-GB" sz="2800" smtClean="0"/>
              <a:t>Milan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smtClean="0"/>
              <a:t>June 2010</a:t>
            </a:r>
            <a:endParaRPr lang="en-GB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dirty="0" smtClean="0"/>
          </a:p>
        </p:txBody>
      </p:sp>
      <p:pic>
        <p:nvPicPr>
          <p:cNvPr id="2052" name="Picture 5" descr="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445125"/>
            <a:ext cx="20669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5445125"/>
            <a:ext cx="2352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/>
          <a:lstStyle/>
          <a:p>
            <a:pPr eaLnBrk="1" hangingPunct="1"/>
            <a:r>
              <a:rPr lang="en-GB" sz="2800" b="1" smtClean="0"/>
              <a:t>Choice of contract depend upon negotiating strengths</a:t>
            </a:r>
            <a:br>
              <a:rPr lang="en-GB" sz="2800" b="1" smtClean="0"/>
            </a:br>
            <a:r>
              <a:rPr lang="en-GB" sz="2800" b="1" smtClean="0"/>
              <a:t>Low vacancy rates  in Seoul</a:t>
            </a:r>
            <a:r>
              <a:rPr lang="en-GB" b="1" smtClean="0"/>
              <a:t> </a:t>
            </a:r>
            <a:br>
              <a:rPr lang="en-GB" b="1" smtClean="0"/>
            </a:br>
            <a:r>
              <a:rPr lang="en-GB" sz="1200" b="1" smtClean="0"/>
              <a:t>Source: Jones Lang LaSalle Research  (2009)</a:t>
            </a:r>
            <a:endParaRPr lang="en-GB" b="1" smtClean="0"/>
          </a:p>
        </p:txBody>
      </p:sp>
      <p:pic>
        <p:nvPicPr>
          <p:cNvPr id="1126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71538" y="2305050"/>
            <a:ext cx="7400925" cy="3124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GB" sz="2800" b="1" smtClean="0"/>
              <a:t>Deposit Agreements in the UK</a:t>
            </a:r>
            <a:br>
              <a:rPr lang="en-GB" sz="2800" b="1" smtClean="0"/>
            </a:br>
            <a:r>
              <a:rPr lang="en-GB" sz="2800" b="1" smtClean="0"/>
              <a:t>-Key Heads of Terms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42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5543560"/>
              </a:tblGrid>
              <a:tr h="755141">
                <a:tc>
                  <a:txBody>
                    <a:bodyPr/>
                    <a:lstStyle/>
                    <a:p>
                      <a:r>
                        <a:rPr lang="en-GB" dirty="0" smtClean="0"/>
                        <a:t>1. Amount of deposit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Negotiable!</a:t>
                      </a:r>
                      <a:endParaRPr lang="en-GB" dirty="0"/>
                    </a:p>
                  </a:txBody>
                  <a:tcPr/>
                </a:tc>
              </a:tr>
              <a:tr h="755141">
                <a:tc>
                  <a:txBody>
                    <a:bodyPr/>
                    <a:lstStyle/>
                    <a:p>
                      <a:r>
                        <a:rPr lang="en-GB" dirty="0" smtClean="0"/>
                        <a:t>2. Duration of deposit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Entire lease or defined period?</a:t>
                      </a:r>
                      <a:endParaRPr lang="en-GB" dirty="0"/>
                    </a:p>
                  </a:txBody>
                  <a:tcPr/>
                </a:tc>
              </a:tr>
              <a:tr h="1204362">
                <a:tc>
                  <a:txBody>
                    <a:bodyPr/>
                    <a:lstStyle/>
                    <a:p>
                      <a:r>
                        <a:rPr lang="en-GB" dirty="0" smtClean="0"/>
                        <a:t>3. Holding of the deposit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Paid to landlord</a:t>
                      </a:r>
                      <a:r>
                        <a:rPr lang="en-GB" baseline="0" dirty="0" smtClean="0"/>
                        <a:t> on commencement of lease.</a:t>
                      </a:r>
                    </a:p>
                    <a:p>
                      <a:r>
                        <a:rPr lang="en-GB" baseline="0" dirty="0" smtClean="0"/>
                        <a:t>Held in separate interest bearing account.</a:t>
                      </a:r>
                    </a:p>
                    <a:p>
                      <a:r>
                        <a:rPr lang="en-GB" baseline="0" dirty="0" smtClean="0"/>
                        <a:t>Held </a:t>
                      </a:r>
                      <a:r>
                        <a:rPr lang="en-GB" b="1" i="1" baseline="0" dirty="0" smtClean="0"/>
                        <a:t>in trust </a:t>
                      </a:r>
                      <a:r>
                        <a:rPr lang="en-GB" baseline="0" dirty="0" smtClean="0"/>
                        <a:t>to safeguard tenant against risk of landlord's insolvency .</a:t>
                      </a:r>
                      <a:endParaRPr lang="en-GB" dirty="0"/>
                    </a:p>
                  </a:txBody>
                  <a:tcPr/>
                </a:tc>
              </a:tr>
              <a:tr h="755141">
                <a:tc>
                  <a:txBody>
                    <a:bodyPr/>
                    <a:lstStyle/>
                    <a:p>
                      <a:r>
                        <a:rPr lang="en-GB" dirty="0" smtClean="0"/>
                        <a:t>4. Interest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Agreement will normally state that the </a:t>
                      </a:r>
                      <a:r>
                        <a:rPr lang="en-GB" b="1" i="1" dirty="0" smtClean="0"/>
                        <a:t>tenant </a:t>
                      </a:r>
                      <a:r>
                        <a:rPr lang="en-GB" dirty="0" smtClean="0"/>
                        <a:t>is entitled to any interest earned on the deposit sum.</a:t>
                      </a:r>
                      <a:endParaRPr lang="en-GB" dirty="0"/>
                    </a:p>
                  </a:txBody>
                  <a:tcPr/>
                </a:tc>
              </a:tr>
              <a:tr h="1204362">
                <a:tc>
                  <a:txBody>
                    <a:bodyPr/>
                    <a:lstStyle/>
                    <a:p>
                      <a:r>
                        <a:rPr lang="en-GB" dirty="0" smtClean="0"/>
                        <a:t>5. Withdrawals by landlord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Landlord right to withdraw funds from deposit to meet</a:t>
                      </a:r>
                    </a:p>
                    <a:p>
                      <a:r>
                        <a:rPr lang="en-GB" dirty="0" smtClean="0"/>
                        <a:t>overdue rent</a:t>
                      </a:r>
                      <a:r>
                        <a:rPr lang="en-GB" baseline="0" dirty="0" smtClean="0"/>
                        <a:t>+ </a:t>
                      </a:r>
                      <a:r>
                        <a:rPr lang="en-GB" dirty="0" smtClean="0"/>
                        <a:t>any</a:t>
                      </a:r>
                      <a:r>
                        <a:rPr lang="en-GB" baseline="0" dirty="0" smtClean="0"/>
                        <a:t> breach of non-monetary obligations.</a:t>
                      </a:r>
                    </a:p>
                    <a:p>
                      <a:r>
                        <a:rPr lang="en-GB" dirty="0" smtClean="0"/>
                        <a:t>Tenant may be required to top up the deposit following any withdrawals.</a:t>
                      </a:r>
                      <a:endParaRPr lang="en-GB" dirty="0"/>
                    </a:p>
                  </a:txBody>
                  <a:tcPr/>
                </a:tc>
              </a:tr>
              <a:tr h="755141">
                <a:tc>
                  <a:txBody>
                    <a:bodyPr/>
                    <a:lstStyle/>
                    <a:p>
                      <a:r>
                        <a:rPr lang="en-GB" dirty="0" smtClean="0"/>
                        <a:t>6. Return of deposit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Landlord to return deposit </a:t>
                      </a:r>
                      <a:r>
                        <a:rPr lang="en-GB" i="1" dirty="0" smtClean="0"/>
                        <a:t>plus interest </a:t>
                      </a:r>
                      <a:r>
                        <a:rPr lang="en-GB" dirty="0" smtClean="0"/>
                        <a:t>to tenant at end of the lease.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Alternatives to a Deposit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472488" cy="4768850"/>
          </a:xfrm>
        </p:spPr>
        <p:txBody>
          <a:bodyPr/>
          <a:lstStyle/>
          <a:p>
            <a:pPr eaLnBrk="1" hangingPunct="1"/>
            <a:r>
              <a:rPr lang="en-GB" sz="2800" smtClean="0"/>
              <a:t>If weak tenant covenant, landlord may require tenant to provide </a:t>
            </a:r>
            <a:r>
              <a:rPr lang="en-GB" sz="2800" b="1" i="1" smtClean="0"/>
              <a:t>guarantee</a:t>
            </a:r>
            <a:r>
              <a:rPr lang="en-GB" sz="2800" smtClean="0"/>
              <a:t> from a third party.</a:t>
            </a:r>
          </a:p>
          <a:p>
            <a:pPr eaLnBrk="1" hangingPunct="1"/>
            <a:r>
              <a:rPr lang="en-GB" sz="2800" smtClean="0"/>
              <a:t>Landlord may ask guarantor to give ‘blanket guarantee’ covering all tenant's obligations under the lease – depends upon negotiating strength.</a:t>
            </a:r>
          </a:p>
          <a:p>
            <a:pPr eaLnBrk="1" hangingPunct="1"/>
            <a:r>
              <a:rPr lang="en-GB" sz="2800" smtClean="0"/>
              <a:t>Deposit agreements gives landlord  ‘instant access’ to funds. </a:t>
            </a:r>
          </a:p>
          <a:p>
            <a:pPr eaLnBrk="1" hangingPunct="1"/>
            <a:r>
              <a:rPr lang="en-GB" sz="2800" smtClean="0"/>
              <a:t>Guarantee may give more comfort -but would have to invoke formal enforcement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Calculating the Amount of Deposit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Amount of deposit: function of loss of income and expenses that ensue, depends upon - </a:t>
            </a:r>
          </a:p>
          <a:p>
            <a:pPr lvl="1" eaLnBrk="1" hangingPunct="1"/>
            <a:r>
              <a:rPr lang="en-GB" smtClean="0"/>
              <a:t>timing of default</a:t>
            </a:r>
          </a:p>
          <a:p>
            <a:pPr lvl="1" eaLnBrk="1" hangingPunct="1"/>
            <a:r>
              <a:rPr lang="en-GB" smtClean="0"/>
              <a:t>length of void period</a:t>
            </a:r>
          </a:p>
          <a:p>
            <a:pPr lvl="1" eaLnBrk="1" hangingPunct="1"/>
            <a:r>
              <a:rPr lang="en-GB" smtClean="0"/>
              <a:t>amount of incentives offered to new tenant</a:t>
            </a:r>
          </a:p>
          <a:p>
            <a:pPr lvl="1" eaLnBrk="1" hangingPunct="1"/>
            <a:r>
              <a:rPr lang="en-GB" smtClean="0"/>
              <a:t>costs of marketing</a:t>
            </a:r>
          </a:p>
          <a:p>
            <a:pPr lvl="1" eaLnBrk="1" hangingPunct="1"/>
            <a:r>
              <a:rPr lang="en-GB" smtClean="0"/>
              <a:t>legal costs in setting up new lease and costs incurred in pursuing defaulting tenant and repossession  of property  </a:t>
            </a:r>
          </a:p>
          <a:p>
            <a:pPr lvl="1"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Scenario Testing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Purpose of the scenario is to estimate the level of deposit which would compensate for tenant default occurring at different periods of the lease.</a:t>
            </a:r>
          </a:p>
          <a:p>
            <a:pPr eaLnBrk="1" hangingPunct="1"/>
            <a:r>
              <a:rPr lang="en-GB" smtClean="0"/>
              <a:t>Certain assumptions: </a:t>
            </a:r>
          </a:p>
          <a:p>
            <a:pPr lvl="1" eaLnBrk="1" hangingPunct="1"/>
            <a:r>
              <a:rPr lang="en-GB" smtClean="0"/>
              <a:t>loss of income </a:t>
            </a:r>
          </a:p>
          <a:p>
            <a:pPr lvl="1" eaLnBrk="1" hangingPunct="1"/>
            <a:r>
              <a:rPr lang="en-GB" smtClean="0"/>
              <a:t>void and rent free periods  </a:t>
            </a:r>
          </a:p>
          <a:p>
            <a:pPr lvl="1" eaLnBrk="1" hangingPunct="1"/>
            <a:r>
              <a:rPr lang="en-GB" smtClean="0"/>
              <a:t>different states of the market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Assumptions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Initial rent free period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 months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Passing rent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£100,000 p.a.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Lease length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 years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Rent review period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5 years, upward only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Initial yield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Target rate of return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Implied annual growth rate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2.33%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Holding period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 years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Marketing and legal costs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5% of revised rent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Length of void period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Up to 12 months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Tenant incentives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 months rent free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Exit yield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States of the Market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 eaLnBrk="1" hangingPunct="1"/>
            <a:r>
              <a:rPr lang="en-GB" sz="2800" b="1" i="1" dirty="0" smtClean="0"/>
              <a:t>Recessionary</a:t>
            </a:r>
            <a:r>
              <a:rPr lang="en-GB" sz="2800" dirty="0" smtClean="0"/>
              <a:t> Market</a:t>
            </a:r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			12 month void</a:t>
            </a:r>
          </a:p>
          <a:p>
            <a:pPr lvl="1" eaLnBrk="1" hangingPunct="1">
              <a:buFont typeface="Arial" charset="0"/>
              <a:buNone/>
            </a:pPr>
            <a:r>
              <a:rPr lang="en-GB" dirty="0" smtClean="0"/>
              <a:t>			</a:t>
            </a:r>
            <a:r>
              <a:rPr lang="en-GB" u="sng" dirty="0" smtClean="0"/>
              <a:t>12</a:t>
            </a:r>
            <a:r>
              <a:rPr lang="en-GB" dirty="0" smtClean="0"/>
              <a:t> month rent free</a:t>
            </a:r>
          </a:p>
          <a:p>
            <a:pPr lvl="1" eaLnBrk="1" hangingPunct="1">
              <a:buFont typeface="Arial" charset="0"/>
              <a:buNone/>
            </a:pPr>
            <a:r>
              <a:rPr lang="en-GB" dirty="0" smtClean="0"/>
              <a:t>Total:</a:t>
            </a:r>
            <a:r>
              <a:rPr lang="en-GB" dirty="0" smtClean="0"/>
              <a:t>	24 months loss of income</a:t>
            </a:r>
          </a:p>
          <a:p>
            <a:pPr lvl="1" eaLnBrk="1" hangingPunct="1">
              <a:buFont typeface="Arial" charset="0"/>
              <a:buNone/>
            </a:pPr>
            <a:endParaRPr lang="en-GB" dirty="0" smtClean="0"/>
          </a:p>
          <a:p>
            <a:pPr eaLnBrk="1" hangingPunct="1"/>
            <a:r>
              <a:rPr lang="en-GB" sz="2800" b="1" i="1" dirty="0" smtClean="0"/>
              <a:t>Recovery</a:t>
            </a:r>
            <a:r>
              <a:rPr lang="en-GB" sz="2800" i="1" dirty="0" smtClean="0"/>
              <a:t> </a:t>
            </a:r>
            <a:r>
              <a:rPr lang="en-GB" sz="2800" dirty="0" smtClean="0"/>
              <a:t>Market</a:t>
            </a:r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			No void period</a:t>
            </a:r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			</a:t>
            </a:r>
            <a:r>
              <a:rPr lang="en-GB" sz="2800" u="sng" dirty="0" smtClean="0"/>
              <a:t>12 </a:t>
            </a:r>
            <a:r>
              <a:rPr lang="en-GB" sz="2800" dirty="0" smtClean="0"/>
              <a:t>month rent free</a:t>
            </a:r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	  </a:t>
            </a:r>
            <a:r>
              <a:rPr lang="en-GB" sz="2800" dirty="0" smtClean="0"/>
              <a:t>Total: </a:t>
            </a:r>
            <a:r>
              <a:rPr lang="en-GB" sz="2800" dirty="0" smtClean="0"/>
              <a:t>	12 months loss of income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Calculation Steps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400" smtClean="0"/>
              <a:t>1) Benchmark NPV - valuation assuming no default, given 10 yr holding period  </a:t>
            </a:r>
          </a:p>
          <a:p>
            <a:pPr eaLnBrk="1" hangingPunct="1">
              <a:buFont typeface="Arial" charset="0"/>
              <a:buNone/>
            </a:pPr>
            <a:r>
              <a:rPr lang="en-GB" sz="2400" smtClean="0"/>
              <a:t>2) 18 different scenarios assumed:</a:t>
            </a:r>
          </a:p>
          <a:p>
            <a:pPr lvl="1" eaLnBrk="1" hangingPunct="1"/>
            <a:r>
              <a:rPr lang="en-GB" sz="2400" smtClean="0"/>
              <a:t>tenant defaulting: from end year 1 to end year 9 </a:t>
            </a:r>
          </a:p>
          <a:p>
            <a:pPr lvl="1" eaLnBrk="1" hangingPunct="1">
              <a:buFont typeface="Arial" charset="0"/>
              <a:buNone/>
            </a:pPr>
            <a:r>
              <a:rPr lang="en-GB" sz="2400" smtClean="0"/>
              <a:t>	(with 10 yr holding period held constant)</a:t>
            </a:r>
          </a:p>
          <a:p>
            <a:pPr lvl="1" eaLnBrk="1" hangingPunct="1"/>
            <a:r>
              <a:rPr lang="en-GB" sz="2400" smtClean="0"/>
              <a:t>On default , two different states of the market were assumed: a </a:t>
            </a:r>
            <a:r>
              <a:rPr lang="en-GB" sz="2400" b="1" smtClean="0"/>
              <a:t>recessionary market and recovery market  </a:t>
            </a:r>
          </a:p>
          <a:p>
            <a:pPr eaLnBrk="1" hangingPunct="1">
              <a:buFont typeface="Arial" charset="0"/>
              <a:buNone/>
            </a:pPr>
            <a:r>
              <a:rPr lang="en-GB" sz="2400" smtClean="0"/>
              <a:t>3)  NPV of each of the 18 different scenarios calculated  and the amount deducted from benchmark NPV to show amount of deposit required to compensate for the default</a:t>
            </a:r>
            <a:endParaRPr lang="en-GB" sz="2400" b="1" smtClean="0"/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pPr eaLnBrk="1" hangingPunct="1"/>
            <a:r>
              <a:rPr lang="en-GB" b="1" smtClean="0"/>
              <a:t>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625" y="1643063"/>
          <a:ext cx="8286809" cy="3648882"/>
        </p:xfrm>
        <a:graphic>
          <a:graphicData uri="http://schemas.openxmlformats.org/drawingml/2006/table">
            <a:tbl>
              <a:tblPr/>
              <a:tblGrid>
                <a:gridCol w="2159593"/>
                <a:gridCol w="966097"/>
                <a:gridCol w="1143272"/>
                <a:gridCol w="1130020"/>
                <a:gridCol w="878903"/>
                <a:gridCol w="1004462"/>
                <a:gridCol w="1004462"/>
              </a:tblGrid>
              <a:tr h="389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Recessionary Market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(24 month loss of income)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Recovery Market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(12 month loss of income)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7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NPV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(1)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Deposit required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(2)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Multiplier of Market Rent as a Deposit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(3)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NPV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(4)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Deposit required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(5)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Multiplier of Market Rent as a Deposit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(6)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Control Valuation: No default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£1,159,091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£1,159,091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Default Event: End of year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£999,168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£159,923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1.60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£1,074,051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£85,040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0.85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£1,012,151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£146,940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1.47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£1,081,813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£77,278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0.77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£1,022,478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£136,613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1.37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£1,087,283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£71,808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0.72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£1,030,492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£128,599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1.29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£1,090,779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£68,312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0.68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£1,036,501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£122,590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1.23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£1,092,584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£66,507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0.67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£1,047,667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£111,424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1.11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£1,099,840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£59,251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0.59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£1,056,712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£102,378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1.02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£1,105,248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£53,843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0.54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£1,063,907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£95,184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0.95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£1,106,741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£52,349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0.52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£1,071,698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£87,393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0.87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£1,111,495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£47,596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Times New Roman"/>
                          <a:cs typeface="Times New Roman"/>
                        </a:rPr>
                        <a:t>0.48</a:t>
                      </a:r>
                      <a:endParaRPr lang="en-GB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Arial"/>
                          <a:ea typeface="Times New Roman"/>
                          <a:cs typeface="Times New Roman"/>
                        </a:rPr>
                        <a:t>Average Deposit</a:t>
                      </a:r>
                      <a:endParaRPr lang="en-GB" sz="1200" b="1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Arial"/>
                          <a:ea typeface="Times New Roman"/>
                          <a:cs typeface="Times New Roman"/>
                        </a:rPr>
                        <a:t>1.21</a:t>
                      </a:r>
                      <a:endParaRPr lang="en-GB" sz="1200" b="1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Arial"/>
                          <a:ea typeface="Times New Roman"/>
                          <a:cs typeface="Times New Roman"/>
                        </a:rPr>
                        <a:t>0.59</a:t>
                      </a:r>
                      <a:endParaRPr lang="en-GB" sz="1200" b="1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smtClean="0"/>
              <a:t>Interpretation of results</a:t>
            </a:r>
            <a:br>
              <a:rPr lang="en-GB" sz="3600" b="1" smtClean="0"/>
            </a:br>
            <a:r>
              <a:rPr lang="en-GB" sz="3600" b="1" smtClean="0"/>
              <a:t>-default in early years most damaging</a:t>
            </a: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62013" y="1600200"/>
            <a:ext cx="74199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en-GB" b="1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Income key driver of property return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Risk of default depends upon covenant strength of tenant  and stage of cycle - see Hutchison </a:t>
            </a:r>
            <a:r>
              <a:rPr lang="en-GB" sz="3000" i="1" dirty="0" smtClean="0"/>
              <a:t>et al. (</a:t>
            </a:r>
            <a:r>
              <a:rPr lang="en-GB" sz="3000" dirty="0" smtClean="0"/>
              <a:t>2009)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Default could result in a substantial period with nil cashflow: period to regain possession, possible lengthy void period, followed by rent free period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In UK deposits are not uncommon, but if they do exist they normally amount to 3 to 6 months of rent.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Monte Carlo Simulation</a:t>
            </a:r>
            <a:br>
              <a:rPr lang="en-GB" b="1" smtClean="0"/>
            </a:br>
            <a:r>
              <a:rPr lang="en-GB" sz="2800" b="1" smtClean="0"/>
              <a:t>Parameters for the random variables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50" y="1928813"/>
          <a:ext cx="7286677" cy="2928960"/>
        </p:xfrm>
        <a:graphic>
          <a:graphicData uri="http://schemas.openxmlformats.org/drawingml/2006/table">
            <a:tbl>
              <a:tblPr/>
              <a:tblGrid>
                <a:gridCol w="2333015"/>
                <a:gridCol w="1757751"/>
                <a:gridCol w="1477221"/>
                <a:gridCol w="1718690"/>
              </a:tblGrid>
              <a:tr h="7322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Batang"/>
                          <a:cs typeface="Times New Roman"/>
                        </a:rPr>
                        <a:t>Minimum</a:t>
                      </a: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Batang"/>
                          <a:cs typeface="Times New Roman"/>
                        </a:rPr>
                        <a:t>Likeliest</a:t>
                      </a: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Batang"/>
                          <a:cs typeface="Times New Roman"/>
                        </a:rPr>
                        <a:t>Maximum</a:t>
                      </a: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Growth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Initial yield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Target rate of return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Simulation Results</a:t>
            </a:r>
            <a:br>
              <a:rPr lang="en-GB" b="1" smtClean="0"/>
            </a:br>
            <a:r>
              <a:rPr lang="en-GB" sz="2800" b="1" smtClean="0"/>
              <a:t>50,000 trials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75" y="1785938"/>
          <a:ext cx="7786740" cy="2896982"/>
        </p:xfrm>
        <a:graphic>
          <a:graphicData uri="http://schemas.openxmlformats.org/drawingml/2006/table">
            <a:tbl>
              <a:tblPr/>
              <a:tblGrid>
                <a:gridCol w="1637398"/>
                <a:gridCol w="3074671"/>
                <a:gridCol w="3074671"/>
              </a:tblGrid>
              <a:tr h="551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  <a:cs typeface="Times New Roman"/>
                        </a:rPr>
                        <a:t>Recessionary Market</a:t>
                      </a: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Times New Roman"/>
                          <a:cs typeface="Times New Roman"/>
                        </a:rPr>
                        <a:t>(24 month loss of income)</a:t>
                      </a:r>
                      <a:endParaRPr lang="en-GB" sz="18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Arial"/>
                          <a:ea typeface="Times New Roman"/>
                          <a:cs typeface="Times New Roman"/>
                        </a:rPr>
                        <a:t>Recovery Market</a:t>
                      </a:r>
                      <a:endParaRPr lang="en-GB" sz="2000" dirty="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Arial"/>
                          <a:ea typeface="Times New Roman"/>
                          <a:cs typeface="Times New Roman"/>
                        </a:rPr>
                        <a:t>(12 month loss of income)</a:t>
                      </a:r>
                      <a:endParaRPr lang="en-GB" sz="18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0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Average deposit – multiplier of market rent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Average deposit- multiplier of market rent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Batang"/>
                          <a:cs typeface="Times New Roman"/>
                        </a:rPr>
                        <a:t>Mean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Batang"/>
                          <a:cs typeface="Times New Roman"/>
                        </a:rPr>
                        <a:t>1.20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Batang"/>
                          <a:cs typeface="Times New Roman"/>
                        </a:rPr>
                        <a:t>0.64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Standard dev.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0.09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0.09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Maximum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1.48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0.91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Minimum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0.87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0.32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Range width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Batang"/>
                          <a:cs typeface="Times New Roman"/>
                        </a:rPr>
                        <a:t>0.61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Batang"/>
                          <a:cs typeface="Times New Roman"/>
                        </a:rPr>
                        <a:t>0.59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Wider implementation of a deposit system in the UK?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85775" y="1285875"/>
            <a:ext cx="8229600" cy="4840288"/>
          </a:xfrm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smtClean="0"/>
              <a:t>Negotiating positions in UK </a:t>
            </a:r>
            <a:r>
              <a:rPr lang="en-GB" sz="2400" dirty="0" smtClean="0"/>
              <a:t>very different </a:t>
            </a:r>
            <a:r>
              <a:rPr lang="en-GB" sz="2400" dirty="0" smtClean="0"/>
              <a:t>to South Korea</a:t>
            </a:r>
          </a:p>
          <a:p>
            <a:pPr lvl="1"/>
            <a:r>
              <a:rPr lang="en-GB" sz="2400" dirty="0" smtClean="0"/>
              <a:t>2009 vacancy levels: London offices 8%/10%, Seoul 4%</a:t>
            </a:r>
          </a:p>
          <a:p>
            <a:r>
              <a:rPr lang="en-GB" sz="2400" dirty="0" smtClean="0"/>
              <a:t>Uk Tenant’s </a:t>
            </a:r>
            <a:r>
              <a:rPr lang="en-GB" sz="2400" dirty="0" smtClean="0"/>
              <a:t>have negotiation strength - increase in break options</a:t>
            </a:r>
          </a:p>
          <a:p>
            <a:r>
              <a:rPr lang="en-GB" sz="2400" dirty="0" smtClean="0"/>
              <a:t>Deposit agreement is part of heads of terms of deal</a:t>
            </a:r>
          </a:p>
          <a:p>
            <a:r>
              <a:rPr lang="en-GB" sz="2400" dirty="0" smtClean="0"/>
              <a:t>Tenant’s viewpoint  - deposit is unwelcome, but maybe a key to a certain location</a:t>
            </a:r>
          </a:p>
          <a:p>
            <a:r>
              <a:rPr lang="en-GB" sz="2400" dirty="0" smtClean="0"/>
              <a:t>Landlord may seek to trade </a:t>
            </a:r>
            <a:r>
              <a:rPr lang="en-GB" sz="2400" i="1" dirty="0" smtClean="0"/>
              <a:t>security</a:t>
            </a:r>
            <a:r>
              <a:rPr lang="en-GB" sz="2400" dirty="0" smtClean="0"/>
              <a:t> of income with </a:t>
            </a:r>
            <a:r>
              <a:rPr lang="en-GB" sz="2400" i="1" dirty="0" smtClean="0"/>
              <a:t>level </a:t>
            </a:r>
            <a:r>
              <a:rPr lang="en-GB" sz="2400" dirty="0" smtClean="0"/>
              <a:t>of income – reduced rent if pay deposit.  </a:t>
            </a:r>
          </a:p>
          <a:p>
            <a:r>
              <a:rPr lang="en-GB" sz="2400" dirty="0" smtClean="0"/>
              <a:t>Need and level of deposit function of credit score?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Conclusion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97350"/>
          </a:xfrm>
        </p:spPr>
        <p:txBody>
          <a:bodyPr/>
          <a:lstStyle/>
          <a:p>
            <a:r>
              <a:rPr lang="en-GB" sz="2800" smtClean="0"/>
              <a:t>Deposits only relevant if there is a likelihood of default.</a:t>
            </a:r>
          </a:p>
          <a:p>
            <a:r>
              <a:rPr lang="en-GB" sz="2800" smtClean="0"/>
              <a:t>Landlords need to be aware that occupiers in certain sectors are more prone to default.</a:t>
            </a:r>
          </a:p>
          <a:p>
            <a:r>
              <a:rPr lang="en-GB" sz="2800" smtClean="0"/>
              <a:t>Easiest time for landlords to introduce a deposit is when market is strong. Think through the cycle!</a:t>
            </a:r>
          </a:p>
          <a:p>
            <a:r>
              <a:rPr lang="en-GB" sz="2800" smtClean="0"/>
              <a:t>Level of deposit should be sufficient to cover losses.</a:t>
            </a:r>
          </a:p>
          <a:p>
            <a:pPr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eaLnBrk="1" hangingPunct="1"/>
            <a:r>
              <a:rPr lang="en-GB" b="1" smtClean="0"/>
              <a:t>Research Aims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1925"/>
          </a:xfrm>
        </p:spPr>
        <p:txBody>
          <a:bodyPr/>
          <a:lstStyle/>
          <a:p>
            <a:pPr eaLnBrk="1" hangingPunct="1"/>
            <a:r>
              <a:rPr lang="en-GB" smtClean="0"/>
              <a:t>To consider the negotiating strength of landlords and tenants in lease negotiations</a:t>
            </a:r>
          </a:p>
          <a:p>
            <a:pPr eaLnBrk="1" hangingPunct="1"/>
            <a:r>
              <a:rPr lang="en-GB" smtClean="0"/>
              <a:t>To consider the well established deposit system in South Korea for lessons that could be learned</a:t>
            </a:r>
          </a:p>
          <a:p>
            <a:pPr eaLnBrk="1" hangingPunct="1"/>
            <a:r>
              <a:rPr lang="en-GB" smtClean="0"/>
              <a:t>To calculate the level of deposit which is necessary to mitigate income risk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Professional literature (little academic?) on incidence of rental deposits in the UK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Previous work has focused on the differences in negotiation strength at rent reviews, lease renewals and open market letting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McAllister and Tarbert (1999),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Crosby and Murdoch (2000).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But large literature on well established deposit system in South Korea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Negotiating strength in a cyclical environment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dirty="0" smtClean="0"/>
              <a:t>Level of deposit, if any, depends upon the negotiating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dirty="0" smtClean="0"/>
              <a:t>strength of the parties at the </a:t>
            </a:r>
            <a:r>
              <a:rPr lang="en-GB" sz="3000" i="1" dirty="0" smtClean="0"/>
              <a:t>commencement </a:t>
            </a:r>
            <a:r>
              <a:rPr lang="en-GB" sz="3000" dirty="0" smtClean="0"/>
              <a:t>of the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dirty="0" smtClean="0"/>
              <a:t>lease.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Other factors maybe more dominant: level of rent, length of lease, rent review frequency and terms, repairing obligations break options etc.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e.g. During downside of a cycle: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a)Landlords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anxious to get property let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willing to offer rent free periods + other incentives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b) Tenants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Unwilling to pay deposits  - business uncertain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Access to bank finance to fund a deposit problematic 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South Korean Lease Contracts</a:t>
            </a:r>
            <a:br>
              <a:rPr lang="en-GB" b="1" dirty="0" smtClean="0"/>
            </a:br>
            <a:r>
              <a:rPr lang="en-GB" b="1" dirty="0" smtClean="0"/>
              <a:t>-Jeonse Contracts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3 types of lease contract:</a:t>
            </a:r>
          </a:p>
          <a:p>
            <a:pPr lvl="1" eaLnBrk="1" hangingPunct="1"/>
            <a:r>
              <a:rPr lang="en-GB" sz="2400" smtClean="0"/>
              <a:t>Jeonse, Walse, Jeonwalse</a:t>
            </a:r>
          </a:p>
          <a:p>
            <a:pPr eaLnBrk="1" hangingPunct="1"/>
            <a:r>
              <a:rPr lang="en-GB" sz="2400" smtClean="0"/>
              <a:t>Jeonse contract : tenant pays upfront deposit with </a:t>
            </a:r>
            <a:r>
              <a:rPr lang="en-GB" sz="2400" b="1" i="1" smtClean="0"/>
              <a:t>no periodic rent payments </a:t>
            </a:r>
          </a:p>
          <a:p>
            <a:pPr lvl="1" eaLnBrk="1" hangingPunct="1"/>
            <a:r>
              <a:rPr lang="en-GB" sz="2400" smtClean="0"/>
              <a:t>Jeonese deposit </a:t>
            </a:r>
            <a:r>
              <a:rPr lang="en-GB" sz="2400" u="sng" smtClean="0"/>
              <a:t>40% to 80% </a:t>
            </a:r>
            <a:r>
              <a:rPr lang="en-GB" sz="2400" smtClean="0"/>
              <a:t>of property value</a:t>
            </a:r>
          </a:p>
          <a:p>
            <a:pPr lvl="1" eaLnBrk="1" hangingPunct="1"/>
            <a:r>
              <a:rPr lang="en-GB" sz="2400" smtClean="0"/>
              <a:t>Landlord can earn return on deposit , and must only return deposit at end of lease</a:t>
            </a:r>
          </a:p>
          <a:p>
            <a:pPr lvl="1" eaLnBrk="1" hangingPunct="1"/>
            <a:r>
              <a:rPr lang="en-GB" sz="2400" smtClean="0"/>
              <a:t>Eliminates 100% impact of tenant default</a:t>
            </a:r>
          </a:p>
          <a:p>
            <a:pPr lvl="1" eaLnBrk="1" hangingPunct="1"/>
            <a:r>
              <a:rPr lang="en-GB" sz="2400" smtClean="0"/>
              <a:t>Outside Seoul, 84% of office contracts use Jeonse</a:t>
            </a:r>
          </a:p>
          <a:p>
            <a:pPr lvl="1" eaLnBrk="1" hangingPunct="1"/>
            <a:r>
              <a:rPr lang="en-GB" sz="2400" smtClean="0"/>
              <a:t>In Seoul, Jeonse ratio is only 22.8%</a:t>
            </a:r>
          </a:p>
          <a:p>
            <a:pPr lvl="1"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South Korean Lease Contracts</a:t>
            </a:r>
            <a:br>
              <a:rPr lang="en-GB" b="1" dirty="0" smtClean="0"/>
            </a:br>
            <a:r>
              <a:rPr lang="en-GB" b="1" dirty="0" smtClean="0"/>
              <a:t>-Walse Contracts</a:t>
            </a:r>
            <a:endParaRPr lang="en-GB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Walse Contract</a:t>
            </a:r>
          </a:p>
          <a:p>
            <a:pPr lvl="1" eaLnBrk="1" hangingPunct="1"/>
            <a:r>
              <a:rPr lang="en-GB" smtClean="0"/>
              <a:t>Tenant pays a security deposit and monthly rent </a:t>
            </a:r>
          </a:p>
          <a:p>
            <a:pPr lvl="1" eaLnBrk="1" hangingPunct="1"/>
            <a:r>
              <a:rPr lang="en-GB" smtClean="0"/>
              <a:t>Security deposit normally equivalent to </a:t>
            </a:r>
            <a:r>
              <a:rPr lang="en-GB" u="sng" smtClean="0"/>
              <a:t>10 months rent</a:t>
            </a:r>
          </a:p>
          <a:p>
            <a:pPr lvl="1" eaLnBrk="1" hangingPunct="1"/>
            <a:r>
              <a:rPr lang="en-GB" smtClean="0"/>
              <a:t>Amount of monthly rent linked to Jeonse deposit</a:t>
            </a:r>
          </a:p>
          <a:p>
            <a:pPr lvl="1" eaLnBrk="1" hangingPunct="1"/>
            <a:r>
              <a:rPr lang="en-GB" smtClean="0"/>
              <a:t>Unpaid expenses can be deducted from deposit</a:t>
            </a:r>
          </a:p>
          <a:p>
            <a:pPr lvl="1" eaLnBrk="1" hangingPunct="1"/>
            <a:r>
              <a:rPr lang="en-GB" smtClean="0"/>
              <a:t>Min lease: two years, max lease: 5 years</a:t>
            </a:r>
          </a:p>
          <a:p>
            <a:pPr lvl="1" eaLnBrk="1" hangingPunct="1"/>
            <a:r>
              <a:rPr lang="en-GB" smtClean="0"/>
              <a:t>In Seoul,77% of all office leases contracted on this basis.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South Korean Lease Contracts</a:t>
            </a:r>
            <a:br>
              <a:rPr lang="en-GB" b="1" smtClean="0"/>
            </a:br>
            <a:r>
              <a:rPr lang="en-GB" b="1" smtClean="0"/>
              <a:t>-Jeonwalse contracts</a:t>
            </a:r>
            <a:endParaRPr lang="en-GB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dirty="0" smtClean="0"/>
              <a:t>Jeonwalse contract (hybrid)</a:t>
            </a:r>
          </a:p>
          <a:p>
            <a:pPr lvl="1" eaLnBrk="1" hangingPunct="1"/>
            <a:r>
              <a:rPr lang="en-GB" sz="2400" dirty="0" smtClean="0"/>
              <a:t>Security deposit plus monthly rental</a:t>
            </a:r>
          </a:p>
          <a:p>
            <a:pPr lvl="1" eaLnBrk="1" hangingPunct="1"/>
            <a:r>
              <a:rPr lang="en-GB" sz="2400" dirty="0" smtClean="0"/>
              <a:t>Security deposit</a:t>
            </a:r>
            <a:r>
              <a:rPr lang="en-GB" sz="2400" u="sng" dirty="0" smtClean="0"/>
              <a:t>:  30% to 70% of Jeonse deposit</a:t>
            </a:r>
          </a:p>
          <a:p>
            <a:pPr lvl="1" eaLnBrk="1" hangingPunct="1"/>
            <a:r>
              <a:rPr lang="en-GB" sz="2400" dirty="0" smtClean="0"/>
              <a:t>Monthly rent: lower than Walse rent</a:t>
            </a:r>
          </a:p>
          <a:p>
            <a:pPr eaLnBrk="1" hangingPunct="1"/>
            <a:r>
              <a:rPr lang="en-GB" sz="2400" dirty="0" smtClean="0"/>
              <a:t>Choice of contract depends on long term funding market – underdeveloped in South Korea </a:t>
            </a:r>
          </a:p>
          <a:p>
            <a:pPr eaLnBrk="1" hangingPunct="1"/>
            <a:r>
              <a:rPr lang="en-GB" sz="2400" dirty="0" smtClean="0"/>
              <a:t>Landlords have used Jeonse and Jeonwalse contracts to help fund real estate investments or projects</a:t>
            </a:r>
          </a:p>
          <a:p>
            <a:pPr eaLnBrk="1" hangingPunct="1"/>
            <a:r>
              <a:rPr lang="en-GB" sz="2400" dirty="0" smtClean="0"/>
              <a:t>From a Tenant’s perspective choice of contract depends on how easy it is to raise finance for deposit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Use of deposits: worldwide comparison</a:t>
            </a:r>
            <a:br>
              <a:rPr lang="en-GB" sz="3600" b="1" smtClean="0"/>
            </a:br>
            <a:r>
              <a:rPr lang="en-GB" sz="1800" b="1" smtClean="0"/>
              <a:t>(Source: Jones Lang LaSalle Research 2009)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59721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Country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Deposit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Korea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 months rent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Japan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 months rent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Germany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 rent or bank guarantee equal to 3 months rent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Czech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or 6 month cash deposit or bank guarantee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Hungary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 gross</a:t>
                      </a:r>
                      <a:r>
                        <a:rPr lang="en-GB" baseline="0" dirty="0" smtClean="0"/>
                        <a:t> rent or bank guarantee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Singapore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 gross rent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 net rent + management fees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or 6 months</a:t>
                      </a:r>
                      <a:r>
                        <a:rPr lang="en-GB" baseline="0" dirty="0" smtClean="0"/>
                        <a:t> rent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1417</Words>
  <Application>Microsoft Office PowerPoint</Application>
  <PresentationFormat>On-screen Show (4:3)</PresentationFormat>
  <Paragraphs>303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Batang</vt:lpstr>
      <vt:lpstr>Office Theme</vt:lpstr>
      <vt:lpstr>The Value of Rental Deposits</vt:lpstr>
      <vt:lpstr>Background</vt:lpstr>
      <vt:lpstr>Research Aims</vt:lpstr>
      <vt:lpstr>Literature Review</vt:lpstr>
      <vt:lpstr>Negotiating strength in a cyclical environment </vt:lpstr>
      <vt:lpstr>South Korean Lease Contracts -Jeonse Contracts</vt:lpstr>
      <vt:lpstr>South Korean Lease Contracts -Walse Contracts</vt:lpstr>
      <vt:lpstr>South Korean Lease Contracts -Jeonwalse contracts</vt:lpstr>
      <vt:lpstr>Use of deposits: worldwide comparison (Source: Jones Lang LaSalle Research 2009)</vt:lpstr>
      <vt:lpstr>Choice of contract depend upon negotiating strengths Low vacancy rates  in Seoul  Source: Jones Lang LaSalle Research  (2009)</vt:lpstr>
      <vt:lpstr>Deposit Agreements in the UK -Key Heads of Terms </vt:lpstr>
      <vt:lpstr>Alternatives to a Deposit</vt:lpstr>
      <vt:lpstr>Calculating the Amount of Deposit</vt:lpstr>
      <vt:lpstr>Scenario Testing </vt:lpstr>
      <vt:lpstr>Assumptions</vt:lpstr>
      <vt:lpstr>States of the Market </vt:lpstr>
      <vt:lpstr>Calculation Steps </vt:lpstr>
      <vt:lpstr>Results</vt:lpstr>
      <vt:lpstr>Interpretation of results -default in early years most damaging</vt:lpstr>
      <vt:lpstr>Monte Carlo Simulation Parameters for the random variables</vt:lpstr>
      <vt:lpstr>Simulation Results 50,000 trials</vt:lpstr>
      <vt:lpstr>Wider implementation of a deposit system in the UK?</vt:lpstr>
      <vt:lpstr>Conclusion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Rental Deposits</dc:title>
  <dc:creator>Hutchison, Professor Norman E.</dc:creator>
  <cp:lastModifiedBy>Hutchison, Professor Norman E.</cp:lastModifiedBy>
  <cp:revision>118</cp:revision>
  <dcterms:created xsi:type="dcterms:W3CDTF">2010-05-11T13:25:38Z</dcterms:created>
  <dcterms:modified xsi:type="dcterms:W3CDTF">2010-06-17T13:53:25Z</dcterms:modified>
</cp:coreProperties>
</file>