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77" r:id="rId4"/>
    <p:sldId id="276" r:id="rId5"/>
    <p:sldId id="290" r:id="rId6"/>
    <p:sldId id="258" r:id="rId7"/>
    <p:sldId id="272" r:id="rId8"/>
    <p:sldId id="278" r:id="rId9"/>
    <p:sldId id="293" r:id="rId10"/>
    <p:sldId id="280" r:id="rId11"/>
    <p:sldId id="294" r:id="rId12"/>
    <p:sldId id="281" r:id="rId13"/>
    <p:sldId id="295" r:id="rId14"/>
    <p:sldId id="284" r:id="rId15"/>
    <p:sldId id="285" r:id="rId16"/>
    <p:sldId id="286" r:id="rId17"/>
    <p:sldId id="303" r:id="rId18"/>
    <p:sldId id="287" r:id="rId19"/>
    <p:sldId id="288" r:id="rId20"/>
    <p:sldId id="289" r:id="rId21"/>
    <p:sldId id="296" r:id="rId22"/>
    <p:sldId id="297" r:id="rId23"/>
    <p:sldId id="299" r:id="rId24"/>
    <p:sldId id="301" r:id="rId25"/>
    <p:sldId id="316" r:id="rId26"/>
    <p:sldId id="315" r:id="rId27"/>
    <p:sldId id="302" r:id="rId28"/>
    <p:sldId id="304" r:id="rId29"/>
    <p:sldId id="305" r:id="rId30"/>
    <p:sldId id="306" r:id="rId31"/>
    <p:sldId id="310" r:id="rId32"/>
    <p:sldId id="311" r:id="rId33"/>
    <p:sldId id="307" r:id="rId34"/>
    <p:sldId id="312" r:id="rId35"/>
    <p:sldId id="313" r:id="rId36"/>
    <p:sldId id="314" r:id="rId37"/>
    <p:sldId id="30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on%20Haurin\Documents\Michigan%20house%20price%20expectations%20time%20series200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Sheet1!$G$5</c:f>
              <c:strCache>
                <c:ptCount val="1"/>
                <c:pt idx="0">
                  <c:v>U.S.</c:v>
                </c:pt>
              </c:strCache>
            </c:strRef>
          </c:tx>
          <c:spPr>
            <a:ln>
              <a:prstDash val="dash"/>
            </a:ln>
          </c:spPr>
          <c:marker>
            <c:symbol val="none"/>
          </c:marker>
          <c:cat>
            <c:strRef>
              <c:f>Sheet1!$F$6:$F$13</c:f>
              <c:strCache>
                <c:ptCount val="8"/>
                <c:pt idx="0">
                  <c:v>2007:4</c:v>
                </c:pt>
                <c:pt idx="1">
                  <c:v>2008:1</c:v>
                </c:pt>
                <c:pt idx="2">
                  <c:v>2008:2</c:v>
                </c:pt>
                <c:pt idx="3">
                  <c:v>2008:3</c:v>
                </c:pt>
                <c:pt idx="4">
                  <c:v>2008:4</c:v>
                </c:pt>
                <c:pt idx="5">
                  <c:v>2009:1</c:v>
                </c:pt>
                <c:pt idx="6">
                  <c:v>2009:2</c:v>
                </c:pt>
                <c:pt idx="7">
                  <c:v>2009:3</c:v>
                </c:pt>
              </c:strCache>
            </c:strRef>
          </c:cat>
          <c:val>
            <c:numRef>
              <c:f>Sheet1!$G$6:$G$13</c:f>
              <c:numCache>
                <c:formatCode>0.0</c:formatCode>
                <c:ptCount val="8"/>
                <c:pt idx="0">
                  <c:v>0.1</c:v>
                </c:pt>
                <c:pt idx="1">
                  <c:v>-0.60000000000000064</c:v>
                </c:pt>
                <c:pt idx="2">
                  <c:v>-0.9</c:v>
                </c:pt>
                <c:pt idx="3">
                  <c:v>-0.2</c:v>
                </c:pt>
                <c:pt idx="4">
                  <c:v>-1</c:v>
                </c:pt>
                <c:pt idx="5">
                  <c:v>-1.9</c:v>
                </c:pt>
                <c:pt idx="6">
                  <c:v>-0.9</c:v>
                </c:pt>
                <c:pt idx="7">
                  <c:v>0</c:v>
                </c:pt>
              </c:numCache>
            </c:numRef>
          </c:val>
        </c:ser>
        <c:ser>
          <c:idx val="1"/>
          <c:order val="1"/>
          <c:tx>
            <c:strRef>
              <c:f>Sheet1!$H$5</c:f>
              <c:strCache>
                <c:ptCount val="1"/>
                <c:pt idx="0">
                  <c:v>West</c:v>
                </c:pt>
              </c:strCache>
            </c:strRef>
          </c:tx>
          <c:marker>
            <c:symbol val="none"/>
          </c:marker>
          <c:cat>
            <c:strRef>
              <c:f>Sheet1!$F$6:$F$13</c:f>
              <c:strCache>
                <c:ptCount val="8"/>
                <c:pt idx="0">
                  <c:v>2007:4</c:v>
                </c:pt>
                <c:pt idx="1">
                  <c:v>2008:1</c:v>
                </c:pt>
                <c:pt idx="2">
                  <c:v>2008:2</c:v>
                </c:pt>
                <c:pt idx="3">
                  <c:v>2008:3</c:v>
                </c:pt>
                <c:pt idx="4">
                  <c:v>2008:4</c:v>
                </c:pt>
                <c:pt idx="5">
                  <c:v>2009:1</c:v>
                </c:pt>
                <c:pt idx="6">
                  <c:v>2009:2</c:v>
                </c:pt>
                <c:pt idx="7">
                  <c:v>2009:3</c:v>
                </c:pt>
              </c:strCache>
            </c:strRef>
          </c:cat>
          <c:val>
            <c:numRef>
              <c:f>Sheet1!$H$6:$H$13</c:f>
              <c:numCache>
                <c:formatCode>General</c:formatCode>
                <c:ptCount val="8"/>
                <c:pt idx="0">
                  <c:v>0.1</c:v>
                </c:pt>
                <c:pt idx="1">
                  <c:v>-1</c:v>
                </c:pt>
                <c:pt idx="2">
                  <c:v>-0.5</c:v>
                </c:pt>
                <c:pt idx="3">
                  <c:v>-0.30000000000000032</c:v>
                </c:pt>
                <c:pt idx="4">
                  <c:v>-2.2999999999999998</c:v>
                </c:pt>
                <c:pt idx="5">
                  <c:v>-2.7</c:v>
                </c:pt>
                <c:pt idx="6">
                  <c:v>-0.1</c:v>
                </c:pt>
                <c:pt idx="7" formatCode="0.0">
                  <c:v>0.2</c:v>
                </c:pt>
              </c:numCache>
            </c:numRef>
          </c:val>
        </c:ser>
        <c:ser>
          <c:idx val="2"/>
          <c:order val="2"/>
          <c:tx>
            <c:strRef>
              <c:f>Sheet1!$I$5</c:f>
              <c:strCache>
                <c:ptCount val="1"/>
                <c:pt idx="0">
                  <c:v>Midwest</c:v>
                </c:pt>
              </c:strCache>
            </c:strRef>
          </c:tx>
          <c:marker>
            <c:symbol val="none"/>
          </c:marker>
          <c:cat>
            <c:strRef>
              <c:f>Sheet1!$F$6:$F$13</c:f>
              <c:strCache>
                <c:ptCount val="8"/>
                <c:pt idx="0">
                  <c:v>2007:4</c:v>
                </c:pt>
                <c:pt idx="1">
                  <c:v>2008:1</c:v>
                </c:pt>
                <c:pt idx="2">
                  <c:v>2008:2</c:v>
                </c:pt>
                <c:pt idx="3">
                  <c:v>2008:3</c:v>
                </c:pt>
                <c:pt idx="4">
                  <c:v>2008:4</c:v>
                </c:pt>
                <c:pt idx="5">
                  <c:v>2009:1</c:v>
                </c:pt>
                <c:pt idx="6">
                  <c:v>2009:2</c:v>
                </c:pt>
                <c:pt idx="7">
                  <c:v>2009:3</c:v>
                </c:pt>
              </c:strCache>
            </c:strRef>
          </c:cat>
          <c:val>
            <c:numRef>
              <c:f>Sheet1!$I$6:$I$13</c:f>
              <c:numCache>
                <c:formatCode>General</c:formatCode>
                <c:ptCount val="8"/>
                <c:pt idx="0">
                  <c:v>-0.1</c:v>
                </c:pt>
                <c:pt idx="1">
                  <c:v>-0.70000000000000062</c:v>
                </c:pt>
                <c:pt idx="2">
                  <c:v>-1.8</c:v>
                </c:pt>
                <c:pt idx="3">
                  <c:v>-0.9</c:v>
                </c:pt>
                <c:pt idx="4" formatCode="0.0">
                  <c:v>-0.8</c:v>
                </c:pt>
                <c:pt idx="5">
                  <c:v>-2.6</c:v>
                </c:pt>
                <c:pt idx="6">
                  <c:v>-1.5</c:v>
                </c:pt>
                <c:pt idx="7" formatCode="0.0">
                  <c:v>-0.60000000000000064</c:v>
                </c:pt>
              </c:numCache>
            </c:numRef>
          </c:val>
        </c:ser>
        <c:ser>
          <c:idx val="3"/>
          <c:order val="3"/>
          <c:tx>
            <c:strRef>
              <c:f>Sheet1!$J$5</c:f>
              <c:strCache>
                <c:ptCount val="1"/>
                <c:pt idx="0">
                  <c:v>NE</c:v>
                </c:pt>
              </c:strCache>
            </c:strRef>
          </c:tx>
          <c:marker>
            <c:symbol val="none"/>
          </c:marker>
          <c:cat>
            <c:strRef>
              <c:f>Sheet1!$F$6:$F$13</c:f>
              <c:strCache>
                <c:ptCount val="8"/>
                <c:pt idx="0">
                  <c:v>2007:4</c:v>
                </c:pt>
                <c:pt idx="1">
                  <c:v>2008:1</c:v>
                </c:pt>
                <c:pt idx="2">
                  <c:v>2008:2</c:v>
                </c:pt>
                <c:pt idx="3">
                  <c:v>2008:3</c:v>
                </c:pt>
                <c:pt idx="4">
                  <c:v>2008:4</c:v>
                </c:pt>
                <c:pt idx="5">
                  <c:v>2009:1</c:v>
                </c:pt>
                <c:pt idx="6">
                  <c:v>2009:2</c:v>
                </c:pt>
                <c:pt idx="7">
                  <c:v>2009:3</c:v>
                </c:pt>
              </c:strCache>
            </c:strRef>
          </c:cat>
          <c:val>
            <c:numRef>
              <c:f>Sheet1!$J$6:$J$13</c:f>
              <c:numCache>
                <c:formatCode>General</c:formatCode>
                <c:ptCount val="8"/>
                <c:pt idx="0">
                  <c:v>-0.30000000000000032</c:v>
                </c:pt>
                <c:pt idx="1">
                  <c:v>-1.4</c:v>
                </c:pt>
                <c:pt idx="2">
                  <c:v>-1.6</c:v>
                </c:pt>
                <c:pt idx="3">
                  <c:v>-0.4</c:v>
                </c:pt>
                <c:pt idx="4" formatCode="0.0">
                  <c:v>-1.2</c:v>
                </c:pt>
                <c:pt idx="5">
                  <c:v>-2.1</c:v>
                </c:pt>
                <c:pt idx="6">
                  <c:v>-1.4</c:v>
                </c:pt>
                <c:pt idx="7" formatCode="0.0">
                  <c:v>0.30000000000000032</c:v>
                </c:pt>
              </c:numCache>
            </c:numRef>
          </c:val>
        </c:ser>
        <c:ser>
          <c:idx val="4"/>
          <c:order val="4"/>
          <c:tx>
            <c:strRef>
              <c:f>Sheet1!$K$5</c:f>
              <c:strCache>
                <c:ptCount val="1"/>
                <c:pt idx="0">
                  <c:v>South</c:v>
                </c:pt>
              </c:strCache>
            </c:strRef>
          </c:tx>
          <c:spPr>
            <a:ln>
              <a:solidFill>
                <a:srgbClr val="FF0000"/>
              </a:solidFill>
            </a:ln>
          </c:spPr>
          <c:marker>
            <c:symbol val="none"/>
          </c:marker>
          <c:cat>
            <c:strRef>
              <c:f>Sheet1!$F$6:$F$13</c:f>
              <c:strCache>
                <c:ptCount val="8"/>
                <c:pt idx="0">
                  <c:v>2007:4</c:v>
                </c:pt>
                <c:pt idx="1">
                  <c:v>2008:1</c:v>
                </c:pt>
                <c:pt idx="2">
                  <c:v>2008:2</c:v>
                </c:pt>
                <c:pt idx="3">
                  <c:v>2008:3</c:v>
                </c:pt>
                <c:pt idx="4">
                  <c:v>2008:4</c:v>
                </c:pt>
                <c:pt idx="5">
                  <c:v>2009:1</c:v>
                </c:pt>
                <c:pt idx="6">
                  <c:v>2009:2</c:v>
                </c:pt>
                <c:pt idx="7">
                  <c:v>2009:3</c:v>
                </c:pt>
              </c:strCache>
            </c:strRef>
          </c:cat>
          <c:val>
            <c:numRef>
              <c:f>Sheet1!$K$6:$K$13</c:f>
              <c:numCache>
                <c:formatCode>General</c:formatCode>
                <c:ptCount val="8"/>
                <c:pt idx="0">
                  <c:v>0.5</c:v>
                </c:pt>
                <c:pt idx="1">
                  <c:v>0.1</c:v>
                </c:pt>
                <c:pt idx="2">
                  <c:v>-0.1</c:v>
                </c:pt>
                <c:pt idx="3">
                  <c:v>0.2</c:v>
                </c:pt>
                <c:pt idx="4" formatCode="0.0">
                  <c:v>-0.60000000000000064</c:v>
                </c:pt>
                <c:pt idx="5">
                  <c:v>-1.5</c:v>
                </c:pt>
                <c:pt idx="6">
                  <c:v>-0.8</c:v>
                </c:pt>
                <c:pt idx="7" formatCode="0.0">
                  <c:v>0.2</c:v>
                </c:pt>
              </c:numCache>
            </c:numRef>
          </c:val>
        </c:ser>
        <c:marker val="1"/>
        <c:axId val="83801216"/>
        <c:axId val="83802752"/>
      </c:lineChart>
      <c:catAx>
        <c:axId val="83801216"/>
        <c:scaling>
          <c:orientation val="minMax"/>
        </c:scaling>
        <c:axPos val="b"/>
        <c:tickLblPos val="nextTo"/>
        <c:crossAx val="83802752"/>
        <c:crosses val="autoZero"/>
        <c:auto val="1"/>
        <c:lblAlgn val="ctr"/>
        <c:lblOffset val="100"/>
      </c:catAx>
      <c:valAx>
        <c:axId val="83802752"/>
        <c:scaling>
          <c:orientation val="minMax"/>
        </c:scaling>
        <c:axPos val="l"/>
        <c:majorGridlines/>
        <c:numFmt formatCode="0.0" sourceLinked="1"/>
        <c:tickLblPos val="nextTo"/>
        <c:crossAx val="83801216"/>
        <c:crosses val="autoZero"/>
        <c:crossBetween val="between"/>
      </c:valAx>
    </c:plotArea>
    <c:legend>
      <c:legendPos val="r"/>
      <c:layout/>
      <c:txPr>
        <a:bodyPr/>
        <a:lstStyle/>
        <a:p>
          <a:pPr>
            <a:defRPr sz="1600" baseline="0"/>
          </a:pPr>
          <a:endParaRPr lang="en-US"/>
        </a:p>
      </c:txPr>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41A015-4E7C-46A8-A084-3CBF22612EDB}" type="datetimeFigureOut">
              <a:rPr lang="en-US" smtClean="0"/>
              <a:pPr/>
              <a:t>6/25/2010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E30A7-D6DB-4757-84E6-33D53881E7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CE30A7-D6DB-4757-84E6-33D53881E77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13B806-7DD2-4664-A961-E88BB24389EA}"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C0779144-C0C8-4F3B-99DF-4A9A2BD3C5D3}"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p>
        </p:txBody>
      </p:sp>
      <p:sp>
        <p:nvSpPr>
          <p:cNvPr id="95236" name="Slide Number Placeholder 3"/>
          <p:cNvSpPr>
            <a:spLocks noGrp="1"/>
          </p:cNvSpPr>
          <p:nvPr>
            <p:ph type="sldNum" sz="quarter" idx="5"/>
          </p:nvPr>
        </p:nvSpPr>
        <p:spPr>
          <a:noFill/>
        </p:spPr>
        <p:txBody>
          <a:bodyPr/>
          <a:lstStyle/>
          <a:p>
            <a:fld id="{7A5D64F4-DB13-41D9-8CE2-D7112CEDECC6}"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B595B7-6C1C-490F-8DF1-974CF55827A7}" type="datetimeFigureOut">
              <a:rPr lang="en-US" smtClean="0"/>
              <a:pPr/>
              <a:t>6/25/2010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4B6E4E1-322C-4C8C-B097-78C756D66FF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AB595B7-6C1C-490F-8DF1-974CF55827A7}" type="datetimeFigureOut">
              <a:rPr lang="en-US" smtClean="0"/>
              <a:pPr/>
              <a:t>6/25/2010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4B6E4E1-322C-4C8C-B097-78C756D66F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B595B7-6C1C-490F-8DF1-974CF55827A7}" type="datetimeFigureOut">
              <a:rPr lang="en-US" smtClean="0"/>
              <a:pPr/>
              <a:t>6/25/2010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4B6E4E1-322C-4C8C-B097-78C756D66FF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AB595B7-6C1C-490F-8DF1-974CF55827A7}" type="datetimeFigureOut">
              <a:rPr lang="en-US" smtClean="0"/>
              <a:pPr/>
              <a:t>6/25/2010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B6E4E1-322C-4C8C-B097-78C756D66F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AB595B7-6C1C-490F-8DF1-974CF55827A7}" type="datetimeFigureOut">
              <a:rPr lang="en-US" smtClean="0"/>
              <a:pPr/>
              <a:t>6/25/2010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B6E4E1-322C-4C8C-B097-78C756D66FF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B595B7-6C1C-490F-8DF1-974CF55827A7}" type="datetimeFigureOut">
              <a:rPr lang="en-US" smtClean="0"/>
              <a:pPr/>
              <a:t>6/25/2010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4B6E4E1-322C-4C8C-B097-78C756D66F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2133600"/>
          </a:xfrm>
        </p:spPr>
        <p:txBody>
          <a:bodyPr/>
          <a:lstStyle/>
          <a:p>
            <a:r>
              <a:rPr lang="en-US" sz="3200" dirty="0" smtClean="0"/>
              <a:t>The Interrelationship of the media and the U.S. Housing Boom and Bust</a:t>
            </a:r>
            <a:endParaRPr lang="en-US" sz="3200" dirty="0"/>
          </a:p>
        </p:txBody>
      </p:sp>
      <p:sp>
        <p:nvSpPr>
          <p:cNvPr id="3" name="Subtitle 2"/>
          <p:cNvSpPr>
            <a:spLocks noGrp="1"/>
          </p:cNvSpPr>
          <p:nvPr>
            <p:ph type="subTitle" idx="1"/>
          </p:nvPr>
        </p:nvSpPr>
        <p:spPr>
          <a:xfrm>
            <a:off x="3354442" y="4038600"/>
            <a:ext cx="5114778" cy="1752600"/>
          </a:xfrm>
        </p:spPr>
        <p:txBody>
          <a:bodyPr>
            <a:normAutofit fontScale="62500" lnSpcReduction="20000"/>
          </a:bodyPr>
          <a:lstStyle/>
          <a:p>
            <a:r>
              <a:rPr lang="en-US" sz="4800" dirty="0" smtClean="0"/>
              <a:t>Donald R. Haurin*</a:t>
            </a:r>
          </a:p>
          <a:p>
            <a:r>
              <a:rPr lang="en-US" sz="4800" dirty="0" smtClean="0"/>
              <a:t>Robert Croce </a:t>
            </a:r>
          </a:p>
          <a:p>
            <a:r>
              <a:rPr lang="en-US" sz="4800" dirty="0" smtClean="0"/>
              <a:t>Carroll Glynn</a:t>
            </a:r>
          </a:p>
          <a:p>
            <a:r>
              <a:rPr lang="en-US" sz="4800" dirty="0" smtClean="0"/>
              <a:t>Carole Lunney</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08760"/>
          </a:xfrm>
        </p:spPr>
        <p:txBody>
          <a:bodyPr>
            <a:normAutofit/>
          </a:bodyPr>
          <a:lstStyle/>
          <a:p>
            <a:pPr algn="ctr"/>
            <a:r>
              <a:rPr lang="en-US" sz="3100" dirty="0" smtClean="0">
                <a:solidFill>
                  <a:srgbClr val="FF0000"/>
                </a:solidFill>
              </a:rPr>
              <a:t>House price expectations, </a:t>
            </a:r>
            <a:br>
              <a:rPr lang="en-US" sz="3100" dirty="0" smtClean="0">
                <a:solidFill>
                  <a:srgbClr val="FF0000"/>
                </a:solidFill>
              </a:rPr>
            </a:br>
            <a:r>
              <a:rPr lang="en-US" sz="3100" dirty="0" smtClean="0">
                <a:solidFill>
                  <a:srgbClr val="FF0000"/>
                </a:solidFill>
              </a:rPr>
              <a:t>by region: 2007:4 -2009:3</a:t>
            </a:r>
            <a:br>
              <a:rPr lang="en-US" sz="3100" dirty="0" smtClean="0">
                <a:solidFill>
                  <a:srgbClr val="FF0000"/>
                </a:solidFill>
              </a:rPr>
            </a:br>
            <a:r>
              <a:rPr lang="en-US" sz="3100" dirty="0" smtClean="0">
                <a:solidFill>
                  <a:srgbClr val="FF0000"/>
                </a:solidFill>
              </a:rPr>
              <a:t> </a:t>
            </a:r>
            <a:r>
              <a:rPr lang="en-US" sz="2200" dirty="0" smtClean="0">
                <a:solidFill>
                  <a:srgbClr val="FF0000"/>
                </a:solidFill>
              </a:rPr>
              <a:t>they are too high and too spatially uniform</a:t>
            </a:r>
            <a:endParaRPr lang="en-US" sz="2200" dirty="0"/>
          </a:p>
        </p:txBody>
      </p:sp>
      <p:graphicFrame>
        <p:nvGraphicFramePr>
          <p:cNvPr id="4" name="Content Placeholder 3"/>
          <p:cNvGraphicFramePr>
            <a:graphicFrameLocks noGrp="1"/>
          </p:cNvGraphicFramePr>
          <p:nvPr>
            <p:ph idx="1"/>
          </p:nvPr>
        </p:nvGraphicFramePr>
        <p:xfrm>
          <a:off x="457200" y="1905000"/>
          <a:ext cx="7239000" cy="45513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Comparison of expected and actual house price changes</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sz="2400" dirty="0" smtClean="0"/>
              <a:t>The survey’s reported expectations are too optimistic and there is too little regional variation</a:t>
            </a:r>
          </a:p>
          <a:p>
            <a:r>
              <a:rPr lang="en-US" sz="2400" dirty="0" smtClean="0"/>
              <a:t>Data from Freddie Mac (annual growth rate)</a:t>
            </a:r>
            <a:endParaRPr lang="en-US" sz="2400" dirty="0"/>
          </a:p>
        </p:txBody>
      </p:sp>
      <p:graphicFrame>
        <p:nvGraphicFramePr>
          <p:cNvPr id="1028" name="Object 4"/>
          <p:cNvGraphicFramePr>
            <a:graphicFrameLocks noChangeAspect="1"/>
          </p:cNvGraphicFramePr>
          <p:nvPr/>
        </p:nvGraphicFramePr>
        <p:xfrm>
          <a:off x="457200" y="3124200"/>
          <a:ext cx="7305675" cy="3524250"/>
        </p:xfrm>
        <a:graphic>
          <a:graphicData uri="http://schemas.openxmlformats.org/presentationml/2006/ole">
            <p:oleObj spid="_x0000_s1028" name="Worksheet" r:id="rId3" imgW="5705424" imgH="2152785" progId="Excel.Sheet.8">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Autofit/>
          </a:bodyPr>
          <a:lstStyle/>
          <a:p>
            <a:pPr algn="ctr"/>
            <a:r>
              <a:rPr lang="en-US" sz="2800" dirty="0" smtClean="0">
                <a:solidFill>
                  <a:schemeClr val="tx2"/>
                </a:solidFill>
              </a:rPr>
              <a:t>Why are households’ house price expectations “inaccurate”?</a:t>
            </a:r>
            <a:endParaRPr lang="en-US" sz="2800" dirty="0">
              <a:solidFill>
                <a:schemeClr val="tx2"/>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Robert Shiller (2005) noted that “the history of speculative bubbles begins roughly with the advent of newspapers”. He also argued that the media amplify the attention paid to housing prices during a boom by creating a “price change-news story-price change” feedback loop.</a:t>
            </a:r>
          </a:p>
          <a:p>
            <a:r>
              <a:rPr lang="en-US" b="1" dirty="0" smtClean="0">
                <a:solidFill>
                  <a:srgbClr val="FF0000"/>
                </a:solidFill>
              </a:rPr>
              <a:t>The idea behind our hypothesis is that the national media influences the formation of local house price expectations.</a:t>
            </a:r>
          </a:p>
          <a:p>
            <a:r>
              <a:rPr lang="en-US" b="1" dirty="0" smtClean="0"/>
              <a:t>Our goal is to test this hypothesis as best as possible.</a:t>
            </a:r>
          </a:p>
          <a:p>
            <a:pPr lvl="1"/>
            <a:r>
              <a:rPr lang="en-US" b="1" dirty="0" smtClean="0">
                <a:solidFill>
                  <a:schemeClr val="tx1"/>
                </a:solidFill>
              </a:rPr>
              <a:t>To do so we have to relate measures of media coverage of the boom and bust to observable measures of housing demand and supply.</a:t>
            </a:r>
            <a:endParaRPr lang="en-US"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solidFill>
                  <a:schemeClr val="tx2"/>
                </a:solidFill>
              </a:rPr>
              <a:t>One version of The model</a:t>
            </a:r>
            <a:endParaRPr lang="en-US" dirty="0">
              <a:solidFill>
                <a:schemeClr val="tx2"/>
              </a:solidFill>
            </a:endParaRPr>
          </a:p>
        </p:txBody>
      </p:sp>
      <p:sp>
        <p:nvSpPr>
          <p:cNvPr id="3" name="Content Placeholder 2"/>
          <p:cNvSpPr>
            <a:spLocks noGrp="1"/>
          </p:cNvSpPr>
          <p:nvPr>
            <p:ph idx="1"/>
          </p:nvPr>
        </p:nvSpPr>
        <p:spPr/>
        <p:txBody>
          <a:bodyPr/>
          <a:lstStyle/>
          <a:p>
            <a:endParaRPr lang="en-US" dirty="0"/>
          </a:p>
        </p:txBody>
      </p:sp>
      <p:sp>
        <p:nvSpPr>
          <p:cNvPr id="2051" name="AutoShape 3"/>
          <p:cNvSpPr>
            <a:spLocks noChangeArrowheads="1"/>
          </p:cNvSpPr>
          <p:nvPr/>
        </p:nvSpPr>
        <p:spPr bwMode="auto">
          <a:xfrm rot="17588303">
            <a:off x="1549431" y="2288960"/>
            <a:ext cx="2082736" cy="933038"/>
          </a:xfrm>
          <a:prstGeom prst="curvedDownArrow">
            <a:avLst>
              <a:gd name="adj1" fmla="val 40844"/>
              <a:gd name="adj2" fmla="val 81688"/>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3581400" y="2057400"/>
            <a:ext cx="1112838"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lang="en-US" sz="1600" dirty="0" smtClean="0">
                <a:latin typeface="Calibri" pitchFamily="34" charset="0"/>
                <a:cs typeface="Arial" pitchFamily="34" charset="0"/>
              </a:rPr>
              <a:t>HOUSING MARKET</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p:txBody>
      </p:sp>
      <p:sp>
        <p:nvSpPr>
          <p:cNvPr id="2053" name="AutoShape 5"/>
          <p:cNvSpPr>
            <a:spLocks noChangeArrowheads="1"/>
          </p:cNvSpPr>
          <p:nvPr/>
        </p:nvSpPr>
        <p:spPr bwMode="auto">
          <a:xfrm rot="-1738103">
            <a:off x="5346936" y="1888697"/>
            <a:ext cx="733425" cy="1759845"/>
          </a:xfrm>
          <a:prstGeom prst="curvedLeftArrow">
            <a:avLst>
              <a:gd name="adj1" fmla="val 40866"/>
              <a:gd name="adj2" fmla="val 81732"/>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4" name="Text Box 6"/>
          <p:cNvSpPr txBox="1">
            <a:spLocks noChangeArrowheads="1"/>
          </p:cNvSpPr>
          <p:nvPr/>
        </p:nvSpPr>
        <p:spPr bwMode="auto">
          <a:xfrm>
            <a:off x="5105400" y="3733800"/>
            <a:ext cx="990600"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MEDIA </a:t>
            </a:r>
            <a:r>
              <a:rPr kumimoji="0" lang="en-US" sz="1600" b="0" i="0" u="none" strike="noStrike" cap="none" normalizeH="0" dirty="0" smtClean="0">
                <a:ln>
                  <a:noFill/>
                </a:ln>
                <a:solidFill>
                  <a:schemeClr val="tx1"/>
                </a:solidFill>
                <a:effectLst/>
                <a:latin typeface="Calibri" pitchFamily="34" charset="0"/>
                <a:cs typeface="Arial" pitchFamily="34" charset="0"/>
              </a:rPr>
              <a:t> ARTICLES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AutoShape 7"/>
          <p:cNvSpPr>
            <a:spLocks noChangeArrowheads="1"/>
          </p:cNvSpPr>
          <p:nvPr/>
        </p:nvSpPr>
        <p:spPr bwMode="auto">
          <a:xfrm rot="4705243">
            <a:off x="4098925" y="4130675"/>
            <a:ext cx="733425" cy="2225675"/>
          </a:xfrm>
          <a:prstGeom prst="curvedLeftArrow">
            <a:avLst>
              <a:gd name="adj1" fmla="val 60693"/>
              <a:gd name="adj2" fmla="val 121385"/>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6" name="Text Box 8"/>
          <p:cNvSpPr txBox="1">
            <a:spLocks noChangeArrowheads="1"/>
          </p:cNvSpPr>
          <p:nvPr/>
        </p:nvSpPr>
        <p:spPr bwMode="auto">
          <a:xfrm>
            <a:off x="1447800" y="4038600"/>
            <a:ext cx="2198688" cy="854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cs typeface="Arial" pitchFamily="34" charset="0"/>
              </a:rPr>
              <a:t>PUBLIC  OPINION: DEMAND AND SUPPLY OF EXISTING HOMES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rPr>
              <a:t>THE Media and the economy</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T</a:t>
            </a:r>
            <a:r>
              <a:rPr lang="en-US" b="1" dirty="0" smtClean="0"/>
              <a:t>here is a substantial literature relating the economy, media coverage, and public opinion</a:t>
            </a:r>
          </a:p>
          <a:p>
            <a:pPr lvl="1"/>
            <a:r>
              <a:rPr lang="en-US" b="1" dirty="0" smtClean="0">
                <a:solidFill>
                  <a:schemeClr val="tx1"/>
                </a:solidFill>
              </a:rPr>
              <a:t>In general the studies’ findings are mixed. Sometimes the media influences public opinion (holding constant the actual events), sometimes not.</a:t>
            </a:r>
          </a:p>
          <a:p>
            <a:pPr lvl="1"/>
            <a:r>
              <a:rPr lang="en-US" b="1" dirty="0" smtClean="0">
                <a:solidFill>
                  <a:schemeClr val="tx1"/>
                </a:solidFill>
              </a:rPr>
              <a:t>There is a reasonable amount of evidence that the media coverage of negative news is greater than that of positive news and that negative news is more influential on public opinion than positive news.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solidFill>
              </a:rPr>
              <a:t>Data: content analysis </a:t>
            </a:r>
            <a:br>
              <a:rPr lang="en-US" dirty="0" smtClean="0">
                <a:solidFill>
                  <a:schemeClr val="tx2"/>
                </a:solidFill>
              </a:rPr>
            </a:br>
            <a:r>
              <a:rPr lang="en-US" dirty="0" smtClean="0">
                <a:solidFill>
                  <a:schemeClr val="tx2"/>
                </a:solidFill>
              </a:rPr>
              <a:t>of the news media</a:t>
            </a:r>
            <a:endParaRPr lang="en-US" dirty="0">
              <a:solidFill>
                <a:schemeClr val="tx2"/>
              </a:solidFill>
            </a:endParaRPr>
          </a:p>
        </p:txBody>
      </p:sp>
      <p:sp>
        <p:nvSpPr>
          <p:cNvPr id="3" name="Content Placeholder 2"/>
          <p:cNvSpPr>
            <a:spLocks noGrp="1"/>
          </p:cNvSpPr>
          <p:nvPr>
            <p:ph idx="1"/>
          </p:nvPr>
        </p:nvSpPr>
        <p:spPr/>
        <p:txBody>
          <a:bodyPr/>
          <a:lstStyle/>
          <a:p>
            <a:r>
              <a:rPr lang="en-US" b="1" dirty="0" smtClean="0"/>
              <a:t>Using Lexis-Nexis, we identified 1,665 articles about the U.S. housing market in </a:t>
            </a:r>
            <a:r>
              <a:rPr lang="en-US" b="1" i="1" dirty="0" smtClean="0"/>
              <a:t>USA Today </a:t>
            </a:r>
            <a:r>
              <a:rPr lang="en-US" b="1" dirty="0" smtClean="0"/>
              <a:t>between January 1996 and October 2008 </a:t>
            </a:r>
          </a:p>
          <a:p>
            <a:r>
              <a:rPr lang="en-US" b="1" dirty="0" smtClean="0"/>
              <a:t>We measured the overall tone of the article and each article was coded for the presence (1) or absence (0) of mentions of high home </a:t>
            </a:r>
            <a:r>
              <a:rPr lang="en-US" b="1" dirty="0" smtClean="0"/>
              <a:t>prices, </a:t>
            </a:r>
            <a:r>
              <a:rPr lang="en-US" b="1" dirty="0" smtClean="0"/>
              <a:t>low home </a:t>
            </a:r>
            <a:r>
              <a:rPr lang="en-US" b="1" dirty="0" smtClean="0"/>
              <a:t>prices, </a:t>
            </a:r>
            <a:r>
              <a:rPr lang="en-US" b="1" dirty="0" smtClean="0"/>
              <a:t>high home sales, and low home sales. </a:t>
            </a:r>
            <a:r>
              <a:rPr lang="en-US" b="1" dirty="0" smtClean="0"/>
              <a:t>We aggregated the data to a monthly index.</a:t>
            </a:r>
            <a:endParaRPr lang="en-US" b="1"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chemeClr val="tx2"/>
                </a:solidFill>
              </a:rPr>
              <a:t>Data: Measures of demand and supply of housing (public opinion)</a:t>
            </a:r>
            <a:endParaRPr lang="en-US" sz="2800" dirty="0">
              <a:solidFill>
                <a:schemeClr val="tx2"/>
              </a:solidFill>
            </a:endParaRPr>
          </a:p>
        </p:txBody>
      </p:sp>
      <p:sp>
        <p:nvSpPr>
          <p:cNvPr id="3" name="Content Placeholder 2"/>
          <p:cNvSpPr>
            <a:spLocks noGrp="1"/>
          </p:cNvSpPr>
          <p:nvPr>
            <p:ph idx="1"/>
          </p:nvPr>
        </p:nvSpPr>
        <p:spPr/>
        <p:txBody>
          <a:bodyPr>
            <a:normAutofit/>
          </a:bodyPr>
          <a:lstStyle/>
          <a:p>
            <a:r>
              <a:rPr lang="en-US" sz="2200" b="1" dirty="0" smtClean="0"/>
              <a:t>We used two measures of consumer sentiment about the housing market, derived from the Survey of Consumers (Reuters/University of Michigan, 2010).</a:t>
            </a:r>
          </a:p>
          <a:p>
            <a:pPr lvl="1"/>
            <a:r>
              <a:rPr lang="en-US" sz="2200" b="1" dirty="0" smtClean="0">
                <a:solidFill>
                  <a:schemeClr val="tx1"/>
                </a:solidFill>
              </a:rPr>
              <a:t>“Generally speaking, do you think now is a good time or a bad time to buy a house?” (GTTB)</a:t>
            </a:r>
          </a:p>
          <a:p>
            <a:pPr lvl="1"/>
            <a:r>
              <a:rPr lang="en-US" sz="2200" b="1" dirty="0" smtClean="0">
                <a:solidFill>
                  <a:schemeClr val="tx1"/>
                </a:solidFill>
              </a:rPr>
              <a:t>“Do you think now is a good time or a bad time to sell a house?” (GTTS, limited to current owners)</a:t>
            </a:r>
          </a:p>
          <a:p>
            <a:pPr lvl="1"/>
            <a:r>
              <a:rPr lang="en-US" sz="2200" b="1" dirty="0" smtClean="0">
                <a:solidFill>
                  <a:schemeClr val="tx1"/>
                </a:solidFill>
              </a:rPr>
              <a:t>The measures vary from 0 to 200 and vary monthly.</a:t>
            </a:r>
          </a:p>
          <a:p>
            <a:pPr lvl="1"/>
            <a:r>
              <a:rPr lang="en-US" sz="2200" b="1" dirty="0" smtClean="0">
                <a:solidFill>
                  <a:schemeClr val="tx1"/>
                </a:solidFill>
              </a:rPr>
              <a:t>In both cases reasons for the answers were given</a:t>
            </a:r>
            <a:endParaRPr lang="en-US" sz="2200"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pPr algn="ctr"/>
            <a:r>
              <a:rPr lang="en-US" dirty="0" smtClean="0">
                <a:solidFill>
                  <a:schemeClr val="tx2"/>
                </a:solidFill>
              </a:rPr>
              <a:t>The model of factors affecting GTTS and GTTB</a:t>
            </a:r>
            <a:endParaRPr lang="en-US" dirty="0">
              <a:solidFill>
                <a:schemeClr val="tx2"/>
              </a:solidFill>
            </a:endParaRPr>
          </a:p>
        </p:txBody>
      </p:sp>
      <p:sp>
        <p:nvSpPr>
          <p:cNvPr id="3" name="Content Placeholder 2"/>
          <p:cNvSpPr>
            <a:spLocks noGrp="1"/>
          </p:cNvSpPr>
          <p:nvPr>
            <p:ph idx="1"/>
          </p:nvPr>
        </p:nvSpPr>
        <p:spPr>
          <a:xfrm>
            <a:off x="457200" y="1295400"/>
            <a:ext cx="7239000" cy="5160336"/>
          </a:xfrm>
        </p:spPr>
        <p:txBody>
          <a:bodyPr>
            <a:normAutofit fontScale="92500"/>
          </a:bodyPr>
          <a:lstStyle/>
          <a:p>
            <a:r>
              <a:rPr lang="en-US" b="1" dirty="0" smtClean="0"/>
              <a:t>For GTTS (the supply of existing homes) we expect variables that increase GTTS will include </a:t>
            </a:r>
          </a:p>
          <a:p>
            <a:pPr lvl="1"/>
            <a:r>
              <a:rPr lang="en-US" b="1" dirty="0" smtClean="0">
                <a:solidFill>
                  <a:schemeClr val="tx1"/>
                </a:solidFill>
              </a:rPr>
              <a:t>House prices being high or rising</a:t>
            </a:r>
          </a:p>
          <a:p>
            <a:pPr lvl="1"/>
            <a:r>
              <a:rPr lang="en-US" b="1" dirty="0" smtClean="0">
                <a:solidFill>
                  <a:schemeClr val="tx1"/>
                </a:solidFill>
              </a:rPr>
              <a:t>The volume of sales being high or rising (which implies a shorter marketing time)</a:t>
            </a:r>
          </a:p>
          <a:p>
            <a:pPr lvl="1"/>
            <a:r>
              <a:rPr lang="en-US" b="1" dirty="0" smtClean="0">
                <a:solidFill>
                  <a:schemeClr val="tx1"/>
                </a:solidFill>
              </a:rPr>
              <a:t>Media articles indicating the above</a:t>
            </a:r>
          </a:p>
          <a:p>
            <a:r>
              <a:rPr lang="en-US" b="1" dirty="0" smtClean="0"/>
              <a:t>For GTTB (the demand for homes) we expect variables that affect GTTB will include</a:t>
            </a:r>
          </a:p>
          <a:p>
            <a:pPr lvl="1"/>
            <a:r>
              <a:rPr lang="en-US" b="1" dirty="0" smtClean="0">
                <a:solidFill>
                  <a:schemeClr val="tx1"/>
                </a:solidFill>
              </a:rPr>
              <a:t>Mortgage interest rate levels, house price levels, housing being viewed as a good investment (house prices will increase), and the economy’s strength</a:t>
            </a:r>
          </a:p>
          <a:p>
            <a:pPr lvl="1"/>
            <a:r>
              <a:rPr lang="en-US" b="1" dirty="0" smtClean="0">
                <a:solidFill>
                  <a:schemeClr val="tx1"/>
                </a:solidFill>
              </a:rPr>
              <a:t>Media articles about the above</a:t>
            </a:r>
          </a:p>
          <a:p>
            <a:pPr lvl="1"/>
            <a:endParaRPr lang="en-US" dirty="0" smtClean="0"/>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pPr algn="ctr"/>
            <a:r>
              <a:rPr lang="en-US" sz="2800" dirty="0" smtClean="0">
                <a:solidFill>
                  <a:schemeClr val="tx2"/>
                </a:solidFill>
              </a:rPr>
              <a:t>The Values of housing articles’ Tone, Good Time to Buy, and Good Time to Sell</a:t>
            </a:r>
            <a:endParaRPr lang="en-US" sz="2800" dirty="0">
              <a:solidFill>
                <a:schemeClr val="tx2"/>
              </a:solidFill>
            </a:endParaRPr>
          </a:p>
        </p:txBody>
      </p:sp>
      <p:pic>
        <p:nvPicPr>
          <p:cNvPr id="4" name="Content Placeholder 3"/>
          <p:cNvPicPr>
            <a:picLocks noGrp="1"/>
          </p:cNvPicPr>
          <p:nvPr>
            <p:ph idx="1"/>
          </p:nvPr>
        </p:nvPicPr>
        <p:blipFill>
          <a:blip r:embed="rId2" cstate="print"/>
          <a:srcRect/>
          <a:stretch>
            <a:fillRect/>
          </a:stretch>
        </p:blipFill>
        <p:spPr bwMode="auto">
          <a:xfrm>
            <a:off x="609600" y="1295400"/>
            <a:ext cx="7010400" cy="51609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1"/>
                </a:solidFill>
              </a:rPr>
              <a:t>Reasons for Indicating it is a Good Time to Buy </a:t>
            </a:r>
            <a:endParaRPr lang="en-US" dirty="0">
              <a:solidFill>
                <a:schemeClr val="tx1"/>
              </a:solidFill>
            </a:endParaRPr>
          </a:p>
        </p:txBody>
      </p:sp>
      <p:pic>
        <p:nvPicPr>
          <p:cNvPr id="4" name="Content Placeholder 3"/>
          <p:cNvPicPr>
            <a:picLocks noGrp="1"/>
          </p:cNvPicPr>
          <p:nvPr>
            <p:ph idx="1"/>
          </p:nvPr>
        </p:nvPicPr>
        <p:blipFill>
          <a:blip r:embed="rId2" cstate="print"/>
          <a:srcRect/>
          <a:stretch>
            <a:fillRect/>
          </a:stretch>
        </p:blipFill>
        <p:spPr bwMode="auto">
          <a:xfrm>
            <a:off x="994501" y="1609725"/>
            <a:ext cx="6164397" cy="48466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rPr>
              <a:t>The U.S. housing boom </a:t>
            </a:r>
            <a:r>
              <a:rPr lang="en-US" dirty="0" smtClean="0">
                <a:solidFill>
                  <a:srgbClr val="FF0000"/>
                </a:solidFill>
                <a:latin typeface="Arial" pitchFamily="34" charset="0"/>
                <a:cs typeface="Arial" pitchFamily="34" charset="0"/>
              </a:rPr>
              <a:t>&amp;</a:t>
            </a:r>
            <a:r>
              <a:rPr lang="en-US" dirty="0" smtClean="0">
                <a:solidFill>
                  <a:srgbClr val="FF0000"/>
                </a:solidFill>
              </a:rPr>
              <a:t> Bust</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There was an unprecedented boom in the housing market during 1996 to 2006 and an unprecedented bust since 2006/7</a:t>
            </a:r>
          </a:p>
          <a:p>
            <a:r>
              <a:rPr lang="en-US" b="1" dirty="0" smtClean="0"/>
              <a:t>There is general consensus that the bust is simply a correction of the boom</a:t>
            </a:r>
          </a:p>
          <a:p>
            <a:r>
              <a:rPr lang="en-US" b="1" dirty="0" smtClean="0"/>
              <a:t>The boom/bust cycle was very large in the U.S. but not limited to the U.S.</a:t>
            </a:r>
          </a:p>
          <a:p>
            <a:r>
              <a:rPr lang="en-US" b="1" dirty="0" smtClean="0">
                <a:solidFill>
                  <a:schemeClr val="tx1"/>
                </a:solidFill>
              </a:rPr>
              <a:t>There are substantial disruptions being caused by the bust. To avoid the boom-bust cycle requires understanding the causes of the boom.</a:t>
            </a:r>
          </a:p>
          <a:p>
            <a:r>
              <a:rPr lang="en-US" b="1" dirty="0" smtClean="0"/>
              <a:t>The cycle occurred in both real house prices and home sales.</a:t>
            </a:r>
            <a:endParaRPr lang="en-US" b="1" dirty="0" smtClean="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1"/>
                </a:solidFill>
              </a:rPr>
              <a:t>Reasons for Indicating it is a Good Time to Sell</a:t>
            </a:r>
            <a:endParaRPr lang="en-US" dirty="0">
              <a:solidFill>
                <a:schemeClr val="tx1"/>
              </a:solidFill>
            </a:endParaRPr>
          </a:p>
        </p:txBody>
      </p:sp>
      <p:pic>
        <p:nvPicPr>
          <p:cNvPr id="4" name="Content Placeholder 3"/>
          <p:cNvPicPr>
            <a:picLocks noGrp="1"/>
          </p:cNvPicPr>
          <p:nvPr>
            <p:ph idx="1"/>
          </p:nvPr>
        </p:nvPicPr>
        <p:blipFill>
          <a:blip r:embed="rId2" cstate="print"/>
          <a:srcRect/>
          <a:stretch>
            <a:fillRect/>
          </a:stretch>
        </p:blipFill>
        <p:spPr bwMode="auto">
          <a:xfrm>
            <a:off x="1122407" y="1609725"/>
            <a:ext cx="6497593" cy="484663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solidFill>
              </a:rPr>
              <a:t>Media: articles about high and low house prices</a:t>
            </a:r>
            <a:endParaRPr lang="en-US" dirty="0">
              <a:solidFill>
                <a:schemeClr val="tx2"/>
              </a:solidFill>
            </a:endParaRPr>
          </a:p>
        </p:txBody>
      </p:sp>
      <p:pic>
        <p:nvPicPr>
          <p:cNvPr id="4" name="Content Placeholder 3"/>
          <p:cNvPicPr>
            <a:picLocks noGrp="1"/>
          </p:cNvPicPr>
          <p:nvPr>
            <p:ph idx="1"/>
          </p:nvPr>
        </p:nvPicPr>
        <p:blipFill>
          <a:blip r:embed="rId2" cstate="print"/>
          <a:srcRect/>
          <a:stretch>
            <a:fillRect/>
          </a:stretch>
        </p:blipFill>
        <p:spPr bwMode="auto">
          <a:xfrm>
            <a:off x="1004275" y="1609725"/>
            <a:ext cx="6144849" cy="484663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solidFill>
              </a:rPr>
              <a:t>Media: articles about high and low house sales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1054620" y="1609725"/>
            <a:ext cx="6044159" cy="484663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pPr algn="ctr"/>
            <a:r>
              <a:rPr lang="en-US" dirty="0" smtClean="0">
                <a:solidFill>
                  <a:schemeClr val="tx2"/>
                </a:solidFill>
              </a:rPr>
              <a:t>Econometric </a:t>
            </a:r>
            <a:r>
              <a:rPr lang="en-US" dirty="0" err="1" smtClean="0">
                <a:solidFill>
                  <a:schemeClr val="tx2"/>
                </a:solidFill>
              </a:rPr>
              <a:t>modelS</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We use both a Granger causality model and a vector autoregressive model (VAR)</a:t>
            </a:r>
          </a:p>
          <a:p>
            <a:r>
              <a:rPr lang="en-US" b="1" dirty="0" smtClean="0"/>
              <a:t>The set of endogenous variables is dictated by data availability and theoretical considerations</a:t>
            </a:r>
          </a:p>
          <a:p>
            <a:r>
              <a:rPr lang="en-US" b="1" dirty="0" smtClean="0"/>
              <a:t>In the VAR model, all variables are allowed to affect each other, with some structure imposed about the temporal order of influence. Deciphering the results is typically done through impulse response functions (IFR).</a:t>
            </a:r>
          </a:p>
          <a:p>
            <a:pPr lvl="1"/>
            <a:r>
              <a:rPr lang="en-US" b="1" dirty="0" smtClean="0">
                <a:solidFill>
                  <a:schemeClr val="tx1"/>
                </a:solidFill>
              </a:rPr>
              <a:t>In a IRF, a variable is “shocked”(e.g. by 1 </a:t>
            </a:r>
            <a:r>
              <a:rPr lang="en-US" b="1" dirty="0" err="1" smtClean="0">
                <a:solidFill>
                  <a:schemeClr val="tx1"/>
                </a:solidFill>
              </a:rPr>
              <a:t>s.d</a:t>
            </a:r>
            <a:r>
              <a:rPr lang="en-US" b="1" dirty="0" smtClean="0">
                <a:solidFill>
                  <a:schemeClr val="tx1"/>
                </a:solidFill>
              </a:rPr>
              <a:t>.) for one period and the evolution of itself and other variables is measured. There can be no/little effect, or positive and negative effects. These effects can be transitory or persist over time (months)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dirty="0" smtClean="0">
                <a:solidFill>
                  <a:schemeClr val="tx2"/>
                </a:solidFill>
              </a:rPr>
              <a:t>variables</a:t>
            </a:r>
            <a:r>
              <a:rPr lang="en-US" dirty="0" smtClean="0"/>
              <a:t>	</a:t>
            </a:r>
            <a:endParaRPr lang="en-US" dirty="0"/>
          </a:p>
        </p:txBody>
      </p:sp>
      <p:sp>
        <p:nvSpPr>
          <p:cNvPr id="3" name="Content Placeholder 2"/>
          <p:cNvSpPr>
            <a:spLocks noGrp="1"/>
          </p:cNvSpPr>
          <p:nvPr>
            <p:ph idx="1"/>
          </p:nvPr>
        </p:nvSpPr>
        <p:spPr>
          <a:xfrm>
            <a:off x="457200" y="1295400"/>
            <a:ext cx="7239000" cy="5160336"/>
          </a:xfrm>
        </p:spPr>
        <p:txBody>
          <a:bodyPr>
            <a:normAutofit fontScale="77500" lnSpcReduction="20000"/>
          </a:bodyPr>
          <a:lstStyle/>
          <a:p>
            <a:r>
              <a:rPr lang="en-US" b="1" dirty="0" smtClean="0"/>
              <a:t>We redefine the media variables to be</a:t>
            </a:r>
          </a:p>
          <a:p>
            <a:pPr lvl="1"/>
            <a:r>
              <a:rPr lang="en-US" b="1" dirty="0" smtClean="0">
                <a:solidFill>
                  <a:schemeClr val="tx1"/>
                </a:solidFill>
              </a:rPr>
              <a:t>Index: Media </a:t>
            </a:r>
            <a:r>
              <a:rPr lang="en-US" b="1" dirty="0" smtClean="0">
                <a:solidFill>
                  <a:schemeClr val="tx1"/>
                </a:solidFill>
              </a:rPr>
              <a:t>price = media high price – media low price</a:t>
            </a:r>
          </a:p>
          <a:p>
            <a:pPr lvl="1"/>
            <a:r>
              <a:rPr lang="en-US" b="1" dirty="0" smtClean="0">
                <a:solidFill>
                  <a:schemeClr val="tx1"/>
                </a:solidFill>
              </a:rPr>
              <a:t>Index: Media </a:t>
            </a:r>
            <a:r>
              <a:rPr lang="en-US" b="1" dirty="0" smtClean="0">
                <a:solidFill>
                  <a:schemeClr val="tx1"/>
                </a:solidFill>
              </a:rPr>
              <a:t>sales = media high sales – media low sales</a:t>
            </a:r>
          </a:p>
          <a:p>
            <a:pPr lvl="1"/>
            <a:r>
              <a:rPr lang="en-US" b="1" dirty="0" smtClean="0">
                <a:solidFill>
                  <a:schemeClr val="tx1"/>
                </a:solidFill>
              </a:rPr>
              <a:t>Tone of the articles (5=positive, 1=negative)</a:t>
            </a:r>
          </a:p>
          <a:p>
            <a:pPr lvl="1"/>
            <a:r>
              <a:rPr lang="en-US" b="1" dirty="0" smtClean="0">
                <a:solidFill>
                  <a:schemeClr val="tx1"/>
                </a:solidFill>
              </a:rPr>
              <a:t>The unit of the measure is articles/month</a:t>
            </a:r>
          </a:p>
          <a:p>
            <a:r>
              <a:rPr lang="en-US" b="1" dirty="0" smtClean="0"/>
              <a:t>Economy</a:t>
            </a:r>
          </a:p>
          <a:p>
            <a:pPr lvl="1"/>
            <a:r>
              <a:rPr lang="en-US" b="1" dirty="0" smtClean="0">
                <a:solidFill>
                  <a:schemeClr val="tx1"/>
                </a:solidFill>
              </a:rPr>
              <a:t>Mortgage interest rate and change in real income</a:t>
            </a:r>
          </a:p>
          <a:p>
            <a:r>
              <a:rPr lang="en-US" b="1" dirty="0" smtClean="0"/>
              <a:t>Housing Market</a:t>
            </a:r>
          </a:p>
          <a:p>
            <a:pPr lvl="1"/>
            <a:r>
              <a:rPr lang="en-US" b="1" dirty="0" smtClean="0">
                <a:solidFill>
                  <a:schemeClr val="tx1"/>
                </a:solidFill>
              </a:rPr>
              <a:t>Case-Shiller real house price index</a:t>
            </a:r>
          </a:p>
          <a:p>
            <a:pPr lvl="1"/>
            <a:r>
              <a:rPr lang="en-US" b="1" dirty="0" smtClean="0">
                <a:solidFill>
                  <a:schemeClr val="tx1"/>
                </a:solidFill>
              </a:rPr>
              <a:t>Sales of existing and new houses</a:t>
            </a:r>
          </a:p>
          <a:p>
            <a:r>
              <a:rPr lang="en-US" b="1" dirty="0" smtClean="0"/>
              <a:t>Public Opinion about the Housing Market</a:t>
            </a:r>
          </a:p>
          <a:p>
            <a:pPr lvl="1"/>
            <a:r>
              <a:rPr lang="en-US" b="1" dirty="0" smtClean="0">
                <a:solidFill>
                  <a:schemeClr val="tx1"/>
                </a:solidFill>
              </a:rPr>
              <a:t>GTTB</a:t>
            </a:r>
          </a:p>
          <a:p>
            <a:pPr lvl="1"/>
            <a:r>
              <a:rPr lang="en-US" b="1" dirty="0" smtClean="0">
                <a:solidFill>
                  <a:schemeClr val="tx1"/>
                </a:solidFill>
              </a:rPr>
              <a:t>GTTS</a:t>
            </a:r>
          </a:p>
          <a:p>
            <a:r>
              <a:rPr lang="en-US" b="1" dirty="0" smtClean="0"/>
              <a:t>Periodicity = monthly data</a:t>
            </a:r>
          </a:p>
          <a:p>
            <a:r>
              <a:rPr lang="en-US" b="1" dirty="0" smtClean="0">
                <a:solidFill>
                  <a:schemeClr val="tx1"/>
                </a:solidFill>
              </a:rPr>
              <a:t>Lags structure: used AIC to identify that up to 2 period lags were optimal. (Seems reasonable)</a:t>
            </a:r>
          </a:p>
          <a:p>
            <a:pPr lvl="1"/>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solidFill>
                  <a:schemeClr val="tx2"/>
                </a:solidFill>
              </a:rPr>
              <a:t>Granger model results</a:t>
            </a:r>
            <a:endParaRPr lang="en-US" dirty="0"/>
          </a:p>
        </p:txBody>
      </p:sp>
      <p:sp>
        <p:nvSpPr>
          <p:cNvPr id="3" name="Content Placeholder 2"/>
          <p:cNvSpPr>
            <a:spLocks noGrp="1"/>
          </p:cNvSpPr>
          <p:nvPr>
            <p:ph idx="1"/>
          </p:nvPr>
        </p:nvSpPr>
        <p:spPr>
          <a:xfrm>
            <a:off x="457200" y="1066800"/>
            <a:ext cx="7239000" cy="5388936"/>
          </a:xfrm>
        </p:spPr>
        <p:txBody>
          <a:bodyPr/>
          <a:lstStyle/>
          <a:p>
            <a:pPr>
              <a:buNone/>
            </a:pPr>
            <a:endParaRPr lang="en-US" dirty="0"/>
          </a:p>
        </p:txBody>
      </p:sp>
      <p:graphicFrame>
        <p:nvGraphicFramePr>
          <p:cNvPr id="29699" name="Object 3"/>
          <p:cNvGraphicFramePr>
            <a:graphicFrameLocks noChangeAspect="1"/>
          </p:cNvGraphicFramePr>
          <p:nvPr/>
        </p:nvGraphicFramePr>
        <p:xfrm>
          <a:off x="228600" y="2133600"/>
          <a:ext cx="7543799" cy="3186112"/>
        </p:xfrm>
        <a:graphic>
          <a:graphicData uri="http://schemas.openxmlformats.org/presentationml/2006/ole">
            <p:oleObj spid="_x0000_s29699" name="Worksheet" r:id="rId3" imgW="7991424" imgH="2866957" progId="Excel.Sheet.12">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solidFill>
                  <a:schemeClr val="tx2"/>
                </a:solidFill>
              </a:rPr>
              <a:t>Granger model results</a:t>
            </a:r>
            <a:endParaRPr lang="en-US" dirty="0">
              <a:solidFill>
                <a:schemeClr val="tx2"/>
              </a:solidFill>
            </a:endParaRPr>
          </a:p>
        </p:txBody>
      </p:sp>
      <p:sp>
        <p:nvSpPr>
          <p:cNvPr id="3" name="Content Placeholder 2"/>
          <p:cNvSpPr>
            <a:spLocks noGrp="1"/>
          </p:cNvSpPr>
          <p:nvPr>
            <p:ph idx="1"/>
          </p:nvPr>
        </p:nvSpPr>
        <p:spPr>
          <a:xfrm>
            <a:off x="457200" y="1219200"/>
            <a:ext cx="7239000" cy="5236536"/>
          </a:xfrm>
        </p:spPr>
        <p:txBody>
          <a:bodyPr>
            <a:normAutofit fontScale="92500" lnSpcReduction="10000"/>
          </a:bodyPr>
          <a:lstStyle/>
          <a:p>
            <a:r>
              <a:rPr lang="en-US" dirty="0" err="1" smtClean="0"/>
              <a:t>Pairwise</a:t>
            </a:r>
            <a:r>
              <a:rPr lang="en-US" dirty="0" smtClean="0"/>
              <a:t> Granger tests of the basic cyclic causality model suggest statistically significant effects for:</a:t>
            </a:r>
          </a:p>
          <a:p>
            <a:pPr lvl="1"/>
            <a:r>
              <a:rPr lang="en-US" dirty="0" smtClean="0">
                <a:solidFill>
                  <a:schemeClr val="tx1"/>
                </a:solidFill>
              </a:rPr>
              <a:t>The various media articles reflecting what is happening in the housing market (prices and sales cause media articles about prices and sales)</a:t>
            </a:r>
          </a:p>
          <a:p>
            <a:pPr lvl="1"/>
            <a:r>
              <a:rPr lang="en-US" dirty="0" smtClean="0">
                <a:solidFill>
                  <a:schemeClr val="tx1"/>
                </a:solidFill>
              </a:rPr>
              <a:t>For the media affecting GTTS (but not GTTB)</a:t>
            </a:r>
          </a:p>
          <a:p>
            <a:pPr lvl="1"/>
            <a:r>
              <a:rPr lang="en-US" dirty="0" smtClean="0">
                <a:solidFill>
                  <a:schemeClr val="tx1"/>
                </a:solidFill>
              </a:rPr>
              <a:t>For GTTS and GTTB affecting housing market outcomes (prices, existing and new home sales). </a:t>
            </a:r>
          </a:p>
          <a:p>
            <a:r>
              <a:rPr lang="en-US" dirty="0" smtClean="0"/>
              <a:t>Tests of other links in the model indicate significant effects for:</a:t>
            </a:r>
          </a:p>
          <a:p>
            <a:pPr lvl="1"/>
            <a:r>
              <a:rPr lang="en-US" dirty="0" smtClean="0">
                <a:solidFill>
                  <a:schemeClr val="tx1"/>
                </a:solidFill>
              </a:rPr>
              <a:t>Prices cause GTTS (not GTTB)</a:t>
            </a:r>
          </a:p>
          <a:p>
            <a:pPr lvl="1"/>
            <a:r>
              <a:rPr lang="en-US" dirty="0" smtClean="0">
                <a:solidFill>
                  <a:schemeClr val="tx1"/>
                </a:solidFill>
              </a:rPr>
              <a:t>GTTS and GTTB cause media tone, price, and sales</a:t>
            </a:r>
          </a:p>
          <a:p>
            <a:pPr lvl="1"/>
            <a:r>
              <a:rPr lang="en-US" dirty="0" smtClean="0">
                <a:solidFill>
                  <a:schemeClr val="tx1"/>
                </a:solidFill>
              </a:rPr>
              <a:t>The media causes changes in observed home sales and prices (“media frenzy”)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pPr algn="ctr"/>
            <a:r>
              <a:rPr lang="en-US" sz="2400" dirty="0" smtClean="0">
                <a:solidFill>
                  <a:schemeClr val="tx2"/>
                </a:solidFill>
              </a:rPr>
              <a:t>VAR model impulse response functions: </a:t>
            </a:r>
            <a:br>
              <a:rPr lang="en-US" sz="2400" dirty="0" smtClean="0">
                <a:solidFill>
                  <a:schemeClr val="tx2"/>
                </a:solidFill>
              </a:rPr>
            </a:br>
            <a:r>
              <a:rPr lang="en-US" sz="2400" dirty="0" smtClean="0">
                <a:solidFill>
                  <a:schemeClr val="tx2"/>
                </a:solidFill>
              </a:rPr>
              <a:t>Responses to a house price increase of 1 </a:t>
            </a:r>
            <a:r>
              <a:rPr lang="en-US" sz="2400" dirty="0" err="1" smtClean="0">
                <a:solidFill>
                  <a:schemeClr val="tx2"/>
                </a:solidFill>
              </a:rPr>
              <a:t>s.d</a:t>
            </a:r>
            <a:r>
              <a:rPr lang="en-US" sz="2400" dirty="0" smtClean="0">
                <a:solidFill>
                  <a:schemeClr val="tx2"/>
                </a:solidFill>
              </a:rPr>
              <a:t>.</a:t>
            </a:r>
            <a:endParaRPr lang="en-US" sz="2400" dirty="0">
              <a:solidFill>
                <a:schemeClr val="tx2"/>
              </a:solidFill>
            </a:endParaRPr>
          </a:p>
        </p:txBody>
      </p:sp>
      <p:pic>
        <p:nvPicPr>
          <p:cNvPr id="5" name="Picture 4"/>
          <p:cNvPicPr>
            <a:picLocks noChangeAspect="1" noChangeArrowheads="1"/>
          </p:cNvPicPr>
          <p:nvPr/>
        </p:nvPicPr>
        <p:blipFill>
          <a:blip r:embed="rId2" cstate="print"/>
          <a:srcRect/>
          <a:stretch>
            <a:fillRect/>
          </a:stretch>
        </p:blipFill>
        <p:spPr bwMode="auto">
          <a:xfrm>
            <a:off x="375920" y="1066800"/>
            <a:ext cx="7343140" cy="52578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solidFill>
              </a:rPr>
              <a:t>Responses to increase in observed housing price</a:t>
            </a:r>
            <a:endParaRPr lang="en-US" dirty="0">
              <a:solidFill>
                <a:schemeClr val="tx2"/>
              </a:solidFill>
            </a:endParaRPr>
          </a:p>
        </p:txBody>
      </p:sp>
      <p:sp>
        <p:nvSpPr>
          <p:cNvPr id="3" name="Content Placeholder 2"/>
          <p:cNvSpPr>
            <a:spLocks noGrp="1"/>
          </p:cNvSpPr>
          <p:nvPr>
            <p:ph idx="1"/>
          </p:nvPr>
        </p:nvSpPr>
        <p:spPr/>
        <p:txBody>
          <a:bodyPr>
            <a:normAutofit lnSpcReduction="10000"/>
          </a:bodyPr>
          <a:lstStyle/>
          <a:p>
            <a:r>
              <a:rPr lang="en-US" b="1" dirty="0" smtClean="0"/>
              <a:t>Note the 95% confidence intervals are displayed.</a:t>
            </a:r>
          </a:p>
          <a:p>
            <a:r>
              <a:rPr lang="en-US" b="1" dirty="0" smtClean="0"/>
              <a:t>Results:</a:t>
            </a:r>
          </a:p>
          <a:p>
            <a:pPr lvl="1"/>
            <a:r>
              <a:rPr lang="en-US" b="1" dirty="0" smtClean="0">
                <a:solidFill>
                  <a:schemeClr val="tx1"/>
                </a:solidFill>
              </a:rPr>
              <a:t>The increase in house prices persists for about 5 months</a:t>
            </a:r>
          </a:p>
          <a:p>
            <a:pPr lvl="1"/>
            <a:r>
              <a:rPr lang="en-US" b="1" dirty="0" smtClean="0">
                <a:solidFill>
                  <a:schemeClr val="tx1"/>
                </a:solidFill>
              </a:rPr>
              <a:t>Media stories about high prices increase with a month’s lag by 0.5 to 0.8 articles</a:t>
            </a:r>
          </a:p>
          <a:p>
            <a:pPr lvl="1"/>
            <a:r>
              <a:rPr lang="en-US" b="1" dirty="0" smtClean="0">
                <a:solidFill>
                  <a:schemeClr val="tx1"/>
                </a:solidFill>
              </a:rPr>
              <a:t>The tone of media stories was unaffected</a:t>
            </a:r>
          </a:p>
          <a:p>
            <a:pPr lvl="1"/>
            <a:r>
              <a:rPr lang="en-US" b="1" dirty="0" smtClean="0">
                <a:solidFill>
                  <a:schemeClr val="tx1"/>
                </a:solidFill>
              </a:rPr>
              <a:t>A direct effect on GTTS, which rises by 3 points</a:t>
            </a:r>
          </a:p>
          <a:p>
            <a:pPr lvl="1"/>
            <a:r>
              <a:rPr lang="en-US" b="1" dirty="0" smtClean="0">
                <a:solidFill>
                  <a:schemeClr val="tx1"/>
                </a:solidFill>
              </a:rPr>
              <a:t>No effect on GTTB</a:t>
            </a:r>
          </a:p>
          <a:p>
            <a:pPr lvl="1"/>
            <a:r>
              <a:rPr lang="en-US" b="1" dirty="0" smtClean="0">
                <a:solidFill>
                  <a:schemeClr val="tx1"/>
                </a:solidFill>
              </a:rPr>
              <a:t>As expected, no effect on interest rates or income </a:t>
            </a:r>
          </a:p>
          <a:p>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chemeClr val="tx1"/>
                </a:solidFill>
              </a:rPr>
              <a:t>Responses to a shock to media reporting of high prices by 1 </a:t>
            </a:r>
            <a:r>
              <a:rPr lang="en-US" sz="3200" dirty="0" err="1" smtClean="0">
                <a:solidFill>
                  <a:schemeClr val="tx1"/>
                </a:solidFill>
              </a:rPr>
              <a:t>s.d</a:t>
            </a:r>
            <a:r>
              <a:rPr lang="en-US" sz="3200" dirty="0" smtClean="0">
                <a:solidFill>
                  <a:schemeClr val="tx2"/>
                </a:solidFill>
              </a:rPr>
              <a:t>.</a:t>
            </a:r>
            <a:endParaRPr lang="en-US" sz="3200" dirty="0">
              <a:solidFill>
                <a:schemeClr val="tx2"/>
              </a:solidFill>
            </a:endParaRPr>
          </a:p>
        </p:txBody>
      </p:sp>
      <p:pic>
        <p:nvPicPr>
          <p:cNvPr id="7" name="Content Placeholder 6"/>
          <p:cNvPicPr>
            <a:picLocks noGrp="1" noChangeAspect="1" noChangeArrowheads="1"/>
          </p:cNvPicPr>
          <p:nvPr>
            <p:ph idx="1"/>
          </p:nvPr>
        </p:nvPicPr>
        <p:blipFill>
          <a:blip r:embed="rId2" cstate="print"/>
          <a:srcRect/>
          <a:stretch>
            <a:fillRect/>
          </a:stretch>
        </p:blipFill>
        <p:spPr bwMode="auto">
          <a:xfrm>
            <a:off x="711695" y="1609725"/>
            <a:ext cx="6730010" cy="484663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rPr>
              <a:t>Visual Evidence for a “Bubble” in Real House Prices: 1890-2009</a:t>
            </a:r>
            <a:endParaRPr lang="en-US" dirty="0">
              <a:solidFill>
                <a:srgbClr val="FF0000"/>
              </a:solidFill>
            </a:endParaRPr>
          </a:p>
        </p:txBody>
      </p:sp>
      <p:pic>
        <p:nvPicPr>
          <p:cNvPr id="4" name="Content Placeholder 3" descr="http://www.ritholtz.com/blog/wp-content/uploads/2009/07/csreal070609.gif"/>
          <p:cNvPicPr>
            <a:picLocks noGrp="1"/>
          </p:cNvPicPr>
          <p:nvPr>
            <p:ph idx="1"/>
          </p:nvPr>
        </p:nvPicPr>
        <p:blipFill>
          <a:blip r:embed="rId3" cstate="print"/>
          <a:stretch>
            <a:fillRect/>
          </a:stretch>
        </p:blipFill>
        <p:spPr bwMode="auto">
          <a:xfrm>
            <a:off x="859993" y="1609725"/>
            <a:ext cx="6433414" cy="4846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fontScale="90000"/>
          </a:bodyPr>
          <a:lstStyle/>
          <a:p>
            <a:pPr algn="ctr"/>
            <a:r>
              <a:rPr lang="en-US" sz="3200" dirty="0" smtClean="0">
                <a:solidFill>
                  <a:schemeClr val="tx1"/>
                </a:solidFill>
              </a:rPr>
              <a:t>Responses to a shock to media stories about house prices</a:t>
            </a:r>
            <a:endParaRPr lang="en-US" sz="3200" dirty="0">
              <a:solidFill>
                <a:schemeClr val="tx1"/>
              </a:solidFill>
            </a:endParaRPr>
          </a:p>
        </p:txBody>
      </p:sp>
      <p:sp>
        <p:nvSpPr>
          <p:cNvPr id="3" name="Content Placeholder 2"/>
          <p:cNvSpPr>
            <a:spLocks noGrp="1"/>
          </p:cNvSpPr>
          <p:nvPr>
            <p:ph idx="1"/>
          </p:nvPr>
        </p:nvSpPr>
        <p:spPr/>
        <p:txBody>
          <a:bodyPr/>
          <a:lstStyle/>
          <a:p>
            <a:r>
              <a:rPr lang="en-US" b="1" dirty="0" smtClean="0"/>
              <a:t>The “own” effect persists only for a couple of months</a:t>
            </a:r>
          </a:p>
          <a:p>
            <a:r>
              <a:rPr lang="en-US" b="1" dirty="0" smtClean="0"/>
              <a:t>Media stories on high prices increase GTTS by about 2 points, but GTTB is not affected</a:t>
            </a:r>
          </a:p>
          <a:p>
            <a:r>
              <a:rPr lang="en-US" b="1" dirty="0" smtClean="0"/>
              <a:t>There is a feedback effect whereby media stories about high house prices increase house prices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chemeClr val="tx2"/>
                </a:solidFill>
              </a:rPr>
              <a:t>Responses to a shock to media tone by 1 </a:t>
            </a:r>
            <a:r>
              <a:rPr lang="en-US" sz="3200" dirty="0" err="1" smtClean="0">
                <a:solidFill>
                  <a:schemeClr val="tx2"/>
                </a:solidFill>
              </a:rPr>
              <a:t>s.d</a:t>
            </a:r>
            <a:endParaRPr lang="en-US" sz="3200" dirty="0"/>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717193" y="1609725"/>
            <a:ext cx="6719014" cy="4846638"/>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solidFill>
                  <a:schemeClr val="tx2"/>
                </a:solidFill>
              </a:rPr>
              <a:t>Responses to a shock to media tone by 1 </a:t>
            </a:r>
            <a:r>
              <a:rPr lang="en-US" sz="4000" dirty="0" err="1" smtClean="0">
                <a:solidFill>
                  <a:schemeClr val="tx2"/>
                </a:solidFill>
              </a:rPr>
              <a:t>s.d</a:t>
            </a:r>
            <a:endParaRPr lang="en-US" dirty="0"/>
          </a:p>
        </p:txBody>
      </p:sp>
      <p:sp>
        <p:nvSpPr>
          <p:cNvPr id="3" name="Content Placeholder 2"/>
          <p:cNvSpPr>
            <a:spLocks noGrp="1"/>
          </p:cNvSpPr>
          <p:nvPr>
            <p:ph idx="1"/>
          </p:nvPr>
        </p:nvSpPr>
        <p:spPr/>
        <p:txBody>
          <a:bodyPr/>
          <a:lstStyle/>
          <a:p>
            <a:r>
              <a:rPr lang="en-US" b="1" dirty="0" smtClean="0"/>
              <a:t>GTTB increases</a:t>
            </a:r>
          </a:p>
          <a:p>
            <a:r>
              <a:rPr lang="en-US" b="1" dirty="0" smtClean="0"/>
              <a:t>GTTS increases</a:t>
            </a:r>
          </a:p>
          <a:p>
            <a:r>
              <a:rPr lang="en-US" b="1" dirty="0" smtClean="0"/>
              <a:t>House prices increase</a:t>
            </a:r>
            <a:endParaRPr lang="en-US"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pPr algn="ctr"/>
            <a:r>
              <a:rPr lang="en-US" dirty="0" smtClean="0">
                <a:solidFill>
                  <a:schemeClr val="tx1"/>
                </a:solidFill>
              </a:rPr>
              <a:t>The effects of increasing gttb and gtts (PUBLIC OPINION</a:t>
            </a:r>
            <a:r>
              <a:rPr lang="en-US" dirty="0" smtClean="0">
                <a:solidFill>
                  <a:schemeClr val="tx2"/>
                </a:solidFill>
              </a:rPr>
              <a:t>)</a:t>
            </a:r>
            <a:endParaRPr lang="en-US" dirty="0">
              <a:solidFill>
                <a:schemeClr val="tx2"/>
              </a:solidFill>
            </a:endParaRPr>
          </a:p>
        </p:txBody>
      </p:sp>
      <p:sp>
        <p:nvSpPr>
          <p:cNvPr id="3" name="Content Placeholder 2"/>
          <p:cNvSpPr>
            <a:spLocks noGrp="1"/>
          </p:cNvSpPr>
          <p:nvPr>
            <p:ph idx="1"/>
          </p:nvPr>
        </p:nvSpPr>
        <p:spPr/>
        <p:txBody>
          <a:bodyPr/>
          <a:lstStyle/>
          <a:p>
            <a:r>
              <a:rPr lang="en-US" b="1" dirty="0" smtClean="0"/>
              <a:t>Increasing GTTB leads to </a:t>
            </a:r>
          </a:p>
          <a:p>
            <a:pPr lvl="1"/>
            <a:r>
              <a:rPr lang="en-US" b="1" dirty="0" smtClean="0">
                <a:solidFill>
                  <a:schemeClr val="tx1"/>
                </a:solidFill>
              </a:rPr>
              <a:t>Media tone increases</a:t>
            </a:r>
          </a:p>
          <a:p>
            <a:pPr lvl="1"/>
            <a:r>
              <a:rPr lang="en-US" b="1" dirty="0" smtClean="0">
                <a:solidFill>
                  <a:schemeClr val="tx1"/>
                </a:solidFill>
              </a:rPr>
              <a:t>house prices increase</a:t>
            </a:r>
          </a:p>
          <a:p>
            <a:pPr lvl="1"/>
            <a:r>
              <a:rPr lang="en-US" b="1" dirty="0" smtClean="0">
                <a:solidFill>
                  <a:schemeClr val="tx1"/>
                </a:solidFill>
              </a:rPr>
              <a:t>GTTS increases</a:t>
            </a:r>
          </a:p>
          <a:p>
            <a:r>
              <a:rPr lang="en-US" b="1" dirty="0" smtClean="0"/>
              <a:t>Increasing GTTS leads to </a:t>
            </a:r>
          </a:p>
          <a:p>
            <a:pPr lvl="1"/>
            <a:r>
              <a:rPr lang="en-US" b="1" dirty="0" smtClean="0">
                <a:solidFill>
                  <a:schemeClr val="tx1"/>
                </a:solidFill>
              </a:rPr>
              <a:t>house prices increase</a:t>
            </a:r>
          </a:p>
          <a:p>
            <a:pPr lvl="1"/>
            <a:r>
              <a:rPr lang="en-US" b="1" dirty="0" smtClean="0">
                <a:solidFill>
                  <a:schemeClr val="tx1"/>
                </a:solidFill>
              </a:rPr>
              <a:t>More media stories on house prices increasing</a:t>
            </a:r>
          </a:p>
          <a:p>
            <a:r>
              <a:rPr lang="en-US" b="1" dirty="0" smtClean="0"/>
              <a:t>These results complete the Shiller argument of a complete feedback mechanism</a:t>
            </a:r>
          </a:p>
          <a:p>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1"/>
                </a:solidFill>
              </a:rPr>
              <a:t>Responses to a shock to new home sales</a:t>
            </a:r>
            <a:endParaRPr lang="en-US" dirty="0">
              <a:solidFill>
                <a:schemeClr val="tx1"/>
              </a:solidFill>
            </a:endParaRPr>
          </a:p>
        </p:txBody>
      </p:sp>
      <p:sp>
        <p:nvSpPr>
          <p:cNvPr id="3" name="Content Placeholder 2"/>
          <p:cNvSpPr>
            <a:spLocks noGrp="1"/>
          </p:cNvSpPr>
          <p:nvPr>
            <p:ph idx="1"/>
          </p:nvPr>
        </p:nvSpPr>
        <p:spPr/>
        <p:txBody>
          <a:bodyPr/>
          <a:lstStyle/>
          <a:p>
            <a:r>
              <a:rPr lang="en-US" b="1" dirty="0" smtClean="0"/>
              <a:t>A persistent “own” effect for at least 10 months</a:t>
            </a:r>
          </a:p>
          <a:p>
            <a:r>
              <a:rPr lang="en-US" b="1" dirty="0" smtClean="0"/>
              <a:t>Increases in </a:t>
            </a:r>
          </a:p>
          <a:p>
            <a:pPr lvl="1"/>
            <a:r>
              <a:rPr lang="en-US" b="1" dirty="0" smtClean="0">
                <a:solidFill>
                  <a:schemeClr val="tx1"/>
                </a:solidFill>
              </a:rPr>
              <a:t>Existing home sales</a:t>
            </a:r>
          </a:p>
          <a:p>
            <a:pPr lvl="1"/>
            <a:r>
              <a:rPr lang="en-US" b="1" dirty="0" smtClean="0">
                <a:solidFill>
                  <a:schemeClr val="tx1"/>
                </a:solidFill>
              </a:rPr>
              <a:t>Media tone</a:t>
            </a:r>
          </a:p>
          <a:p>
            <a:pPr lvl="1"/>
            <a:r>
              <a:rPr lang="en-US" b="1" dirty="0" smtClean="0">
                <a:solidFill>
                  <a:schemeClr val="tx1"/>
                </a:solidFill>
              </a:rPr>
              <a:t>Media stories about sales rising</a:t>
            </a:r>
          </a:p>
          <a:p>
            <a:pPr lvl="1"/>
            <a:r>
              <a:rPr lang="en-US" b="1" dirty="0" smtClean="0">
                <a:solidFill>
                  <a:schemeClr val="tx1"/>
                </a:solidFill>
              </a:rPr>
              <a:t>GTTB</a:t>
            </a:r>
          </a:p>
          <a:p>
            <a:pPr lvl="1"/>
            <a:r>
              <a:rPr lang="en-US" b="1" dirty="0" smtClean="0">
                <a:solidFill>
                  <a:schemeClr val="tx1"/>
                </a:solidFill>
              </a:rPr>
              <a:t>GTTS</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chemeClr val="tx1"/>
                </a:solidFill>
              </a:rPr>
              <a:t>Responses to a shock to media stories about high or rising </a:t>
            </a:r>
            <a:r>
              <a:rPr lang="en-US" sz="2800" dirty="0" err="1" smtClean="0">
                <a:solidFill>
                  <a:schemeClr val="tx1"/>
                </a:solidFill>
              </a:rPr>
              <a:t>hoME</a:t>
            </a:r>
            <a:r>
              <a:rPr lang="en-US" sz="2800" dirty="0" smtClean="0">
                <a:solidFill>
                  <a:schemeClr val="tx1"/>
                </a:solidFill>
              </a:rPr>
              <a:t> SALEs</a:t>
            </a:r>
            <a:endParaRPr lang="en-US" sz="2800" dirty="0">
              <a:solidFill>
                <a:schemeClr val="tx1"/>
              </a:solidFill>
            </a:endParaRPr>
          </a:p>
        </p:txBody>
      </p:sp>
      <p:sp>
        <p:nvSpPr>
          <p:cNvPr id="3" name="Content Placeholder 2"/>
          <p:cNvSpPr>
            <a:spLocks noGrp="1"/>
          </p:cNvSpPr>
          <p:nvPr>
            <p:ph idx="1"/>
          </p:nvPr>
        </p:nvSpPr>
        <p:spPr/>
        <p:txBody>
          <a:bodyPr/>
          <a:lstStyle/>
          <a:p>
            <a:r>
              <a:rPr lang="en-US" b="1" dirty="0" smtClean="0"/>
              <a:t>New home sales rise (bandwagon type of effect) by 1% for at least 10 months</a:t>
            </a:r>
          </a:p>
          <a:p>
            <a:r>
              <a:rPr lang="en-US" b="1" dirty="0" smtClean="0"/>
              <a:t>Media stories persist for 2-3 months</a:t>
            </a:r>
          </a:p>
          <a:p>
            <a:r>
              <a:rPr lang="en-US" b="1" dirty="0" smtClean="0"/>
              <a:t>GTTS rises for at least 10 months</a:t>
            </a:r>
          </a:p>
          <a:p>
            <a:r>
              <a:rPr lang="en-US" b="1" dirty="0" smtClean="0"/>
              <a:t>There are similar effects for a shock to media tone (and GTTB rises)</a:t>
            </a:r>
          </a:p>
          <a:p>
            <a:r>
              <a:rPr lang="en-US" b="1" dirty="0" smtClean="0"/>
              <a:t>Also we find shocks to GTTB and GTTS positively affect new home sales</a:t>
            </a:r>
          </a:p>
          <a:p>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solidFill>
                  <a:srgbClr val="FF0000"/>
                </a:solidFill>
              </a:rPr>
              <a:t>Tentative Revised </a:t>
            </a:r>
            <a:r>
              <a:rPr lang="en-US" dirty="0" smtClean="0">
                <a:solidFill>
                  <a:srgbClr val="FF0000"/>
                </a:solidFill>
              </a:rPr>
              <a:t>model</a:t>
            </a:r>
            <a:endParaRPr lang="en-US" dirty="0">
              <a:solidFill>
                <a:srgbClr val="FF0000"/>
              </a:solidFill>
            </a:endParaRPr>
          </a:p>
        </p:txBody>
      </p:sp>
      <p:sp>
        <p:nvSpPr>
          <p:cNvPr id="14" name="Down Arrow 13"/>
          <p:cNvSpPr/>
          <p:nvPr/>
        </p:nvSpPr>
        <p:spPr>
          <a:xfrm rot="13983010">
            <a:off x="4336405" y="410337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rot="1941443">
            <a:off x="2807543" y="2638298"/>
            <a:ext cx="484632" cy="2178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3216148">
            <a:off x="4682708" y="3993567"/>
            <a:ext cx="484632" cy="19304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9026494">
            <a:off x="4535374" y="254873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12761724">
            <a:off x="2198882" y="2450844"/>
            <a:ext cx="484632" cy="2456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514600" y="1752600"/>
            <a:ext cx="2089731" cy="646331"/>
          </a:xfrm>
          <a:prstGeom prst="rect">
            <a:avLst/>
          </a:prstGeom>
          <a:noFill/>
        </p:spPr>
        <p:txBody>
          <a:bodyPr wrap="square" rtlCol="0">
            <a:spAutoFit/>
          </a:bodyPr>
          <a:lstStyle/>
          <a:p>
            <a:r>
              <a:rPr lang="en-US" dirty="0" smtClean="0"/>
              <a:t>HOUSING MARKET PRICES AND SALES</a:t>
            </a:r>
            <a:endParaRPr lang="en-US" dirty="0"/>
          </a:p>
        </p:txBody>
      </p:sp>
      <p:sp>
        <p:nvSpPr>
          <p:cNvPr id="20" name="TextBox 19"/>
          <p:cNvSpPr txBox="1"/>
          <p:nvPr/>
        </p:nvSpPr>
        <p:spPr>
          <a:xfrm>
            <a:off x="5105400" y="3581400"/>
            <a:ext cx="1143000" cy="369332"/>
          </a:xfrm>
          <a:prstGeom prst="rect">
            <a:avLst/>
          </a:prstGeom>
          <a:noFill/>
        </p:spPr>
        <p:txBody>
          <a:bodyPr wrap="square" rtlCol="0">
            <a:spAutoFit/>
          </a:bodyPr>
          <a:lstStyle/>
          <a:p>
            <a:r>
              <a:rPr lang="en-US" dirty="0" smtClean="0"/>
              <a:t>MEDIA</a:t>
            </a:r>
            <a:endParaRPr lang="en-US" dirty="0"/>
          </a:p>
        </p:txBody>
      </p:sp>
      <p:sp>
        <p:nvSpPr>
          <p:cNvPr id="21" name="Rectangle 20"/>
          <p:cNvSpPr/>
          <p:nvPr/>
        </p:nvSpPr>
        <p:spPr>
          <a:xfrm>
            <a:off x="2438400" y="1600200"/>
            <a:ext cx="20574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953000" y="3505200"/>
            <a:ext cx="10668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219200" y="4953000"/>
            <a:ext cx="2819400" cy="923330"/>
          </a:xfrm>
          <a:prstGeom prst="rect">
            <a:avLst/>
          </a:prstGeom>
          <a:noFill/>
        </p:spPr>
        <p:txBody>
          <a:bodyPr wrap="square" rtlCol="0">
            <a:spAutoFit/>
          </a:bodyPr>
          <a:lstStyle/>
          <a:p>
            <a:pPr lvl="0"/>
            <a:r>
              <a:rPr lang="en-US" dirty="0" smtClean="0">
                <a:latin typeface="Calibri" pitchFamily="34" charset="0"/>
                <a:cs typeface="Arial" pitchFamily="34" charset="0"/>
              </a:rPr>
              <a:t>PUBLIC  OPINION: DEMAND</a:t>
            </a:r>
          </a:p>
          <a:p>
            <a:pPr lvl="0"/>
            <a:r>
              <a:rPr lang="en-US" dirty="0" smtClean="0">
                <a:latin typeface="Calibri" pitchFamily="34" charset="0"/>
                <a:cs typeface="Arial" pitchFamily="34" charset="0"/>
              </a:rPr>
              <a:t> AND SUPPLY OF EXISTING HOMES</a:t>
            </a:r>
            <a:endParaRPr lang="en-US" dirty="0"/>
          </a:p>
        </p:txBody>
      </p:sp>
      <p:sp>
        <p:nvSpPr>
          <p:cNvPr id="24" name="Rectangle 23"/>
          <p:cNvSpPr/>
          <p:nvPr/>
        </p:nvSpPr>
        <p:spPr>
          <a:xfrm>
            <a:off x="1219200" y="4876800"/>
            <a:ext cx="27432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4"/>
          <p:cNvSpPr>
            <a:spLocks noGrp="1"/>
          </p:cNvSpPr>
          <p:nvPr>
            <p:ph idx="1"/>
          </p:nvPr>
        </p:nvSpPr>
        <p:spPr>
          <a:xfrm rot="8381448">
            <a:off x="4917962" y="1906906"/>
            <a:ext cx="533400" cy="15909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dirty="0" smtClean="0">
                <a:solidFill>
                  <a:schemeClr val="tx2"/>
                </a:solidFill>
              </a:rPr>
              <a:t>summary</a:t>
            </a:r>
            <a:endParaRPr lang="en-US" dirty="0">
              <a:solidFill>
                <a:schemeClr val="tx2"/>
              </a:solidFill>
            </a:endParaRPr>
          </a:p>
        </p:txBody>
      </p:sp>
      <p:sp>
        <p:nvSpPr>
          <p:cNvPr id="3" name="Content Placeholder 2"/>
          <p:cNvSpPr>
            <a:spLocks noGrp="1"/>
          </p:cNvSpPr>
          <p:nvPr>
            <p:ph idx="1"/>
          </p:nvPr>
        </p:nvSpPr>
        <p:spPr>
          <a:xfrm>
            <a:off x="457200" y="1143000"/>
            <a:ext cx="7239000" cy="5312736"/>
          </a:xfrm>
        </p:spPr>
        <p:txBody>
          <a:bodyPr>
            <a:noAutofit/>
          </a:bodyPr>
          <a:lstStyle/>
          <a:p>
            <a:endParaRPr lang="en-US" sz="2000" b="1" dirty="0" smtClean="0"/>
          </a:p>
          <a:p>
            <a:r>
              <a:rPr lang="en-US" sz="2000" b="1" dirty="0" smtClean="0"/>
              <a:t>We </a:t>
            </a:r>
            <a:r>
              <a:rPr lang="en-US" sz="2000" b="1" dirty="0" smtClean="0"/>
              <a:t>investigate Shiller’s hypothesis that the media played a role in increasing housing </a:t>
            </a:r>
            <a:r>
              <a:rPr lang="en-US" sz="2000" b="1" dirty="0" smtClean="0"/>
              <a:t>demand.</a:t>
            </a:r>
            <a:endParaRPr lang="en-US" sz="2000" b="1" dirty="0" smtClean="0"/>
          </a:p>
          <a:p>
            <a:r>
              <a:rPr lang="en-US" sz="2000" b="1" dirty="0" smtClean="0"/>
              <a:t>We create measures of the amount and content of newspaper articles. We identify measures of public opinion about whether it is a good time to buy a house and sell a house</a:t>
            </a:r>
            <a:r>
              <a:rPr lang="en-US" sz="2000" b="1" dirty="0" smtClean="0"/>
              <a:t>. We use both house price and home sales to measure the state of the housing market.</a:t>
            </a:r>
            <a:endParaRPr lang="en-US" sz="2000" b="1" dirty="0" smtClean="0"/>
          </a:p>
          <a:p>
            <a:r>
              <a:rPr lang="en-US" sz="2000" b="1" dirty="0" smtClean="0"/>
              <a:t>There is evidence from a Granger and a VAR model that the amount and content of newspaper stories had a role in the housing boom and bust</a:t>
            </a:r>
            <a:r>
              <a:rPr lang="en-US" sz="2000" b="1" dirty="0" smtClean="0"/>
              <a:t>.</a:t>
            </a:r>
          </a:p>
          <a:p>
            <a:pPr lvl="1"/>
            <a:r>
              <a:rPr lang="en-US" sz="1700" b="1" dirty="0" smtClean="0">
                <a:solidFill>
                  <a:schemeClr val="tx1"/>
                </a:solidFill>
              </a:rPr>
              <a:t>The news media reported the news from the housing market</a:t>
            </a:r>
          </a:p>
          <a:p>
            <a:pPr lvl="1"/>
            <a:r>
              <a:rPr lang="en-US" sz="1700" b="1" dirty="0" smtClean="0">
                <a:solidFill>
                  <a:schemeClr val="tx1"/>
                </a:solidFill>
              </a:rPr>
              <a:t>The news media influenced public opinion on whether it was a good time to buy and sell a house</a:t>
            </a:r>
          </a:p>
          <a:p>
            <a:pPr lvl="1"/>
            <a:r>
              <a:rPr lang="en-US" sz="1700" b="1" dirty="0" smtClean="0">
                <a:solidFill>
                  <a:schemeClr val="tx1"/>
                </a:solidFill>
              </a:rPr>
              <a:t>The news media had an independent influence on the evolution of house prices and home sales.</a:t>
            </a:r>
            <a:endParaRPr lang="en-US" sz="17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a:r>
              <a:rPr lang="en-US" sz="3600" dirty="0" smtClean="0">
                <a:solidFill>
                  <a:srgbClr val="FF0000"/>
                </a:solidFill>
              </a:rPr>
              <a:t>New Home construction: Boom and Crash: 1990-2009</a:t>
            </a:r>
          </a:p>
        </p:txBody>
      </p:sp>
      <p:pic>
        <p:nvPicPr>
          <p:cNvPr id="12291" name="Picture 7" descr="Economagic: Economic Chart Dispenser"/>
          <p:cNvPicPr>
            <a:picLocks noGrp="1" noChangeAspect="1" noChangeArrowheads="1"/>
          </p:cNvPicPr>
          <p:nvPr>
            <p:ph type="body" idx="1"/>
          </p:nvPr>
        </p:nvPicPr>
        <p:blipFill>
          <a:blip r:embed="rId3" cstate="print"/>
          <a:srcRect/>
          <a:stretch>
            <a:fillRect/>
          </a:stretch>
        </p:blipFill>
        <p:spPr>
          <a:xfrm>
            <a:off x="609600" y="2057400"/>
            <a:ext cx="6781800" cy="360838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Overview of the paper</a:t>
            </a:r>
            <a:endParaRPr lang="en-US" dirty="0">
              <a:solidFill>
                <a:srgbClr val="FF0000"/>
              </a:solidFill>
            </a:endParaRPr>
          </a:p>
        </p:txBody>
      </p:sp>
      <p:sp>
        <p:nvSpPr>
          <p:cNvPr id="3" name="Content Placeholder 2"/>
          <p:cNvSpPr>
            <a:spLocks noGrp="1"/>
          </p:cNvSpPr>
          <p:nvPr>
            <p:ph idx="1"/>
          </p:nvPr>
        </p:nvSpPr>
        <p:spPr/>
        <p:txBody>
          <a:bodyPr/>
          <a:lstStyle/>
          <a:p>
            <a:r>
              <a:rPr lang="en-US" b="1" dirty="0" smtClean="0"/>
              <a:t>Brief listing of potential causes of the boom and bust</a:t>
            </a:r>
          </a:p>
          <a:p>
            <a:pPr lvl="1"/>
            <a:r>
              <a:rPr lang="en-US" b="1" dirty="0" smtClean="0">
                <a:solidFill>
                  <a:schemeClr val="tx1"/>
                </a:solidFill>
              </a:rPr>
              <a:t>Possible role of house price expectations</a:t>
            </a:r>
          </a:p>
          <a:p>
            <a:pPr lvl="1"/>
            <a:r>
              <a:rPr lang="en-US" b="1" dirty="0" smtClean="0">
                <a:solidFill>
                  <a:schemeClr val="tx1"/>
                </a:solidFill>
              </a:rPr>
              <a:t>Possible role of the </a:t>
            </a:r>
            <a:r>
              <a:rPr lang="en-US" b="1" dirty="0" smtClean="0">
                <a:solidFill>
                  <a:schemeClr val="tx1"/>
                </a:solidFill>
              </a:rPr>
              <a:t>“news” media (television, internet sources, newspapers, radio)</a:t>
            </a:r>
            <a:endParaRPr lang="en-US" b="1" dirty="0" smtClean="0">
              <a:solidFill>
                <a:schemeClr val="tx1"/>
              </a:solidFill>
            </a:endParaRPr>
          </a:p>
          <a:p>
            <a:r>
              <a:rPr lang="en-US" b="1" dirty="0" smtClean="0"/>
              <a:t>Model and hypotheses</a:t>
            </a:r>
          </a:p>
          <a:p>
            <a:r>
              <a:rPr lang="en-US" b="1" dirty="0" smtClean="0"/>
              <a:t>Literature about media influences</a:t>
            </a:r>
          </a:p>
          <a:p>
            <a:r>
              <a:rPr lang="en-US" b="1" dirty="0" smtClean="0"/>
              <a:t>Granger Causality and VAR estimation results</a:t>
            </a:r>
          </a:p>
          <a:p>
            <a:r>
              <a:rPr lang="en-US" b="1" dirty="0" smtClean="0"/>
              <a:t>Conclude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pPr algn="ctr"/>
            <a:r>
              <a:rPr lang="en-US" dirty="0" smtClean="0">
                <a:solidFill>
                  <a:srgbClr val="FF0000"/>
                </a:solidFill>
              </a:rPr>
              <a:t>Potential Causes of the housing boom-supply side</a:t>
            </a:r>
            <a:endParaRPr lang="en-US" dirty="0"/>
          </a:p>
        </p:txBody>
      </p:sp>
      <p:sp>
        <p:nvSpPr>
          <p:cNvPr id="3" name="Content Placeholder 2"/>
          <p:cNvSpPr>
            <a:spLocks noGrp="1"/>
          </p:cNvSpPr>
          <p:nvPr>
            <p:ph idx="1"/>
          </p:nvPr>
        </p:nvSpPr>
        <p:spPr>
          <a:xfrm>
            <a:off x="457200" y="1447800"/>
            <a:ext cx="7239000" cy="5007936"/>
          </a:xfrm>
        </p:spPr>
        <p:txBody>
          <a:bodyPr>
            <a:normAutofit fontScale="92500" lnSpcReduction="20000"/>
          </a:bodyPr>
          <a:lstStyle/>
          <a:p>
            <a:r>
              <a:rPr lang="en-US" sz="2800" b="1" dirty="0" smtClean="0"/>
              <a:t>It was not caused by an increase in the cost of producing housing (materials or labor)</a:t>
            </a:r>
          </a:p>
          <a:p>
            <a:r>
              <a:rPr lang="en-US" sz="2800" b="1" dirty="0" smtClean="0"/>
              <a:t>An inelastic supply of housing could have contributed to the price volatility in selected (coastal) MSAs, but not in the majority of areas in the U.S.</a:t>
            </a:r>
          </a:p>
          <a:p>
            <a:pPr>
              <a:lnSpc>
                <a:spcPct val="90000"/>
              </a:lnSpc>
            </a:pPr>
            <a:r>
              <a:rPr lang="en-US" sz="2800" b="1" dirty="0" smtClean="0">
                <a:solidFill>
                  <a:schemeClr val="tx1"/>
                </a:solidFill>
              </a:rPr>
              <a:t>The down payment constraint was relaxed in various ways</a:t>
            </a:r>
          </a:p>
          <a:p>
            <a:pPr>
              <a:lnSpc>
                <a:spcPct val="90000"/>
              </a:lnSpc>
            </a:pPr>
            <a:r>
              <a:rPr lang="en-US" sz="2800" b="1" dirty="0" smtClean="0">
                <a:solidFill>
                  <a:schemeClr val="tx1"/>
                </a:solidFill>
              </a:rPr>
              <a:t>Risk based pricing became prevalent (subprime loans, etc.)</a:t>
            </a:r>
          </a:p>
          <a:p>
            <a:pPr>
              <a:lnSpc>
                <a:spcPct val="90000"/>
              </a:lnSpc>
            </a:pPr>
            <a:r>
              <a:rPr lang="en-US" sz="2800" b="1" dirty="0" smtClean="0"/>
              <a:t>Mortgage brokers played a role in generating a large flow of mortgages</a:t>
            </a:r>
          </a:p>
          <a:p>
            <a:pPr>
              <a:lnSpc>
                <a:spcPct val="90000"/>
              </a:lnSpc>
            </a:pPr>
            <a:r>
              <a:rPr lang="en-US" sz="2800" b="1" dirty="0" smtClean="0"/>
              <a:t>Appraisers appear to have systematically overvalued properties</a:t>
            </a:r>
          </a:p>
          <a:p>
            <a:pPr>
              <a:lnSpc>
                <a:spcPct val="90000"/>
              </a:lnSpc>
            </a:pPr>
            <a:r>
              <a:rPr lang="en-US" sz="2800" b="1" dirty="0" smtClean="0"/>
              <a:t>The secondary market became very active</a:t>
            </a:r>
          </a:p>
          <a:p>
            <a:pPr>
              <a:lnSpc>
                <a:spcPct val="90000"/>
              </a:lnSpc>
            </a:pPr>
            <a:endParaRPr lang="en-US" sz="2800" b="1" dirty="0" smtClean="0"/>
          </a:p>
          <a:p>
            <a:endParaRPr lang="en-US"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algn="ctr"/>
            <a:r>
              <a:rPr lang="en-US" sz="4000" dirty="0" smtClean="0">
                <a:solidFill>
                  <a:srgbClr val="FF0000"/>
                </a:solidFill>
              </a:rPr>
              <a:t>Potential Causes of the housing boom-Demand side</a:t>
            </a:r>
          </a:p>
        </p:txBody>
      </p:sp>
      <p:sp>
        <p:nvSpPr>
          <p:cNvPr id="39939" name="Rectangle 3"/>
          <p:cNvSpPr>
            <a:spLocks noGrp="1" noChangeArrowheads="1"/>
          </p:cNvSpPr>
          <p:nvPr>
            <p:ph type="body" idx="1"/>
          </p:nvPr>
        </p:nvSpPr>
        <p:spPr/>
        <p:txBody>
          <a:bodyPr>
            <a:normAutofit fontScale="92500" lnSpcReduction="20000"/>
          </a:bodyPr>
          <a:lstStyle/>
          <a:p>
            <a:pPr eaLnBrk="1" hangingPunct="1"/>
            <a:r>
              <a:rPr lang="en-US" sz="3000" b="1" dirty="0" smtClean="0">
                <a:solidFill>
                  <a:schemeClr val="tx1"/>
                </a:solidFill>
              </a:rPr>
              <a:t>The demand for </a:t>
            </a:r>
            <a:r>
              <a:rPr lang="en-US" sz="3000" b="1" u="sng" dirty="0" smtClean="0">
                <a:solidFill>
                  <a:schemeClr val="tx1"/>
                </a:solidFill>
              </a:rPr>
              <a:t>homeownership </a:t>
            </a:r>
            <a:r>
              <a:rPr lang="en-US" sz="3000" b="1" dirty="0" smtClean="0">
                <a:solidFill>
                  <a:schemeClr val="tx1"/>
                </a:solidFill>
              </a:rPr>
              <a:t>depends on user cost of owning relative to renting</a:t>
            </a:r>
          </a:p>
          <a:p>
            <a:r>
              <a:rPr lang="en-US" sz="3000" b="1" dirty="0" err="1" smtClean="0"/>
              <a:t>Prob</a:t>
            </a:r>
            <a:r>
              <a:rPr lang="en-US" sz="3000" b="1" dirty="0" smtClean="0"/>
              <a:t> own =f(p</a:t>
            </a:r>
            <a:r>
              <a:rPr lang="en-US" sz="3000" b="1" baseline="-25000" dirty="0" smtClean="0"/>
              <a:t>h</a:t>
            </a:r>
            <a:r>
              <a:rPr lang="en-US" sz="3000" b="1" dirty="0" smtClean="0"/>
              <a:t>*UC / p</a:t>
            </a:r>
            <a:r>
              <a:rPr lang="en-US" sz="3000" b="1" baseline="-25000" dirty="0" smtClean="0"/>
              <a:t>r</a:t>
            </a:r>
            <a:r>
              <a:rPr lang="en-US" sz="3000" b="1" dirty="0" smtClean="0"/>
              <a:t>)</a:t>
            </a:r>
          </a:p>
          <a:p>
            <a:r>
              <a:rPr lang="en-US" sz="3000" b="1" dirty="0" smtClean="0"/>
              <a:t>UC= user cost =</a:t>
            </a:r>
          </a:p>
          <a:p>
            <a:pPr lvl="1">
              <a:buNone/>
            </a:pPr>
            <a:r>
              <a:rPr lang="en-US" sz="3000" b="1" dirty="0" smtClean="0">
                <a:solidFill>
                  <a:schemeClr val="tx1"/>
                </a:solidFill>
              </a:rPr>
              <a:t>		(r + </a:t>
            </a:r>
            <a:r>
              <a:rPr lang="en-US" sz="3000" b="1" dirty="0" err="1" smtClean="0">
                <a:solidFill>
                  <a:schemeClr val="tx1"/>
                </a:solidFill>
              </a:rPr>
              <a:t>t</a:t>
            </a:r>
            <a:r>
              <a:rPr lang="en-US" sz="3000" b="1" baseline="-25000" dirty="0" err="1" smtClean="0">
                <a:solidFill>
                  <a:schemeClr val="tx1"/>
                </a:solidFill>
              </a:rPr>
              <a:t>p</a:t>
            </a:r>
            <a:r>
              <a:rPr lang="en-US" sz="3000" b="1" dirty="0" smtClean="0">
                <a:solidFill>
                  <a:schemeClr val="tx1"/>
                </a:solidFill>
              </a:rPr>
              <a:t>) (1 – </a:t>
            </a:r>
            <a:r>
              <a:rPr lang="en-US" sz="3000" b="1" dirty="0" err="1" smtClean="0">
                <a:solidFill>
                  <a:schemeClr val="tx1"/>
                </a:solidFill>
              </a:rPr>
              <a:t>t</a:t>
            </a:r>
            <a:r>
              <a:rPr lang="en-US" sz="3000" b="1" baseline="-25000" dirty="0" err="1" smtClean="0">
                <a:solidFill>
                  <a:schemeClr val="tx1"/>
                </a:solidFill>
              </a:rPr>
              <a:t>y</a:t>
            </a:r>
            <a:r>
              <a:rPr lang="en-US" sz="3000" b="1" dirty="0" smtClean="0">
                <a:solidFill>
                  <a:schemeClr val="tx1"/>
                </a:solidFill>
              </a:rPr>
              <a:t>)</a:t>
            </a:r>
            <a:r>
              <a:rPr lang="en-US" sz="3000" b="1" baseline="-25000" dirty="0" smtClean="0">
                <a:solidFill>
                  <a:schemeClr val="tx1"/>
                </a:solidFill>
              </a:rPr>
              <a:t> </a:t>
            </a:r>
            <a:r>
              <a:rPr lang="en-US" sz="3000" b="1" dirty="0" smtClean="0">
                <a:solidFill>
                  <a:schemeClr val="tx1"/>
                </a:solidFill>
              </a:rPr>
              <a:t>+ d + TC/</a:t>
            </a:r>
            <a:r>
              <a:rPr lang="en-US" sz="3000" b="1" dirty="0" err="1" smtClean="0">
                <a:solidFill>
                  <a:schemeClr val="tx1"/>
                </a:solidFill>
              </a:rPr>
              <a:t>t</a:t>
            </a:r>
            <a:r>
              <a:rPr lang="en-US" sz="3000" b="1" baseline="30000" dirty="0" err="1" smtClean="0">
                <a:solidFill>
                  <a:schemeClr val="tx1"/>
                </a:solidFill>
              </a:rPr>
              <a:t>e</a:t>
            </a:r>
            <a:r>
              <a:rPr lang="en-US" sz="3000" b="1" dirty="0" smtClean="0">
                <a:solidFill>
                  <a:schemeClr val="tx1"/>
                </a:solidFill>
              </a:rPr>
              <a:t> – </a:t>
            </a:r>
            <a:r>
              <a:rPr lang="en-US" sz="3000" b="1" dirty="0" err="1" smtClean="0">
                <a:solidFill>
                  <a:schemeClr val="tx1"/>
                </a:solidFill>
              </a:rPr>
              <a:t>π</a:t>
            </a:r>
            <a:r>
              <a:rPr lang="en-US" sz="3000" b="1" baseline="30000" dirty="0" err="1" smtClean="0">
                <a:solidFill>
                  <a:schemeClr val="tx1"/>
                </a:solidFill>
              </a:rPr>
              <a:t>e</a:t>
            </a:r>
            <a:endParaRPr lang="en-US" sz="3000" b="1" baseline="30000" dirty="0" smtClean="0">
              <a:solidFill>
                <a:schemeClr val="tx1"/>
              </a:solidFill>
            </a:endParaRPr>
          </a:p>
          <a:p>
            <a:r>
              <a:rPr lang="en-US" sz="3000" b="1" dirty="0" smtClean="0"/>
              <a:t>Interest rates dropped during 2000-03, but not in 2003-06</a:t>
            </a:r>
          </a:p>
          <a:p>
            <a:r>
              <a:rPr lang="en-US" sz="3000" b="1" dirty="0" smtClean="0"/>
              <a:t>The relative cost of owned housing to the rental cost (p</a:t>
            </a:r>
            <a:r>
              <a:rPr lang="en-US" sz="3000" b="1" baseline="-25000" dirty="0" smtClean="0"/>
              <a:t>h</a:t>
            </a:r>
            <a:r>
              <a:rPr lang="en-US" sz="3000" b="1" dirty="0" smtClean="0"/>
              <a:t>/p</a:t>
            </a:r>
            <a:r>
              <a:rPr lang="en-US" sz="3000" b="1" baseline="-25000" dirty="0" smtClean="0"/>
              <a:t>r</a:t>
            </a:r>
            <a:r>
              <a:rPr lang="en-US" sz="3000" b="1" dirty="0" smtClean="0"/>
              <a:t>) </a:t>
            </a:r>
            <a:r>
              <a:rPr lang="en-US" sz="3000" b="1" u="sng" dirty="0" smtClean="0"/>
              <a:t>rose</a:t>
            </a:r>
            <a:r>
              <a:rPr lang="en-US" sz="3000" b="1" dirty="0" smtClean="0"/>
              <a:t> during the boom -- wrong direction of change to explain the boom</a:t>
            </a:r>
          </a:p>
          <a:p>
            <a:endParaRPr lang="en-US" sz="3100" b="1" dirty="0" smtClean="0"/>
          </a:p>
          <a:p>
            <a:pPr lvl="1">
              <a:buNone/>
            </a:pPr>
            <a:endParaRPr lang="en-US" sz="2800" b="1" baseline="30000" dirty="0" smtClean="0">
              <a:solidFill>
                <a:schemeClr val="tx1"/>
              </a:solidFill>
            </a:endParaRPr>
          </a:p>
          <a:p>
            <a:pPr eaLnBrk="1" hangingPunct="1"/>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fontScale="90000"/>
          </a:bodyPr>
          <a:lstStyle/>
          <a:p>
            <a:pPr algn="ctr"/>
            <a:r>
              <a:rPr lang="en-US" dirty="0" smtClean="0">
                <a:solidFill>
                  <a:schemeClr val="tx2"/>
                </a:solidFill>
              </a:rPr>
              <a:t>Causes: change in House price expectations</a:t>
            </a:r>
            <a:endParaRPr lang="en-US" dirty="0">
              <a:solidFill>
                <a:schemeClr val="tx2"/>
              </a:solidFill>
            </a:endParaRPr>
          </a:p>
        </p:txBody>
      </p:sp>
      <p:sp>
        <p:nvSpPr>
          <p:cNvPr id="3" name="Content Placeholder 2"/>
          <p:cNvSpPr>
            <a:spLocks noGrp="1"/>
          </p:cNvSpPr>
          <p:nvPr>
            <p:ph idx="1"/>
          </p:nvPr>
        </p:nvSpPr>
        <p:spPr>
          <a:xfrm>
            <a:off x="457200" y="1371600"/>
            <a:ext cx="7239000" cy="5084136"/>
          </a:xfrm>
        </p:spPr>
        <p:txBody>
          <a:bodyPr>
            <a:normAutofit/>
          </a:bodyPr>
          <a:lstStyle/>
          <a:p>
            <a:r>
              <a:rPr lang="en-US" b="1" dirty="0" smtClean="0"/>
              <a:t>The remaining explanatory factor in user costs is the house price expectations term.</a:t>
            </a:r>
          </a:p>
          <a:p>
            <a:r>
              <a:rPr lang="en-US" b="1" dirty="0" smtClean="0"/>
              <a:t>Perhaps it rose dramatically during the housing boom.</a:t>
            </a:r>
          </a:p>
          <a:p>
            <a:r>
              <a:rPr lang="en-US" b="1" dirty="0" smtClean="0"/>
              <a:t>However, there are no good measures of house price expectations for 1996-2006</a:t>
            </a:r>
          </a:p>
          <a:p>
            <a:pPr lvl="1"/>
            <a:r>
              <a:rPr lang="en-US" b="1" dirty="0" smtClean="0">
                <a:solidFill>
                  <a:schemeClr val="tx1"/>
                </a:solidFill>
              </a:rPr>
              <a:t>Case-Shiller’s 2003 survey during the price boom reported unexplainably high expected house price increases in places such as Milwaukee. I found the same for 2005 survey data for </a:t>
            </a:r>
            <a:r>
              <a:rPr lang="en-US" b="1" dirty="0" smtClean="0">
                <a:solidFill>
                  <a:schemeClr val="tx1"/>
                </a:solidFill>
              </a:rPr>
              <a:t>Columbus, Ohio.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solidFill>
              </a:rPr>
              <a:t>Causes: change in House price expectations</a:t>
            </a:r>
            <a:endParaRPr lang="en-US" dirty="0"/>
          </a:p>
        </p:txBody>
      </p:sp>
      <p:sp>
        <p:nvSpPr>
          <p:cNvPr id="3" name="Content Placeholder 2"/>
          <p:cNvSpPr>
            <a:spLocks noGrp="1"/>
          </p:cNvSpPr>
          <p:nvPr>
            <p:ph idx="1"/>
          </p:nvPr>
        </p:nvSpPr>
        <p:spPr/>
        <p:txBody>
          <a:bodyPr/>
          <a:lstStyle/>
          <a:p>
            <a:r>
              <a:rPr lang="en-US" b="1" dirty="0" smtClean="0"/>
              <a:t>Recent data (2007-2010) from the Survey of Consumers directly measures expected house price changes</a:t>
            </a:r>
          </a:p>
          <a:p>
            <a:pPr lvl="1"/>
            <a:r>
              <a:rPr lang="en-US" b="1" dirty="0" smtClean="0">
                <a:solidFill>
                  <a:schemeClr val="tx1"/>
                </a:solidFill>
              </a:rPr>
              <a:t>“By about what percent do you expect prices of homes like yours </a:t>
            </a:r>
            <a:r>
              <a:rPr lang="en-US" b="1" u="sng" dirty="0" smtClean="0">
                <a:solidFill>
                  <a:schemeClr val="tx1"/>
                </a:solidFill>
              </a:rPr>
              <a:t>in your community </a:t>
            </a:r>
            <a:r>
              <a:rPr lang="en-US" b="1" dirty="0" smtClean="0">
                <a:solidFill>
                  <a:schemeClr val="tx1"/>
                </a:solidFill>
              </a:rPr>
              <a:t>to go (up/down), on average, over the next 12 months?”</a:t>
            </a:r>
          </a:p>
          <a:p>
            <a:pPr lvl="1"/>
            <a:r>
              <a:rPr lang="en-US" b="1" dirty="0" smtClean="0">
                <a:solidFill>
                  <a:schemeClr val="tx1"/>
                </a:solidFill>
              </a:rPr>
              <a:t>Survey results</a:t>
            </a:r>
          </a:p>
          <a:p>
            <a:pPr lvl="2"/>
            <a:r>
              <a:rPr lang="en-US" b="1" dirty="0" smtClean="0">
                <a:solidFill>
                  <a:schemeClr val="tx1"/>
                </a:solidFill>
              </a:rPr>
              <a:t>Maximal regional deviation = only 2 percentage points</a:t>
            </a:r>
          </a:p>
          <a:p>
            <a:pPr lvl="2"/>
            <a:r>
              <a:rPr lang="en-US" b="1" dirty="0" smtClean="0">
                <a:solidFill>
                  <a:schemeClr val="tx1"/>
                </a:solidFill>
              </a:rPr>
              <a:t>Nominal house prices were expected to fall only modestly</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Custom 1">
      <a:dk1>
        <a:sysClr val="windowText" lastClr="000000"/>
      </a:dk1>
      <a:lt1>
        <a:sysClr val="window" lastClr="FFFFFF"/>
      </a:lt1>
      <a:dk2>
        <a:srgbClr val="FF0000"/>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613</TotalTime>
  <Words>1889</Words>
  <Application>Microsoft Office PowerPoint</Application>
  <PresentationFormat>On-screen Show (4:3)</PresentationFormat>
  <Paragraphs>178</Paragraphs>
  <Slides>37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Opulent</vt:lpstr>
      <vt:lpstr>Worksheet</vt:lpstr>
      <vt:lpstr>The Interrelationship of the media and the U.S. Housing Boom and Bust</vt:lpstr>
      <vt:lpstr>The U.S. housing boom &amp; Bust</vt:lpstr>
      <vt:lpstr>Visual Evidence for a “Bubble” in Real House Prices: 1890-2009</vt:lpstr>
      <vt:lpstr>New Home construction: Boom and Crash: 1990-2009</vt:lpstr>
      <vt:lpstr>Overview of the paper</vt:lpstr>
      <vt:lpstr>Potential Causes of the housing boom-supply side</vt:lpstr>
      <vt:lpstr>Potential Causes of the housing boom-Demand side</vt:lpstr>
      <vt:lpstr>Causes: change in House price expectations</vt:lpstr>
      <vt:lpstr>Causes: change in House price expectations</vt:lpstr>
      <vt:lpstr>House price expectations,  by region: 2007:4 -2009:3  they are too high and too spatially uniform</vt:lpstr>
      <vt:lpstr>Comparison of expected and actual house price changes</vt:lpstr>
      <vt:lpstr>Why are households’ house price expectations “inaccurate”?</vt:lpstr>
      <vt:lpstr>One version of The model</vt:lpstr>
      <vt:lpstr>THE Media and the economy</vt:lpstr>
      <vt:lpstr>Data: content analysis  of the news media</vt:lpstr>
      <vt:lpstr>Data: Measures of demand and supply of housing (public opinion)</vt:lpstr>
      <vt:lpstr>The model of factors affecting GTTS and GTTB</vt:lpstr>
      <vt:lpstr>The Values of housing articles’ Tone, Good Time to Buy, and Good Time to Sell</vt:lpstr>
      <vt:lpstr>Reasons for Indicating it is a Good Time to Buy </vt:lpstr>
      <vt:lpstr>Reasons for Indicating it is a Good Time to Sell</vt:lpstr>
      <vt:lpstr>Media: articles about high and low house prices</vt:lpstr>
      <vt:lpstr>Media: articles about high and low house sales</vt:lpstr>
      <vt:lpstr>Econometric modelS </vt:lpstr>
      <vt:lpstr>variables </vt:lpstr>
      <vt:lpstr>Granger model results</vt:lpstr>
      <vt:lpstr>Granger model results</vt:lpstr>
      <vt:lpstr>VAR model impulse response functions:  Responses to a house price increase of 1 s.d.</vt:lpstr>
      <vt:lpstr>Responses to increase in observed housing price</vt:lpstr>
      <vt:lpstr>Responses to a shock to media reporting of high prices by 1 s.d.</vt:lpstr>
      <vt:lpstr>Responses to a shock to media stories about house prices</vt:lpstr>
      <vt:lpstr>Responses to a shock to media tone by 1 s.d</vt:lpstr>
      <vt:lpstr>Responses to a shock to media tone by 1 s.d</vt:lpstr>
      <vt:lpstr>The effects of increasing gttb and gtts (PUBLIC OPINION)</vt:lpstr>
      <vt:lpstr>Responses to a shock to new home sales</vt:lpstr>
      <vt:lpstr>Responses to a shock to media stories about high or rising hoME SALEs</vt:lpstr>
      <vt:lpstr>Tentative Revised model</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Interrelationship of the Housing Boom and Bust and the Media</dc:title>
  <dc:creator>Don Haurin</dc:creator>
  <cp:lastModifiedBy>Don Haurin</cp:lastModifiedBy>
  <cp:revision>150</cp:revision>
  <dcterms:created xsi:type="dcterms:W3CDTF">2010-04-06T03:02:10Z</dcterms:created>
  <dcterms:modified xsi:type="dcterms:W3CDTF">2010-06-25T21:21:44Z</dcterms:modified>
</cp:coreProperties>
</file>