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797675" cy="98742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A2B55-FBA7-479D-9967-7A7F31FDDB8D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07892-7235-41FD-81ED-3E7E7DF952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B866-749B-425C-AE8E-DE45CAC8BC44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53B5-3254-4266-8851-2A8216A3F738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9061-D498-4DB2-A631-90C21F5C6D48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70B39-561D-48DE-AE1B-B721592E8510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CC89-2963-4DB2-AFBF-61AB284D8D73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DAA0-74D3-4E1D-901E-BE384F9A98F3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642A-B626-4B86-AC25-C604AA7BD729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43D6-8B7B-435A-AD00-401C23FD7EB0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AC2A-4220-426B-BA35-8F7FC6D49F6E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BED91-8ECE-473D-8C37-7FA7B08C324B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D9FB-40DE-4F15-9F77-DA0D2E14D0FD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1491-761A-4AB4-849E-288E5E046602}" type="datetime1">
              <a:rPr lang="zh-CN" altLang="en-US" smtClean="0"/>
              <a:t>2010/6/15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7CDE5-6F94-4024-BD36-34E6E84C59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500197"/>
          </a:xfrm>
        </p:spPr>
        <p:txBody>
          <a:bodyPr>
            <a:normAutofit/>
          </a:bodyPr>
          <a:lstStyle/>
          <a:p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Effect of Housing Supply Control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Strategy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8728" y="378619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Huang, Yi </a:t>
            </a:r>
            <a:r>
              <a:rPr lang="en-US" altLang="zh-CN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Kun              </a:t>
            </a:r>
            <a:r>
              <a:rPr lang="en-US" altLang="zh-CN" sz="2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Hong Kong</a:t>
            </a:r>
          </a:p>
          <a:p>
            <a:r>
              <a:rPr lang="en-US" altLang="zh-CN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Wang</a:t>
            </a:r>
            <a:r>
              <a:rPr lang="en-US" altLang="zh-CN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Xiao </a:t>
            </a:r>
            <a:r>
              <a:rPr lang="en-US" altLang="zh-CN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</a:t>
            </a:r>
            <a:r>
              <a:rPr lang="en-US" altLang="zh-CN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altLang="zh-CN" sz="2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McGill University</a:t>
            </a:r>
          </a:p>
          <a:p>
            <a:r>
              <a:rPr lang="en-US" altLang="zh-CN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Chau</a:t>
            </a:r>
            <a:r>
              <a:rPr lang="en-US" altLang="zh-CN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Kwong</a:t>
            </a:r>
            <a:r>
              <a:rPr lang="en-US" altLang="zh-CN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Wing       </a:t>
            </a:r>
            <a:r>
              <a:rPr lang="en-US" altLang="zh-CN" sz="2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Hong Kong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Marginal Inequality for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Optimization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57686" y="1571612"/>
            <a:ext cx="4500594" cy="4757758"/>
          </a:xfrm>
        </p:spPr>
        <p:txBody>
          <a:bodyPr>
            <a:normAutofit lnSpcReduction="10000"/>
          </a:bodyPr>
          <a:lstStyle/>
          <a:p>
            <a:r>
              <a:rPr lang="en-US" altLang="zh-CN" i="1" dirty="0"/>
              <a:t>Assumption</a:t>
            </a:r>
            <a:r>
              <a:rPr lang="en-US" altLang="zh-CN" dirty="0"/>
              <a:t> (</a:t>
            </a:r>
            <a:r>
              <a:rPr lang="en-US" altLang="zh-CN" b="1" dirty="0"/>
              <a:t>Completely Raised Demand</a:t>
            </a:r>
            <a:r>
              <a:rPr lang="en-US" altLang="zh-CN" dirty="0"/>
              <a:t>): </a:t>
            </a:r>
            <a:r>
              <a:rPr lang="en-US" altLang="zh-CN" sz="2600" dirty="0"/>
              <a:t>after applying supply control, new demand of houses merely shift upward in first quadrant (</a:t>
            </a:r>
            <a:r>
              <a:rPr lang="en-US" altLang="zh-CN" sz="2600" dirty="0" smtClean="0"/>
              <a:t>including </a:t>
            </a:r>
            <a:r>
              <a:rPr lang="en-US" altLang="zh-CN" sz="2600" dirty="0"/>
              <a:t>Q-axis and P-axis</a:t>
            </a:r>
            <a:r>
              <a:rPr lang="en-US" altLang="zh-CN" sz="2600" dirty="0" smtClean="0"/>
              <a:t>).</a:t>
            </a:r>
          </a:p>
          <a:p>
            <a:endParaRPr lang="en-US" altLang="zh-CN" dirty="0"/>
          </a:p>
          <a:p>
            <a:r>
              <a:rPr lang="en-US" altLang="zh-CN" dirty="0" smtClean="0"/>
              <a:t>Equivalent: </a:t>
            </a:r>
          </a:p>
          <a:p>
            <a:pPr>
              <a:buNone/>
            </a:pPr>
            <a:r>
              <a:rPr lang="en-US" altLang="zh-CN" dirty="0"/>
              <a:t> 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21506" name="Picture 2" descr="fig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571612"/>
            <a:ext cx="421481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643438" y="5500702"/>
          <a:ext cx="3968778" cy="357190"/>
        </p:xfrm>
        <a:graphic>
          <a:graphicData uri="http://schemas.openxmlformats.org/presentationml/2006/ole">
            <p:oleObj spid="_x0000_s21507" name="公式" r:id="rId4" imgW="2539800" imgH="2286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Empirical Study for Supply Control Strategy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mechanism of supply control strategy is that housing developers provide a supply control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signal (for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both subjective and objective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reasons)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to arouse speculative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demand; and achieve higher profit.</a:t>
            </a:r>
          </a:p>
          <a:p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housing market data of Hong Kong were collected from Census and Statistics Department of Hong Kong for empirical study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1800" b="1" dirty="0" smtClean="0">
                <a:latin typeface="Times New Roman" pitchFamily="18" charset="0"/>
                <a:cs typeface="Times New Roman" pitchFamily="18" charset="0"/>
              </a:rPr>
              <a:t>Housing Supply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: # of newly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completed private residential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buildings</a:t>
            </a:r>
          </a:p>
          <a:p>
            <a:r>
              <a:rPr lang="en-US" altLang="zh-CN" sz="1800" b="1" dirty="0" smtClean="0">
                <a:latin typeface="Times New Roman" pitchFamily="18" charset="0"/>
                <a:cs typeface="Times New Roman" pitchFamily="18" charset="0"/>
              </a:rPr>
              <a:t>House Price: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House price index (benchmark at 1999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CN" sz="1800" b="1" dirty="0" smtClean="0">
                <a:latin typeface="Times New Roman" pitchFamily="18" charset="0"/>
                <a:cs typeface="Times New Roman" pitchFamily="18" charset="0"/>
              </a:rPr>
              <a:t>Developers Profit: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Gross Domestic Capital Value (at current market price) from private building and construction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图表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142984"/>
            <a:ext cx="650085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2910" y="428604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Period for Supply Control: 1984 to 1997 (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The Sino-British Joint Declaration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Model: </a:t>
            </a:r>
          </a:p>
          <a:p>
            <a:pPr>
              <a:buNone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Vector autoregressive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(VAR)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regression for exploring the dynamic relation.</a:t>
            </a: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Criterion for Model Selection:</a:t>
            </a:r>
          </a:p>
          <a:p>
            <a:pPr>
              <a:buNone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AICc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for relatively small sample size</a:t>
            </a:r>
          </a:p>
          <a:p>
            <a:pPr>
              <a:buNone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Selection result: k=1 for VAR model.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857488" y="4500570"/>
          <a:ext cx="3016527" cy="785818"/>
        </p:xfrm>
        <a:graphic>
          <a:graphicData uri="http://schemas.openxmlformats.org/presentationml/2006/ole">
            <p:oleObj spid="_x0000_s23554" name="公式" r:id="rId3" imgW="1511280" imgH="39348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143108" y="2428868"/>
          <a:ext cx="4810159" cy="428628"/>
        </p:xfrm>
        <a:graphic>
          <a:graphicData uri="http://schemas.openxmlformats.org/presentationml/2006/ole">
            <p:oleObj spid="_x0000_s23555" name="公式" r:id="rId4" imgW="2565360" imgH="2286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Effect of Supply Control Strategy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     With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 Hypothesis:  </a:t>
            </a:r>
          </a:p>
          <a:p>
            <a:pPr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    :           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(          is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coefficient for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HS in PRO equation when D=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143108" y="2000240"/>
          <a:ext cx="4026847" cy="500066"/>
        </p:xfrm>
        <a:graphic>
          <a:graphicData uri="http://schemas.openxmlformats.org/presentationml/2006/ole">
            <p:oleObj spid="_x0000_s24578" name="公式" r:id="rId3" imgW="1942920" imgH="24120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214678" y="2714620"/>
          <a:ext cx="2667013" cy="800104"/>
        </p:xfrm>
        <a:graphic>
          <a:graphicData uri="http://schemas.openxmlformats.org/presentationml/2006/ole">
            <p:oleObj spid="_x0000_s24579" name="公式" r:id="rId4" imgW="1523880" imgH="4572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785786" y="4572008"/>
          <a:ext cx="357190" cy="464040"/>
        </p:xfrm>
        <a:graphic>
          <a:graphicData uri="http://schemas.openxmlformats.org/presentationml/2006/ole">
            <p:oleObj spid="_x0000_s24580" name="公式" r:id="rId5" imgW="228600" imgH="24120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571604" y="4572008"/>
          <a:ext cx="1428750" cy="525463"/>
        </p:xfrm>
        <a:graphic>
          <a:graphicData uri="http://schemas.openxmlformats.org/presentationml/2006/ole">
            <p:oleObj spid="_x0000_s24581" name="公式" r:id="rId6" imgW="787320" imgH="25380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357554" y="4572008"/>
          <a:ext cx="642942" cy="515117"/>
        </p:xfrm>
        <a:graphic>
          <a:graphicData uri="http://schemas.openxmlformats.org/presentationml/2006/ole">
            <p:oleObj spid="_x0000_s24584" name="公式" r:id="rId7" imgW="317160" imgH="2538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286544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Result for VAR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Null Hypothesis has been rejected.</a:t>
            </a:r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图片 3" descr="result of V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000108"/>
            <a:ext cx="6759381" cy="492922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Summary and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1) In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this paper, we explore the mechanism of supply control strategy and set up a model to explain it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 By analyzing the profit change, we found out the Conditions for supply control strategy and the Interval of it.</a:t>
            </a:r>
          </a:p>
          <a:p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2) Under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assumption of Completely Raised Demand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, we also prove the marginal inequality when real estate developers maximize their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porfits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2143116"/>
            <a:ext cx="7358114" cy="2000264"/>
          </a:xfrm>
        </p:spPr>
        <p:txBody>
          <a:bodyPr/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3) By applying VAR model, we used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data of Hong Kong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1979 to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to verify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that supply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strategy can successfully help developers achieve excessive profit.</a:t>
            </a:r>
          </a:p>
          <a:p>
            <a:endParaRPr lang="en-US" altLang="zh-CN" dirty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8" y="5143512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Thank you!</a:t>
            </a:r>
            <a:endParaRPr lang="zh-CN" alt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Introduction</a:t>
            </a:r>
            <a:endParaRPr lang="zh-CN" altLang="en-US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2276872"/>
            <a:ext cx="7829576" cy="2692895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Control of housing supply is a possible strategy for real estate developers.</a:t>
            </a: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Is this strategy available? How does it work? Any evidence?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Introduction</a:t>
            </a:r>
            <a:endParaRPr lang="zh-CN" altLang="en-US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24" y="1600201"/>
            <a:ext cx="7829576" cy="390050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fundament of our research is the demand and supply in Neoclassical Economics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Demand Side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       Demand of houses can be divided as consumption need and investment need.</a:t>
            </a:r>
          </a:p>
          <a:p>
            <a:endParaRPr lang="en-US" altLang="zh-CN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       Investment </a:t>
            </a:r>
            <a:r>
              <a:rPr lang="en-US" altLang="zh-CN" sz="2100" dirty="0">
                <a:latin typeface="Times New Roman" pitchFamily="18" charset="0"/>
                <a:cs typeface="Times New Roman" pitchFamily="18" charset="0"/>
              </a:rPr>
              <a:t>needs normally increase in house price rising market, thus can be seemed as a general form of speculation. (</a:t>
            </a:r>
            <a:r>
              <a:rPr lang="en-US" altLang="zh-CN" sz="2100" dirty="0" err="1">
                <a:latin typeface="Times New Roman" pitchFamily="18" charset="0"/>
                <a:cs typeface="Times New Roman" pitchFamily="18" charset="0"/>
              </a:rPr>
              <a:t>Malpezzi</a:t>
            </a:r>
            <a:r>
              <a:rPr lang="en-US" altLang="zh-CN" sz="21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2100" dirty="0" err="1">
                <a:latin typeface="Times New Roman" pitchFamily="18" charset="0"/>
                <a:cs typeface="Times New Roman" pitchFamily="18" charset="0"/>
              </a:rPr>
              <a:t>Wachter</a:t>
            </a:r>
            <a:r>
              <a:rPr lang="en-US" altLang="zh-CN" sz="2100" dirty="0">
                <a:latin typeface="Times New Roman" pitchFamily="18" charset="0"/>
                <a:cs typeface="Times New Roman" pitchFamily="18" charset="0"/>
              </a:rPr>
              <a:t>, 2002</a:t>
            </a: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altLang="zh-CN" sz="21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Supply Side</a:t>
            </a:r>
            <a:endParaRPr lang="en-US" altLang="zh-CN" sz="21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      Oligopoly: a </a:t>
            </a:r>
            <a:r>
              <a:rPr lang="en-US" altLang="zh-CN" sz="2100" dirty="0">
                <a:latin typeface="Times New Roman" pitchFamily="18" charset="0"/>
                <a:cs typeface="Times New Roman" pitchFamily="18" charset="0"/>
              </a:rPr>
              <a:t>few powerful developers in this market, and they can easily control the housing supply</a:t>
            </a:r>
            <a:endParaRPr lang="zh-CN" alt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/>
          </a:bodyPr>
          <a:lstStyle/>
          <a:p>
            <a:r>
              <a:rPr lang="en-US" altLang="zh-CN" sz="49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Literature </a:t>
            </a:r>
            <a:r>
              <a:rPr lang="en-US" altLang="zh-CN" sz="49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1) Oligopoly in Real Estate</a:t>
            </a:r>
          </a:p>
          <a:p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Real estate developers often operate in oligopolistic environment in reality (</a:t>
            </a:r>
            <a:r>
              <a:rPr lang="en-US" altLang="zh-CN" sz="1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, et al, 2003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Grenadier (2005) also used a special case of the option exercise game framework to explore a continuous-time Nash Equilibrium which bases on oligopolistic real estate market.</a:t>
            </a: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Wu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and Li (2007) also points out that the market structure can cause the supply to be controlled by a few powerful developers that may manipulate the supply of houses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zh-CN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2) Supply control</a:t>
            </a: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Objective reasons: land use restriction; environmental regulation</a:t>
            </a: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Subjective reasons: profit, enterprise strategy</a:t>
            </a:r>
            <a:endParaRPr lang="zh-CN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2500330"/>
          </a:xfrm>
        </p:spPr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Speculative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demand</a:t>
            </a:r>
          </a:p>
          <a:p>
            <a:pPr>
              <a:buNone/>
            </a:pP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      Many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researchers have observed that speculation in land or in real estate market is prime factor that drives house price cycle. (</a:t>
            </a:r>
            <a:r>
              <a:rPr lang="en-US" altLang="zh-CN" sz="1800" dirty="0" err="1">
                <a:latin typeface="Times New Roman" pitchFamily="18" charset="0"/>
                <a:cs typeface="Times New Roman" pitchFamily="18" charset="0"/>
              </a:rPr>
              <a:t>Atterhog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, 1995; </a:t>
            </a:r>
            <a:r>
              <a:rPr lang="en-US" altLang="zh-CN" sz="1800" dirty="0" err="1">
                <a:latin typeface="Times New Roman" pitchFamily="18" charset="0"/>
                <a:cs typeface="Times New Roman" pitchFamily="18" charset="0"/>
              </a:rPr>
              <a:t>Feagin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, 1982; </a:t>
            </a:r>
            <a:r>
              <a:rPr lang="en-US" altLang="zh-CN" sz="1800" dirty="0" err="1">
                <a:latin typeface="Times New Roman" pitchFamily="18" charset="0"/>
                <a:cs typeface="Times New Roman" pitchFamily="18" charset="0"/>
              </a:rPr>
              <a:t>Malpezzi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zh-CN" sz="1800" dirty="0" err="1">
                <a:latin typeface="Times New Roman" pitchFamily="18" charset="0"/>
                <a:cs typeface="Times New Roman" pitchFamily="18" charset="0"/>
              </a:rPr>
              <a:t>Wachter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, 2002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altLang="zh-CN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      Phenomenon: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higher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demand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accompanies with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house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price.</a:t>
            </a:r>
            <a:endParaRPr lang="zh-CN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Model Development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Assumptions I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Normal consumption demand exists before the supply control strategy; and the speculative demand is 0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this time.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When supply of houses was control to a sufficiently low level, speculative demand will be aroused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. (                )</a:t>
            </a:r>
          </a:p>
          <a:p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Assumption II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Normal consumption demand will not be affected by supply control strategy. That means the demand curve of this customers group will not shift after the supply control. </a:t>
            </a:r>
            <a:endParaRPr lang="zh-CN" altLang="zh-CN" sz="2600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285984" y="3286124"/>
          <a:ext cx="1095383" cy="500066"/>
        </p:xfrm>
        <a:graphic>
          <a:graphicData uri="http://schemas.openxmlformats.org/presentationml/2006/ole">
            <p:oleObj spid="_x0000_s1025" name="公式" r:id="rId3" imgW="583920" imgH="2286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Without Supply Control</a:t>
            </a:r>
          </a:p>
          <a:p>
            <a:endParaRPr lang="en-US" altLang="zh-CN" dirty="0" smtClean="0"/>
          </a:p>
          <a:p>
            <a:r>
              <a:rPr lang="en-US" altLang="zh-CN" sz="1800" dirty="0" err="1" smtClean="0">
                <a:latin typeface="Times New Roman" pitchFamily="18" charset="0"/>
                <a:cs typeface="Times New Roman" pitchFamily="18" charset="0"/>
              </a:rPr>
              <a:t>Reversive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 Demand Function:</a:t>
            </a:r>
          </a:p>
          <a:p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Total Revenue:  </a:t>
            </a:r>
          </a:p>
          <a:p>
            <a:endParaRPr lang="en-US" altLang="zh-CN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Total Cost: </a:t>
            </a:r>
          </a:p>
          <a:p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Maximum Profit: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857620" y="1643050"/>
          <a:ext cx="1785950" cy="777219"/>
        </p:xfrm>
        <a:graphic>
          <a:graphicData uri="http://schemas.openxmlformats.org/presentationml/2006/ole">
            <p:oleObj spid="_x0000_s2049" name="公式" r:id="rId3" imgW="1028254" imgH="444307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71736" y="2643182"/>
          <a:ext cx="1946678" cy="714380"/>
        </p:xfrm>
        <a:graphic>
          <a:graphicData uri="http://schemas.openxmlformats.org/presentationml/2006/ole">
            <p:oleObj spid="_x0000_s2051" name="公式" r:id="rId4" imgW="1384200" imgH="4442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5984" y="3500438"/>
          <a:ext cx="1928826" cy="379957"/>
        </p:xfrm>
        <a:graphic>
          <a:graphicData uri="http://schemas.openxmlformats.org/presentationml/2006/ole">
            <p:oleObj spid="_x0000_s2052" name="公式" r:id="rId5" imgW="105408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643174" y="4643446"/>
          <a:ext cx="5464175" cy="642937"/>
        </p:xfrm>
        <a:graphic>
          <a:graphicData uri="http://schemas.openxmlformats.org/presentationml/2006/ole">
            <p:oleObj spid="_x0000_s2053" name="公式" r:id="rId6" imgW="3670200" imgH="43164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57850"/>
          </a:xfrm>
        </p:spPr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Under Supply Control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Speculative Demand:                                                 when </a:t>
            </a:r>
          </a:p>
          <a:p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Total Demand: </a:t>
            </a:r>
          </a:p>
          <a:p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Profit Function: </a:t>
            </a:r>
          </a:p>
          <a:p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Inequalities System for supply control Strategy:</a:t>
            </a:r>
          </a:p>
          <a:p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600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928926" y="1857364"/>
          <a:ext cx="1468448" cy="357190"/>
        </p:xfrm>
        <a:graphic>
          <a:graphicData uri="http://schemas.openxmlformats.org/presentationml/2006/ole">
            <p:oleObj spid="_x0000_s19458" name="公式" r:id="rId3" imgW="939600" imgH="2286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428860" y="2500306"/>
          <a:ext cx="3357586" cy="359741"/>
        </p:xfrm>
        <a:graphic>
          <a:graphicData uri="http://schemas.openxmlformats.org/presentationml/2006/ole">
            <p:oleObj spid="_x0000_s19459" name="公式" r:id="rId4" imgW="2400120" imgH="22860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403475" y="3214688"/>
          <a:ext cx="3541713" cy="657225"/>
        </p:xfrm>
        <a:graphic>
          <a:graphicData uri="http://schemas.openxmlformats.org/presentationml/2006/ole">
            <p:oleObj spid="_x0000_s19460" name="公式" r:id="rId5" imgW="2463480" imgH="4572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699125" y="1857375"/>
          <a:ext cx="1230313" cy="357188"/>
        </p:xfrm>
        <a:graphic>
          <a:graphicData uri="http://schemas.openxmlformats.org/presentationml/2006/ole">
            <p:oleObj spid="_x0000_s19461" name="公式" r:id="rId6" imgW="787320" imgH="22860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785918" y="5000636"/>
          <a:ext cx="5319346" cy="1143000"/>
        </p:xfrm>
        <a:graphic>
          <a:graphicData uri="http://schemas.openxmlformats.org/presentationml/2006/ole">
            <p:oleObj spid="_x0000_s19462" name="公式" r:id="rId7" imgW="3073320" imgH="66024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57849"/>
          </a:xfrm>
        </p:spPr>
        <p:txBody>
          <a:bodyPr>
            <a:normAutofit/>
          </a:bodyPr>
          <a:lstStyle/>
          <a:p>
            <a:r>
              <a:rPr lang="en-US" altLang="zh-CN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ondition </a:t>
            </a:r>
            <a:r>
              <a:rPr lang="en-US" altLang="zh-CN" b="1" i="1" dirty="0">
                <a:latin typeface="Times New Roman" pitchFamily="18" charset="0"/>
                <a:cs typeface="Times New Roman" pitchFamily="18" charset="0"/>
              </a:rPr>
              <a:t>for supply control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strategy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(Inequalities system has solution)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[                          ,                           ] 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left hand side is the </a:t>
            </a:r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Control Interval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this condition can also be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expressed as:</a:t>
            </a:r>
          </a:p>
          <a:p>
            <a:pPr>
              <a:buNone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and                                                   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071538" y="2357430"/>
          <a:ext cx="2571768" cy="783777"/>
        </p:xfrm>
        <a:graphic>
          <a:graphicData uri="http://schemas.openxmlformats.org/presentationml/2006/ole">
            <p:oleObj spid="_x0000_s20485" name="公式" r:id="rId3" imgW="3187700" imgH="90170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857620" y="2357430"/>
          <a:ext cx="2571768" cy="766811"/>
        </p:xfrm>
        <a:graphic>
          <a:graphicData uri="http://schemas.openxmlformats.org/presentationml/2006/ole">
            <p:oleObj spid="_x0000_s20484" name="公式" r:id="rId4" imgW="3238500" imgH="9017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715140" y="2643182"/>
          <a:ext cx="285752" cy="232174"/>
        </p:xfrm>
        <a:graphic>
          <a:graphicData uri="http://schemas.openxmlformats.org/presentationml/2006/ole">
            <p:oleObj spid="_x0000_s20483" name="公式" r:id="rId5" imgW="164814" imgH="126780" progId="Equation.3">
              <p:embed/>
            </p:oleObj>
          </a:graphicData>
        </a:graphic>
      </p:graphicFrame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072330" y="2571744"/>
          <a:ext cx="848326" cy="357190"/>
        </p:xfrm>
        <a:graphic>
          <a:graphicData uri="http://schemas.openxmlformats.org/presentationml/2006/ole">
            <p:oleObj spid="_x0000_s20482" name="公式" r:id="rId6" imgW="545863" imgH="228501" progId="Equation.3">
              <p:embed/>
            </p:oleObj>
          </a:graphicData>
        </a:graphic>
      </p:graphicFrame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8001024" y="2571744"/>
          <a:ext cx="428628" cy="360048"/>
        </p:xfrm>
        <a:graphic>
          <a:graphicData uri="http://schemas.openxmlformats.org/presentationml/2006/ole">
            <p:oleObj spid="_x0000_s20481" name="公式" r:id="rId7" imgW="253780" imgH="203024" progId="Equation.3">
              <p:embed/>
            </p:oleObj>
          </a:graphicData>
        </a:graphic>
      </p:graphicFrame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586565" y="5143512"/>
          <a:ext cx="3413931" cy="901075"/>
        </p:xfrm>
        <a:graphic>
          <a:graphicData uri="http://schemas.openxmlformats.org/presentationml/2006/ole">
            <p:oleObj spid="_x0000_s20491" name="公式" r:id="rId8" imgW="3416040" imgH="901440" progId="Equation.3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4567976" y="5143512"/>
          <a:ext cx="3767093" cy="928694"/>
        </p:xfrm>
        <a:graphic>
          <a:graphicData uri="http://schemas.openxmlformats.org/presentationml/2006/ole">
            <p:oleObj spid="_x0000_s20492" name="公式" r:id="rId9" imgW="3657600" imgH="90144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CDE5-6F94-4024-BD36-34E6E84C5930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789</Words>
  <Application>Microsoft Office PowerPoint</Application>
  <PresentationFormat>On-screen Show (4:3)</PresentationFormat>
  <Paragraphs>136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主题</vt:lpstr>
      <vt:lpstr>公式</vt:lpstr>
      <vt:lpstr>Effect of Housing Supply Control Strategy</vt:lpstr>
      <vt:lpstr>Introduction</vt:lpstr>
      <vt:lpstr>Introduction</vt:lpstr>
      <vt:lpstr>Literature Review</vt:lpstr>
      <vt:lpstr>Slide 5</vt:lpstr>
      <vt:lpstr>Model Development</vt:lpstr>
      <vt:lpstr>Slide 7</vt:lpstr>
      <vt:lpstr>Slide 8</vt:lpstr>
      <vt:lpstr>Slide 9</vt:lpstr>
      <vt:lpstr>Marginal Inequality for Optimization</vt:lpstr>
      <vt:lpstr>Empirical Study for Supply Control Strategy</vt:lpstr>
      <vt:lpstr>Slide 12</vt:lpstr>
      <vt:lpstr>Slide 13</vt:lpstr>
      <vt:lpstr>Slide 14</vt:lpstr>
      <vt:lpstr>Slide 15</vt:lpstr>
      <vt:lpstr>Summary and Conclusion</vt:lpstr>
      <vt:lpstr>Slide 17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Housing Supply Control Strategy</dc:title>
  <dc:creator>huangyikun</dc:creator>
  <cp:lastModifiedBy>user</cp:lastModifiedBy>
  <cp:revision>41</cp:revision>
  <dcterms:created xsi:type="dcterms:W3CDTF">2010-05-22T18:08:21Z</dcterms:created>
  <dcterms:modified xsi:type="dcterms:W3CDTF">2010-06-15T05:41:38Z</dcterms:modified>
</cp:coreProperties>
</file>