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heme/themeOverride4.xml" ContentType="application/vnd.openxmlformats-officedocument.themeOverr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8" r:id="rId2"/>
    <p:sldId id="280" r:id="rId3"/>
    <p:sldId id="282" r:id="rId4"/>
    <p:sldId id="284" r:id="rId5"/>
    <p:sldId id="286" r:id="rId6"/>
    <p:sldId id="287" r:id="rId7"/>
    <p:sldId id="257" r:id="rId8"/>
    <p:sldId id="272" r:id="rId9"/>
    <p:sldId id="273" r:id="rId10"/>
    <p:sldId id="271" r:id="rId11"/>
    <p:sldId id="290" r:id="rId12"/>
    <p:sldId id="274" r:id="rId13"/>
    <p:sldId id="275" r:id="rId14"/>
    <p:sldId id="288" r:id="rId15"/>
    <p:sldId id="292" r:id="rId16"/>
    <p:sldId id="291" r:id="rId17"/>
    <p:sldId id="28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NI_UK_housepric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E:\NI_UK_housepric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G:\chap7%20prelim%20analysis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ortgage%20Paper%20Data\House%20Price%20and%20CML%20data\N%2520Ireland%2520Dec%25202009%2520data(1)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ortgage%20Paper%20Data\House%20Price%20and%20CML%20data\N%2520Ireland%2520Dec%25202009%2520data(1)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ortgage%20Paper%20Data\House%20Price%20and%20CML%20data\N%2520Ireland%2520Dec%25202009%2520data(1)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ortgage%20Paper%20Data\mortgage_interest_rates%20-%20BSA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ortgage%20Paper%20Data\House%20Price%20and%20CML%20data\N%2520Ireland%2520Dec%25202009%2520data(1)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ortgage%20Paper%20Data\House%20Price%20and%20CML%20data\N%2520Ireland%2520Dec%25202009%2520data(1)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43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1"/>
          <c:order val="1"/>
          <c:tx>
            <c:strRef>
              <c:f>Sheet1!$I$1</c:f>
              <c:strCache>
                <c:ptCount val="1"/>
                <c:pt idx="0">
                  <c:v>No. Of Loans (UK)</c:v>
                </c:pt>
              </c:strCache>
            </c:strRef>
          </c:tx>
          <c:marker>
            <c:symbol val="none"/>
          </c:marker>
          <c:cat>
            <c:strRef>
              <c:f>Sheet1!$H$2:$H$81</c:f>
              <c:strCache>
                <c:ptCount val="80"/>
                <c:pt idx="0">
                  <c:v>Q1 1990</c:v>
                </c:pt>
                <c:pt idx="1">
                  <c:v>Q2 1990</c:v>
                </c:pt>
                <c:pt idx="2">
                  <c:v>Q3 1990</c:v>
                </c:pt>
                <c:pt idx="3">
                  <c:v>Q4 1990</c:v>
                </c:pt>
                <c:pt idx="4">
                  <c:v>Q1 1991</c:v>
                </c:pt>
                <c:pt idx="5">
                  <c:v>Q2 1991</c:v>
                </c:pt>
                <c:pt idx="6">
                  <c:v>Q3 1991</c:v>
                </c:pt>
                <c:pt idx="7">
                  <c:v>Q4 1991</c:v>
                </c:pt>
                <c:pt idx="8">
                  <c:v>Q1 1992</c:v>
                </c:pt>
                <c:pt idx="9">
                  <c:v>Q2 1992</c:v>
                </c:pt>
                <c:pt idx="10">
                  <c:v>Q3 1992</c:v>
                </c:pt>
                <c:pt idx="11">
                  <c:v>Q4 1992</c:v>
                </c:pt>
                <c:pt idx="12">
                  <c:v>Q1 1993</c:v>
                </c:pt>
                <c:pt idx="13">
                  <c:v>Q2 1993</c:v>
                </c:pt>
                <c:pt idx="14">
                  <c:v>Q3 1993</c:v>
                </c:pt>
                <c:pt idx="15">
                  <c:v>Q4 1993</c:v>
                </c:pt>
                <c:pt idx="16">
                  <c:v>Q1 1994</c:v>
                </c:pt>
                <c:pt idx="17">
                  <c:v>Q2 1994</c:v>
                </c:pt>
                <c:pt idx="18">
                  <c:v>Q3 1994</c:v>
                </c:pt>
                <c:pt idx="19">
                  <c:v>Q4 1994</c:v>
                </c:pt>
                <c:pt idx="20">
                  <c:v>Q1 1995</c:v>
                </c:pt>
                <c:pt idx="21">
                  <c:v>Q2 1995</c:v>
                </c:pt>
                <c:pt idx="22">
                  <c:v>Q3 1995</c:v>
                </c:pt>
                <c:pt idx="23">
                  <c:v>Q4 1995</c:v>
                </c:pt>
                <c:pt idx="24">
                  <c:v>Q1 1996</c:v>
                </c:pt>
                <c:pt idx="25">
                  <c:v>Q2 1996</c:v>
                </c:pt>
                <c:pt idx="26">
                  <c:v>Q3 1996</c:v>
                </c:pt>
                <c:pt idx="27">
                  <c:v>Q4 1996</c:v>
                </c:pt>
                <c:pt idx="28">
                  <c:v>Q1 1997</c:v>
                </c:pt>
                <c:pt idx="29">
                  <c:v>Q2 1997</c:v>
                </c:pt>
                <c:pt idx="30">
                  <c:v>Q3 1997</c:v>
                </c:pt>
                <c:pt idx="31">
                  <c:v>Q4 1997</c:v>
                </c:pt>
                <c:pt idx="32">
                  <c:v>Q1 1998</c:v>
                </c:pt>
                <c:pt idx="33">
                  <c:v>Q2 1998</c:v>
                </c:pt>
                <c:pt idx="34">
                  <c:v>Q3 1998</c:v>
                </c:pt>
                <c:pt idx="35">
                  <c:v>Q4 1998</c:v>
                </c:pt>
                <c:pt idx="36">
                  <c:v>Q1 1999</c:v>
                </c:pt>
                <c:pt idx="37">
                  <c:v>Q2 1999</c:v>
                </c:pt>
                <c:pt idx="38">
                  <c:v>Q3 1999</c:v>
                </c:pt>
                <c:pt idx="39">
                  <c:v>Q4 1999</c:v>
                </c:pt>
                <c:pt idx="40">
                  <c:v>Q1 2000</c:v>
                </c:pt>
                <c:pt idx="41">
                  <c:v>Q2 2000</c:v>
                </c:pt>
                <c:pt idx="42">
                  <c:v>Q3 2000</c:v>
                </c:pt>
                <c:pt idx="43">
                  <c:v>Q4 2000</c:v>
                </c:pt>
                <c:pt idx="44">
                  <c:v>Q1 2001</c:v>
                </c:pt>
                <c:pt idx="45">
                  <c:v>Q2 2001</c:v>
                </c:pt>
                <c:pt idx="46">
                  <c:v>Q3 2001</c:v>
                </c:pt>
                <c:pt idx="47">
                  <c:v>Q4 2001</c:v>
                </c:pt>
                <c:pt idx="48">
                  <c:v>Q1 2002</c:v>
                </c:pt>
                <c:pt idx="49">
                  <c:v>Q2 2002</c:v>
                </c:pt>
                <c:pt idx="50">
                  <c:v>Q3 2002</c:v>
                </c:pt>
                <c:pt idx="51">
                  <c:v>Q4 2002</c:v>
                </c:pt>
                <c:pt idx="52">
                  <c:v>Q1 2003</c:v>
                </c:pt>
                <c:pt idx="53">
                  <c:v>Q2 2003</c:v>
                </c:pt>
                <c:pt idx="54">
                  <c:v>Q3 2003</c:v>
                </c:pt>
                <c:pt idx="55">
                  <c:v>Q4 2003</c:v>
                </c:pt>
                <c:pt idx="56">
                  <c:v>Q1 2004</c:v>
                </c:pt>
                <c:pt idx="57">
                  <c:v>Q2 2004</c:v>
                </c:pt>
                <c:pt idx="58">
                  <c:v>Q3 2004</c:v>
                </c:pt>
                <c:pt idx="59">
                  <c:v>Q4 2004</c:v>
                </c:pt>
                <c:pt idx="60">
                  <c:v>Q1 2005</c:v>
                </c:pt>
                <c:pt idx="61">
                  <c:v>Q2 2005</c:v>
                </c:pt>
                <c:pt idx="62">
                  <c:v>Q3 2005</c:v>
                </c:pt>
                <c:pt idx="63">
                  <c:v>Q4 2005</c:v>
                </c:pt>
                <c:pt idx="64">
                  <c:v>Q1 2006</c:v>
                </c:pt>
                <c:pt idx="65">
                  <c:v>Q2 2006</c:v>
                </c:pt>
                <c:pt idx="66">
                  <c:v>Q3 2006</c:v>
                </c:pt>
                <c:pt idx="67">
                  <c:v>Q4 2006</c:v>
                </c:pt>
                <c:pt idx="68">
                  <c:v>Q1 2007</c:v>
                </c:pt>
                <c:pt idx="69">
                  <c:v>Q2 2007</c:v>
                </c:pt>
                <c:pt idx="70">
                  <c:v>Q3 2007</c:v>
                </c:pt>
                <c:pt idx="71">
                  <c:v>Q4 2007</c:v>
                </c:pt>
                <c:pt idx="72">
                  <c:v>Q1 2008</c:v>
                </c:pt>
                <c:pt idx="73">
                  <c:v>Q2 2008</c:v>
                </c:pt>
                <c:pt idx="74">
                  <c:v>Q3 2008</c:v>
                </c:pt>
                <c:pt idx="75">
                  <c:v>Q4 2008</c:v>
                </c:pt>
                <c:pt idx="76">
                  <c:v>Q1 2009</c:v>
                </c:pt>
                <c:pt idx="77">
                  <c:v>Q2 2009</c:v>
                </c:pt>
                <c:pt idx="78">
                  <c:v>Q3 2009</c:v>
                </c:pt>
                <c:pt idx="79">
                  <c:v>Q4 2009</c:v>
                </c:pt>
              </c:strCache>
            </c:strRef>
          </c:cat>
          <c:val>
            <c:numRef>
              <c:f>Sheet1!$I$2:$I$81</c:f>
              <c:numCache>
                <c:formatCode>_-* #,##0_-;\-* #,##0_-;_-* "-"??_-;_-@_-</c:formatCode>
                <c:ptCount val="80"/>
                <c:pt idx="0">
                  <c:v>193900</c:v>
                </c:pt>
                <c:pt idx="1">
                  <c:v>205100</c:v>
                </c:pt>
                <c:pt idx="2">
                  <c:v>194400</c:v>
                </c:pt>
                <c:pt idx="3">
                  <c:v>190100</c:v>
                </c:pt>
                <c:pt idx="4">
                  <c:v>156900</c:v>
                </c:pt>
                <c:pt idx="5">
                  <c:v>185200</c:v>
                </c:pt>
                <c:pt idx="6">
                  <c:v>198700</c:v>
                </c:pt>
                <c:pt idx="7">
                  <c:v>182500</c:v>
                </c:pt>
                <c:pt idx="8">
                  <c:v>145800</c:v>
                </c:pt>
                <c:pt idx="9">
                  <c:v>255200</c:v>
                </c:pt>
                <c:pt idx="10">
                  <c:v>284100</c:v>
                </c:pt>
                <c:pt idx="11">
                  <c:v>187800</c:v>
                </c:pt>
                <c:pt idx="12">
                  <c:v>187100</c:v>
                </c:pt>
                <c:pt idx="13">
                  <c:v>245800</c:v>
                </c:pt>
                <c:pt idx="14">
                  <c:v>271500</c:v>
                </c:pt>
                <c:pt idx="15">
                  <c:v>246800</c:v>
                </c:pt>
                <c:pt idx="16">
                  <c:v>213200</c:v>
                </c:pt>
                <c:pt idx="17">
                  <c:v>245000</c:v>
                </c:pt>
                <c:pt idx="18">
                  <c:v>269700</c:v>
                </c:pt>
                <c:pt idx="19">
                  <c:v>231200</c:v>
                </c:pt>
                <c:pt idx="20">
                  <c:v>187500</c:v>
                </c:pt>
                <c:pt idx="21">
                  <c:v>201300</c:v>
                </c:pt>
                <c:pt idx="22">
                  <c:v>205400</c:v>
                </c:pt>
                <c:pt idx="23">
                  <c:v>204400</c:v>
                </c:pt>
                <c:pt idx="24">
                  <c:v>182500</c:v>
                </c:pt>
                <c:pt idx="25">
                  <c:v>239100</c:v>
                </c:pt>
                <c:pt idx="26">
                  <c:v>276300</c:v>
                </c:pt>
                <c:pt idx="27">
                  <c:v>259400</c:v>
                </c:pt>
                <c:pt idx="28">
                  <c:v>204200</c:v>
                </c:pt>
                <c:pt idx="29">
                  <c:v>288300</c:v>
                </c:pt>
                <c:pt idx="30">
                  <c:v>321200</c:v>
                </c:pt>
                <c:pt idx="31">
                  <c:v>289900</c:v>
                </c:pt>
                <c:pt idx="32">
                  <c:v>225600</c:v>
                </c:pt>
                <c:pt idx="33">
                  <c:v>281300</c:v>
                </c:pt>
                <c:pt idx="34">
                  <c:v>311800</c:v>
                </c:pt>
                <c:pt idx="35">
                  <c:v>269600</c:v>
                </c:pt>
                <c:pt idx="36">
                  <c:v>238700</c:v>
                </c:pt>
                <c:pt idx="37">
                  <c:v>313300</c:v>
                </c:pt>
                <c:pt idx="38">
                  <c:v>360800</c:v>
                </c:pt>
                <c:pt idx="39">
                  <c:v>341100</c:v>
                </c:pt>
                <c:pt idx="40">
                  <c:v>258700</c:v>
                </c:pt>
                <c:pt idx="41">
                  <c:v>288000</c:v>
                </c:pt>
                <c:pt idx="42">
                  <c:v>301300</c:v>
                </c:pt>
                <c:pt idx="43">
                  <c:v>275000</c:v>
                </c:pt>
                <c:pt idx="44">
                  <c:v>247500</c:v>
                </c:pt>
                <c:pt idx="45">
                  <c:v>329600</c:v>
                </c:pt>
                <c:pt idx="46">
                  <c:v>378700</c:v>
                </c:pt>
                <c:pt idx="47">
                  <c:v>357900</c:v>
                </c:pt>
                <c:pt idx="48">
                  <c:v>280800</c:v>
                </c:pt>
                <c:pt idx="49">
                  <c:v>365700</c:v>
                </c:pt>
                <c:pt idx="50">
                  <c:v>394800</c:v>
                </c:pt>
                <c:pt idx="51">
                  <c:v>355400</c:v>
                </c:pt>
                <c:pt idx="52">
                  <c:v>262900</c:v>
                </c:pt>
                <c:pt idx="53">
                  <c:v>286200</c:v>
                </c:pt>
                <c:pt idx="54">
                  <c:v>349700</c:v>
                </c:pt>
                <c:pt idx="55">
                  <c:v>353100</c:v>
                </c:pt>
                <c:pt idx="56">
                  <c:v>296100</c:v>
                </c:pt>
                <c:pt idx="57">
                  <c:v>351700</c:v>
                </c:pt>
                <c:pt idx="58">
                  <c:v>338700</c:v>
                </c:pt>
                <c:pt idx="59">
                  <c:v>258300</c:v>
                </c:pt>
                <c:pt idx="60">
                  <c:v>195500</c:v>
                </c:pt>
                <c:pt idx="61">
                  <c:v>270400</c:v>
                </c:pt>
                <c:pt idx="62">
                  <c:v>283100</c:v>
                </c:pt>
                <c:pt idx="63">
                  <c:v>270600</c:v>
                </c:pt>
                <c:pt idx="64">
                  <c:v>227200</c:v>
                </c:pt>
                <c:pt idx="65">
                  <c:v>286200</c:v>
                </c:pt>
                <c:pt idx="66">
                  <c:v>307800</c:v>
                </c:pt>
                <c:pt idx="67">
                  <c:v>301700</c:v>
                </c:pt>
                <c:pt idx="68">
                  <c:v>238100</c:v>
                </c:pt>
                <c:pt idx="69">
                  <c:v>273500</c:v>
                </c:pt>
                <c:pt idx="70">
                  <c:v>280900</c:v>
                </c:pt>
                <c:pt idx="71">
                  <c:v>222600</c:v>
                </c:pt>
                <c:pt idx="72">
                  <c:v>139900</c:v>
                </c:pt>
                <c:pt idx="73">
                  <c:v>149500</c:v>
                </c:pt>
                <c:pt idx="74">
                  <c:v>123200</c:v>
                </c:pt>
                <c:pt idx="75">
                  <c:v>103500</c:v>
                </c:pt>
                <c:pt idx="76">
                  <c:v>77500</c:v>
                </c:pt>
                <c:pt idx="77">
                  <c:v>116800</c:v>
                </c:pt>
                <c:pt idx="78">
                  <c:v>153300</c:v>
                </c:pt>
              </c:numCache>
            </c:numRef>
          </c:val>
        </c:ser>
        <c:marker val="1"/>
        <c:axId val="80617856"/>
        <c:axId val="80619392"/>
      </c:lineChart>
      <c:lineChart>
        <c:grouping val="standard"/>
        <c:ser>
          <c:idx val="0"/>
          <c:order val="0"/>
          <c:tx>
            <c:strRef>
              <c:f>Sheet1!$J$1</c:f>
              <c:strCache>
                <c:ptCount val="1"/>
                <c:pt idx="0">
                  <c:v>UK HP</c:v>
                </c:pt>
              </c:strCache>
            </c:strRef>
          </c:tx>
          <c:marker>
            <c:symbol val="none"/>
          </c:marker>
          <c:cat>
            <c:strRef>
              <c:f>Sheet1!$H$2:$H$81</c:f>
              <c:strCache>
                <c:ptCount val="80"/>
                <c:pt idx="0">
                  <c:v>Q1 1990</c:v>
                </c:pt>
                <c:pt idx="1">
                  <c:v>Q2 1990</c:v>
                </c:pt>
                <c:pt idx="2">
                  <c:v>Q3 1990</c:v>
                </c:pt>
                <c:pt idx="3">
                  <c:v>Q4 1990</c:v>
                </c:pt>
                <c:pt idx="4">
                  <c:v>Q1 1991</c:v>
                </c:pt>
                <c:pt idx="5">
                  <c:v>Q2 1991</c:v>
                </c:pt>
                <c:pt idx="6">
                  <c:v>Q3 1991</c:v>
                </c:pt>
                <c:pt idx="7">
                  <c:v>Q4 1991</c:v>
                </c:pt>
                <c:pt idx="8">
                  <c:v>Q1 1992</c:v>
                </c:pt>
                <c:pt idx="9">
                  <c:v>Q2 1992</c:v>
                </c:pt>
                <c:pt idx="10">
                  <c:v>Q3 1992</c:v>
                </c:pt>
                <c:pt idx="11">
                  <c:v>Q4 1992</c:v>
                </c:pt>
                <c:pt idx="12">
                  <c:v>Q1 1993</c:v>
                </c:pt>
                <c:pt idx="13">
                  <c:v>Q2 1993</c:v>
                </c:pt>
                <c:pt idx="14">
                  <c:v>Q3 1993</c:v>
                </c:pt>
                <c:pt idx="15">
                  <c:v>Q4 1993</c:v>
                </c:pt>
                <c:pt idx="16">
                  <c:v>Q1 1994</c:v>
                </c:pt>
                <c:pt idx="17">
                  <c:v>Q2 1994</c:v>
                </c:pt>
                <c:pt idx="18">
                  <c:v>Q3 1994</c:v>
                </c:pt>
                <c:pt idx="19">
                  <c:v>Q4 1994</c:v>
                </c:pt>
                <c:pt idx="20">
                  <c:v>Q1 1995</c:v>
                </c:pt>
                <c:pt idx="21">
                  <c:v>Q2 1995</c:v>
                </c:pt>
                <c:pt idx="22">
                  <c:v>Q3 1995</c:v>
                </c:pt>
                <c:pt idx="23">
                  <c:v>Q4 1995</c:v>
                </c:pt>
                <c:pt idx="24">
                  <c:v>Q1 1996</c:v>
                </c:pt>
                <c:pt idx="25">
                  <c:v>Q2 1996</c:v>
                </c:pt>
                <c:pt idx="26">
                  <c:v>Q3 1996</c:v>
                </c:pt>
                <c:pt idx="27">
                  <c:v>Q4 1996</c:v>
                </c:pt>
                <c:pt idx="28">
                  <c:v>Q1 1997</c:v>
                </c:pt>
                <c:pt idx="29">
                  <c:v>Q2 1997</c:v>
                </c:pt>
                <c:pt idx="30">
                  <c:v>Q3 1997</c:v>
                </c:pt>
                <c:pt idx="31">
                  <c:v>Q4 1997</c:v>
                </c:pt>
                <c:pt idx="32">
                  <c:v>Q1 1998</c:v>
                </c:pt>
                <c:pt idx="33">
                  <c:v>Q2 1998</c:v>
                </c:pt>
                <c:pt idx="34">
                  <c:v>Q3 1998</c:v>
                </c:pt>
                <c:pt idx="35">
                  <c:v>Q4 1998</c:v>
                </c:pt>
                <c:pt idx="36">
                  <c:v>Q1 1999</c:v>
                </c:pt>
                <c:pt idx="37">
                  <c:v>Q2 1999</c:v>
                </c:pt>
                <c:pt idx="38">
                  <c:v>Q3 1999</c:v>
                </c:pt>
                <c:pt idx="39">
                  <c:v>Q4 1999</c:v>
                </c:pt>
                <c:pt idx="40">
                  <c:v>Q1 2000</c:v>
                </c:pt>
                <c:pt idx="41">
                  <c:v>Q2 2000</c:v>
                </c:pt>
                <c:pt idx="42">
                  <c:v>Q3 2000</c:v>
                </c:pt>
                <c:pt idx="43">
                  <c:v>Q4 2000</c:v>
                </c:pt>
                <c:pt idx="44">
                  <c:v>Q1 2001</c:v>
                </c:pt>
                <c:pt idx="45">
                  <c:v>Q2 2001</c:v>
                </c:pt>
                <c:pt idx="46">
                  <c:v>Q3 2001</c:v>
                </c:pt>
                <c:pt idx="47">
                  <c:v>Q4 2001</c:v>
                </c:pt>
                <c:pt idx="48">
                  <c:v>Q1 2002</c:v>
                </c:pt>
                <c:pt idx="49">
                  <c:v>Q2 2002</c:v>
                </c:pt>
                <c:pt idx="50">
                  <c:v>Q3 2002</c:v>
                </c:pt>
                <c:pt idx="51">
                  <c:v>Q4 2002</c:v>
                </c:pt>
                <c:pt idx="52">
                  <c:v>Q1 2003</c:v>
                </c:pt>
                <c:pt idx="53">
                  <c:v>Q2 2003</c:v>
                </c:pt>
                <c:pt idx="54">
                  <c:v>Q3 2003</c:v>
                </c:pt>
                <c:pt idx="55">
                  <c:v>Q4 2003</c:v>
                </c:pt>
                <c:pt idx="56">
                  <c:v>Q1 2004</c:v>
                </c:pt>
                <c:pt idx="57">
                  <c:v>Q2 2004</c:v>
                </c:pt>
                <c:pt idx="58">
                  <c:v>Q3 2004</c:v>
                </c:pt>
                <c:pt idx="59">
                  <c:v>Q4 2004</c:v>
                </c:pt>
                <c:pt idx="60">
                  <c:v>Q1 2005</c:v>
                </c:pt>
                <c:pt idx="61">
                  <c:v>Q2 2005</c:v>
                </c:pt>
                <c:pt idx="62">
                  <c:v>Q3 2005</c:v>
                </c:pt>
                <c:pt idx="63">
                  <c:v>Q4 2005</c:v>
                </c:pt>
                <c:pt idx="64">
                  <c:v>Q1 2006</c:v>
                </c:pt>
                <c:pt idx="65">
                  <c:v>Q2 2006</c:v>
                </c:pt>
                <c:pt idx="66">
                  <c:v>Q3 2006</c:v>
                </c:pt>
                <c:pt idx="67">
                  <c:v>Q4 2006</c:v>
                </c:pt>
                <c:pt idx="68">
                  <c:v>Q1 2007</c:v>
                </c:pt>
                <c:pt idx="69">
                  <c:v>Q2 2007</c:v>
                </c:pt>
                <c:pt idx="70">
                  <c:v>Q3 2007</c:v>
                </c:pt>
                <c:pt idx="71">
                  <c:v>Q4 2007</c:v>
                </c:pt>
                <c:pt idx="72">
                  <c:v>Q1 2008</c:v>
                </c:pt>
                <c:pt idx="73">
                  <c:v>Q2 2008</c:v>
                </c:pt>
                <c:pt idx="74">
                  <c:v>Q3 2008</c:v>
                </c:pt>
                <c:pt idx="75">
                  <c:v>Q4 2008</c:v>
                </c:pt>
                <c:pt idx="76">
                  <c:v>Q1 2009</c:v>
                </c:pt>
                <c:pt idx="77">
                  <c:v>Q2 2009</c:v>
                </c:pt>
                <c:pt idx="78">
                  <c:v>Q3 2009</c:v>
                </c:pt>
                <c:pt idx="79">
                  <c:v>Q4 2009</c:v>
                </c:pt>
              </c:strCache>
            </c:strRef>
          </c:cat>
          <c:val>
            <c:numRef>
              <c:f>Sheet1!$J$2:$J$81</c:f>
              <c:numCache>
                <c:formatCode>0</c:formatCode>
                <c:ptCount val="80"/>
                <c:pt idx="0">
                  <c:v>59586.569161515108</c:v>
                </c:pt>
                <c:pt idx="1">
                  <c:v>58982.269842034824</c:v>
                </c:pt>
                <c:pt idx="2">
                  <c:v>57245.265047735404</c:v>
                </c:pt>
                <c:pt idx="3">
                  <c:v>54919.139566784164</c:v>
                </c:pt>
                <c:pt idx="4">
                  <c:v>54547.250797012595</c:v>
                </c:pt>
                <c:pt idx="5">
                  <c:v>55418.463216917102</c:v>
                </c:pt>
                <c:pt idx="6">
                  <c:v>54903.253965179771</c:v>
                </c:pt>
                <c:pt idx="7">
                  <c:v>53635.130981102324</c:v>
                </c:pt>
                <c:pt idx="8">
                  <c:v>52186.619391834764</c:v>
                </c:pt>
                <c:pt idx="9">
                  <c:v>52663.029218356292</c:v>
                </c:pt>
                <c:pt idx="10">
                  <c:v>52243.046265824632</c:v>
                </c:pt>
                <c:pt idx="11">
                  <c:v>50168.080662230102</c:v>
                </c:pt>
                <c:pt idx="12">
                  <c:v>50128.383580322363</c:v>
                </c:pt>
                <c:pt idx="13">
                  <c:v>51918.13896610876</c:v>
                </c:pt>
                <c:pt idx="14">
                  <c:v>51746.26098977567</c:v>
                </c:pt>
                <c:pt idx="15">
                  <c:v>51049.873808558608</c:v>
                </c:pt>
                <c:pt idx="16">
                  <c:v>51326.705342603753</c:v>
                </c:pt>
                <c:pt idx="17">
                  <c:v>51361.902173423012</c:v>
                </c:pt>
                <c:pt idx="18">
                  <c:v>51731.085061605634</c:v>
                </c:pt>
                <c:pt idx="19">
                  <c:v>52113.528432816478</c:v>
                </c:pt>
                <c:pt idx="20">
                  <c:v>51084.049950470493</c:v>
                </c:pt>
                <c:pt idx="21">
                  <c:v>51633</c:v>
                </c:pt>
                <c:pt idx="22">
                  <c:v>51334</c:v>
                </c:pt>
                <c:pt idx="23">
                  <c:v>50930</c:v>
                </c:pt>
                <c:pt idx="24">
                  <c:v>51367</c:v>
                </c:pt>
                <c:pt idx="25">
                  <c:v>53032</c:v>
                </c:pt>
                <c:pt idx="26">
                  <c:v>54008</c:v>
                </c:pt>
                <c:pt idx="27">
                  <c:v>55169</c:v>
                </c:pt>
                <c:pt idx="28">
                  <c:v>55810</c:v>
                </c:pt>
                <c:pt idx="29">
                  <c:v>58403</c:v>
                </c:pt>
                <c:pt idx="30">
                  <c:v>60754</c:v>
                </c:pt>
                <c:pt idx="31">
                  <c:v>61830</c:v>
                </c:pt>
                <c:pt idx="32">
                  <c:v>62903</c:v>
                </c:pt>
                <c:pt idx="33">
                  <c:v>65221</c:v>
                </c:pt>
                <c:pt idx="34">
                  <c:v>66366</c:v>
                </c:pt>
                <c:pt idx="35">
                  <c:v>66312.855828995351</c:v>
                </c:pt>
                <c:pt idx="36">
                  <c:v>67477.563486034458</c:v>
                </c:pt>
                <c:pt idx="37">
                  <c:v>70009.883161164966</c:v>
                </c:pt>
                <c:pt idx="38">
                  <c:v>72362.179264178936</c:v>
                </c:pt>
                <c:pt idx="39">
                  <c:v>74637.602778217304</c:v>
                </c:pt>
                <c:pt idx="40">
                  <c:v>77697.684037155894</c:v>
                </c:pt>
                <c:pt idx="41">
                  <c:v>81201.673398587227</c:v>
                </c:pt>
                <c:pt idx="42">
                  <c:v>80935.430938646678</c:v>
                </c:pt>
                <c:pt idx="43">
                  <c:v>81628.067244284393</c:v>
                </c:pt>
                <c:pt idx="44">
                  <c:v>83976.273774345187</c:v>
                </c:pt>
                <c:pt idx="45">
                  <c:v>87637.816151872568</c:v>
                </c:pt>
                <c:pt idx="46">
                  <c:v>91048.795738605651</c:v>
                </c:pt>
                <c:pt idx="47">
                  <c:v>92533</c:v>
                </c:pt>
                <c:pt idx="48">
                  <c:v>95356</c:v>
                </c:pt>
                <c:pt idx="49">
                  <c:v>103501</c:v>
                </c:pt>
                <c:pt idx="50">
                  <c:v>110830</c:v>
                </c:pt>
                <c:pt idx="51">
                  <c:v>115940</c:v>
                </c:pt>
                <c:pt idx="52">
                  <c:v>119937.97091927991</c:v>
                </c:pt>
                <c:pt idx="53">
                  <c:v>125381.89152379335</c:v>
                </c:pt>
                <c:pt idx="54">
                  <c:v>129760.81264882484</c:v>
                </c:pt>
                <c:pt idx="55">
                  <c:v>133902.72431667391</c:v>
                </c:pt>
                <c:pt idx="56">
                  <c:v>140224.72839394285</c:v>
                </c:pt>
                <c:pt idx="57">
                  <c:v>148462.1695470702</c:v>
                </c:pt>
                <c:pt idx="58">
                  <c:v>153481.89696762565</c:v>
                </c:pt>
                <c:pt idx="59">
                  <c:v>152464.44408715068</c:v>
                </c:pt>
                <c:pt idx="60">
                  <c:v>152790.20634641539</c:v>
                </c:pt>
                <c:pt idx="61">
                  <c:v>157493.99471696065</c:v>
                </c:pt>
                <c:pt idx="62">
                  <c:v>157627.180485769</c:v>
                </c:pt>
                <c:pt idx="63">
                  <c:v>157387.16713854019</c:v>
                </c:pt>
                <c:pt idx="64">
                  <c:v>160318.91841290295</c:v>
                </c:pt>
                <c:pt idx="65">
                  <c:v>165034.93768043967</c:v>
                </c:pt>
                <c:pt idx="66">
                  <c:v>168459.89392346574</c:v>
                </c:pt>
                <c:pt idx="67">
                  <c:v>172064.55600816399</c:v>
                </c:pt>
                <c:pt idx="68">
                  <c:v>175554.04737287411</c:v>
                </c:pt>
                <c:pt idx="69">
                  <c:v>181810.41544843017</c:v>
                </c:pt>
                <c:pt idx="70">
                  <c:v>184130.88191542457</c:v>
                </c:pt>
                <c:pt idx="71">
                  <c:v>183958.90786142173</c:v>
                </c:pt>
                <c:pt idx="72">
                  <c:v>179363.08876032947</c:v>
                </c:pt>
                <c:pt idx="73">
                  <c:v>174514.48914169855</c:v>
                </c:pt>
                <c:pt idx="74">
                  <c:v>165188.45305606505</c:v>
                </c:pt>
                <c:pt idx="75">
                  <c:v>156827.58171243919</c:v>
                </c:pt>
                <c:pt idx="76">
                  <c:v>149709.13469251379</c:v>
                </c:pt>
                <c:pt idx="77">
                  <c:v>154066.04029528811</c:v>
                </c:pt>
                <c:pt idx="78">
                  <c:v>160158.67185069327</c:v>
                </c:pt>
                <c:pt idx="79">
                  <c:v>162116.10428815731</c:v>
                </c:pt>
              </c:numCache>
            </c:numRef>
          </c:val>
        </c:ser>
        <c:marker val="1"/>
        <c:axId val="80635008"/>
        <c:axId val="80620928"/>
      </c:lineChart>
      <c:catAx>
        <c:axId val="8061785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619392"/>
        <c:crosses val="autoZero"/>
        <c:auto val="1"/>
        <c:lblAlgn val="ctr"/>
        <c:lblOffset val="100"/>
        <c:tickLblSkip val="4"/>
      </c:catAx>
      <c:valAx>
        <c:axId val="80619392"/>
        <c:scaling>
          <c:orientation val="minMax"/>
        </c:scaling>
        <c:axPos val="l"/>
        <c:majorGridlines/>
        <c:numFmt formatCode="_-* #,##0_-;\-* #,##0_-;_-* &quot;-&quot;??_-;_-@_-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617856"/>
        <c:crosses val="autoZero"/>
        <c:crossBetween val="between"/>
      </c:valAx>
      <c:valAx>
        <c:axId val="80620928"/>
        <c:scaling>
          <c:orientation val="minMax"/>
        </c:scaling>
        <c:axPos val="r"/>
        <c:numFmt formatCode="0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635008"/>
        <c:crosses val="max"/>
        <c:crossBetween val="between"/>
      </c:valAx>
      <c:catAx>
        <c:axId val="80635008"/>
        <c:scaling>
          <c:orientation val="minMax"/>
        </c:scaling>
        <c:delete val="1"/>
        <c:axPos val="b"/>
        <c:tickLblPos val="none"/>
        <c:crossAx val="80620928"/>
        <c:crosses val="autoZero"/>
        <c:auto val="1"/>
        <c:lblAlgn val="ctr"/>
        <c:lblOffset val="100"/>
      </c:catAx>
    </c:plotArea>
    <c:legend>
      <c:legendPos val="b"/>
      <c:layout/>
      <c:txPr>
        <a:bodyPr/>
        <a:lstStyle/>
        <a:p>
          <a:pPr>
            <a:defRPr lang="en-GB"/>
          </a:pPr>
          <a:endParaRPr lang="it-IT"/>
        </a:p>
      </c:txPr>
    </c:legend>
    <c:plotVisOnly val="1"/>
  </c:chart>
  <c:txPr>
    <a:bodyPr/>
    <a:lstStyle/>
    <a:p>
      <a:pPr>
        <a:defRPr sz="1000">
          <a:solidFill>
            <a:schemeClr val="bg1"/>
          </a:solidFill>
        </a:defRPr>
      </a:pPr>
      <a:endParaRPr lang="it-IT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43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NI HP</c:v>
                </c:pt>
              </c:strCache>
            </c:strRef>
          </c:tx>
          <c:marker>
            <c:symbol val="none"/>
          </c:marker>
          <c:cat>
            <c:strRef>
              <c:f>Sheet1!$A$2:$A$81</c:f>
              <c:strCache>
                <c:ptCount val="80"/>
                <c:pt idx="0">
                  <c:v>Q1 1990</c:v>
                </c:pt>
                <c:pt idx="1">
                  <c:v>Q2 1990</c:v>
                </c:pt>
                <c:pt idx="2">
                  <c:v>Q3 1990</c:v>
                </c:pt>
                <c:pt idx="3">
                  <c:v>Q4 1990</c:v>
                </c:pt>
                <c:pt idx="4">
                  <c:v>Q1 1991</c:v>
                </c:pt>
                <c:pt idx="5">
                  <c:v>Q2 1991</c:v>
                </c:pt>
                <c:pt idx="6">
                  <c:v>Q3 1991</c:v>
                </c:pt>
                <c:pt idx="7">
                  <c:v>Q4 1991</c:v>
                </c:pt>
                <c:pt idx="8">
                  <c:v>Q1 1992</c:v>
                </c:pt>
                <c:pt idx="9">
                  <c:v>Q2 1992</c:v>
                </c:pt>
                <c:pt idx="10">
                  <c:v>Q3 1992</c:v>
                </c:pt>
                <c:pt idx="11">
                  <c:v>Q4 1992</c:v>
                </c:pt>
                <c:pt idx="12">
                  <c:v>Q1 1993</c:v>
                </c:pt>
                <c:pt idx="13">
                  <c:v>Q2 1993</c:v>
                </c:pt>
                <c:pt idx="14">
                  <c:v>Q3 1993</c:v>
                </c:pt>
                <c:pt idx="15">
                  <c:v>Q4 1993</c:v>
                </c:pt>
                <c:pt idx="16">
                  <c:v>Q1 1994</c:v>
                </c:pt>
                <c:pt idx="17">
                  <c:v>Q2 1994</c:v>
                </c:pt>
                <c:pt idx="18">
                  <c:v>Q3 1994</c:v>
                </c:pt>
                <c:pt idx="19">
                  <c:v>Q4 1994</c:v>
                </c:pt>
                <c:pt idx="20">
                  <c:v>Q1 1995</c:v>
                </c:pt>
                <c:pt idx="21">
                  <c:v>Q2 1995</c:v>
                </c:pt>
                <c:pt idx="22">
                  <c:v>Q3 1995</c:v>
                </c:pt>
                <c:pt idx="23">
                  <c:v>Q4 1995</c:v>
                </c:pt>
                <c:pt idx="24">
                  <c:v>Q1 1996</c:v>
                </c:pt>
                <c:pt idx="25">
                  <c:v>Q2 1996</c:v>
                </c:pt>
                <c:pt idx="26">
                  <c:v>Q3 1996</c:v>
                </c:pt>
                <c:pt idx="27">
                  <c:v>Q4 1996</c:v>
                </c:pt>
                <c:pt idx="28">
                  <c:v>Q1 1997</c:v>
                </c:pt>
                <c:pt idx="29">
                  <c:v>Q2 1997</c:v>
                </c:pt>
                <c:pt idx="30">
                  <c:v>Q3 1997</c:v>
                </c:pt>
                <c:pt idx="31">
                  <c:v>Q4 1997</c:v>
                </c:pt>
                <c:pt idx="32">
                  <c:v>Q1 1998</c:v>
                </c:pt>
                <c:pt idx="33">
                  <c:v>Q2 1998</c:v>
                </c:pt>
                <c:pt idx="34">
                  <c:v>Q3 1998</c:v>
                </c:pt>
                <c:pt idx="35">
                  <c:v>Q4 1998</c:v>
                </c:pt>
                <c:pt idx="36">
                  <c:v>Q1 1999</c:v>
                </c:pt>
                <c:pt idx="37">
                  <c:v>Q2 1999</c:v>
                </c:pt>
                <c:pt idx="38">
                  <c:v>Q3 1999</c:v>
                </c:pt>
                <c:pt idx="39">
                  <c:v>Q4 1999</c:v>
                </c:pt>
                <c:pt idx="40">
                  <c:v>Q1 2000</c:v>
                </c:pt>
                <c:pt idx="41">
                  <c:v>Q2 2000</c:v>
                </c:pt>
                <c:pt idx="42">
                  <c:v>Q3 2000</c:v>
                </c:pt>
                <c:pt idx="43">
                  <c:v>Q4 2000</c:v>
                </c:pt>
                <c:pt idx="44">
                  <c:v>Q1 2001</c:v>
                </c:pt>
                <c:pt idx="45">
                  <c:v>Q2 2001</c:v>
                </c:pt>
                <c:pt idx="46">
                  <c:v>Q3 2001</c:v>
                </c:pt>
                <c:pt idx="47">
                  <c:v>Q4 2001</c:v>
                </c:pt>
                <c:pt idx="48">
                  <c:v>Q1 2002</c:v>
                </c:pt>
                <c:pt idx="49">
                  <c:v>Q2 2002</c:v>
                </c:pt>
                <c:pt idx="50">
                  <c:v>Q3 2002</c:v>
                </c:pt>
                <c:pt idx="51">
                  <c:v>Q4 2002</c:v>
                </c:pt>
                <c:pt idx="52">
                  <c:v>Q1 2003</c:v>
                </c:pt>
                <c:pt idx="53">
                  <c:v>Q2 2003</c:v>
                </c:pt>
                <c:pt idx="54">
                  <c:v>Q3 2003</c:v>
                </c:pt>
                <c:pt idx="55">
                  <c:v>Q4 2003</c:v>
                </c:pt>
                <c:pt idx="56">
                  <c:v>Q1 2004</c:v>
                </c:pt>
                <c:pt idx="57">
                  <c:v>Q2 2004</c:v>
                </c:pt>
                <c:pt idx="58">
                  <c:v>Q3 2004</c:v>
                </c:pt>
                <c:pt idx="59">
                  <c:v>Q4 2004</c:v>
                </c:pt>
                <c:pt idx="60">
                  <c:v>Q1 2005</c:v>
                </c:pt>
                <c:pt idx="61">
                  <c:v>Q2 2005</c:v>
                </c:pt>
                <c:pt idx="62">
                  <c:v>Q3 2005</c:v>
                </c:pt>
                <c:pt idx="63">
                  <c:v>Q4 2005</c:v>
                </c:pt>
                <c:pt idx="64">
                  <c:v>Q1 2006</c:v>
                </c:pt>
                <c:pt idx="65">
                  <c:v>Q2 2006</c:v>
                </c:pt>
                <c:pt idx="66">
                  <c:v>Q3 2006</c:v>
                </c:pt>
                <c:pt idx="67">
                  <c:v>Q4 2006</c:v>
                </c:pt>
                <c:pt idx="68">
                  <c:v>Q1 2007</c:v>
                </c:pt>
                <c:pt idx="69">
                  <c:v>Q2 2007</c:v>
                </c:pt>
                <c:pt idx="70">
                  <c:v>Q3 2007</c:v>
                </c:pt>
                <c:pt idx="71">
                  <c:v>Q4 2007</c:v>
                </c:pt>
                <c:pt idx="72">
                  <c:v>Q1 2008</c:v>
                </c:pt>
                <c:pt idx="73">
                  <c:v>Q2 2008</c:v>
                </c:pt>
                <c:pt idx="74">
                  <c:v>Q3 2008</c:v>
                </c:pt>
                <c:pt idx="75">
                  <c:v>Q4 2008</c:v>
                </c:pt>
                <c:pt idx="76">
                  <c:v>Q1 2009</c:v>
                </c:pt>
                <c:pt idx="77">
                  <c:v>Q2 2009</c:v>
                </c:pt>
                <c:pt idx="78">
                  <c:v>Q3 2009</c:v>
                </c:pt>
                <c:pt idx="79">
                  <c:v>Q4 2009</c:v>
                </c:pt>
              </c:strCache>
            </c:strRef>
          </c:cat>
          <c:val>
            <c:numRef>
              <c:f>Sheet1!$B$2:$B$81</c:f>
              <c:numCache>
                <c:formatCode>General</c:formatCode>
                <c:ptCount val="80"/>
                <c:pt idx="0">
                  <c:v>32969</c:v>
                </c:pt>
                <c:pt idx="1">
                  <c:v>34633</c:v>
                </c:pt>
                <c:pt idx="2">
                  <c:v>34686</c:v>
                </c:pt>
                <c:pt idx="3">
                  <c:v>33721</c:v>
                </c:pt>
                <c:pt idx="4">
                  <c:v>33455</c:v>
                </c:pt>
                <c:pt idx="5">
                  <c:v>37032</c:v>
                </c:pt>
                <c:pt idx="6">
                  <c:v>35938</c:v>
                </c:pt>
                <c:pt idx="7">
                  <c:v>38018</c:v>
                </c:pt>
                <c:pt idx="8">
                  <c:v>38164</c:v>
                </c:pt>
                <c:pt idx="9">
                  <c:v>38783</c:v>
                </c:pt>
                <c:pt idx="10">
                  <c:v>39226</c:v>
                </c:pt>
                <c:pt idx="11">
                  <c:v>37209</c:v>
                </c:pt>
                <c:pt idx="12">
                  <c:v>36288</c:v>
                </c:pt>
                <c:pt idx="13">
                  <c:v>40371</c:v>
                </c:pt>
                <c:pt idx="14">
                  <c:v>41162</c:v>
                </c:pt>
                <c:pt idx="15">
                  <c:v>42085</c:v>
                </c:pt>
                <c:pt idx="16">
                  <c:v>41226</c:v>
                </c:pt>
                <c:pt idx="17">
                  <c:v>43714</c:v>
                </c:pt>
                <c:pt idx="18">
                  <c:v>44892</c:v>
                </c:pt>
                <c:pt idx="19">
                  <c:v>43221</c:v>
                </c:pt>
                <c:pt idx="20">
                  <c:v>42978</c:v>
                </c:pt>
                <c:pt idx="21">
                  <c:v>48380</c:v>
                </c:pt>
                <c:pt idx="22">
                  <c:v>48442</c:v>
                </c:pt>
                <c:pt idx="23">
                  <c:v>48873</c:v>
                </c:pt>
                <c:pt idx="24">
                  <c:v>50064</c:v>
                </c:pt>
                <c:pt idx="25">
                  <c:v>52886</c:v>
                </c:pt>
                <c:pt idx="26">
                  <c:v>54453</c:v>
                </c:pt>
                <c:pt idx="27">
                  <c:v>55224</c:v>
                </c:pt>
                <c:pt idx="28">
                  <c:v>55751</c:v>
                </c:pt>
                <c:pt idx="29">
                  <c:v>57009</c:v>
                </c:pt>
                <c:pt idx="30">
                  <c:v>61952</c:v>
                </c:pt>
                <c:pt idx="31">
                  <c:v>60847</c:v>
                </c:pt>
                <c:pt idx="32">
                  <c:v>61618</c:v>
                </c:pt>
                <c:pt idx="33">
                  <c:v>63411</c:v>
                </c:pt>
                <c:pt idx="34">
                  <c:v>67439</c:v>
                </c:pt>
                <c:pt idx="35">
                  <c:v>65361</c:v>
                </c:pt>
                <c:pt idx="36">
                  <c:v>66094</c:v>
                </c:pt>
                <c:pt idx="37">
                  <c:v>69660</c:v>
                </c:pt>
                <c:pt idx="38">
                  <c:v>71804</c:v>
                </c:pt>
                <c:pt idx="39">
                  <c:v>75558</c:v>
                </c:pt>
                <c:pt idx="40">
                  <c:v>79841</c:v>
                </c:pt>
                <c:pt idx="41">
                  <c:v>79579</c:v>
                </c:pt>
                <c:pt idx="42">
                  <c:v>84549</c:v>
                </c:pt>
                <c:pt idx="43">
                  <c:v>88778</c:v>
                </c:pt>
                <c:pt idx="44">
                  <c:v>82833</c:v>
                </c:pt>
                <c:pt idx="45">
                  <c:v>86705</c:v>
                </c:pt>
                <c:pt idx="46">
                  <c:v>86846</c:v>
                </c:pt>
                <c:pt idx="47">
                  <c:v>90056</c:v>
                </c:pt>
                <c:pt idx="48">
                  <c:v>92448</c:v>
                </c:pt>
                <c:pt idx="49">
                  <c:v>95007</c:v>
                </c:pt>
                <c:pt idx="50">
                  <c:v>99786</c:v>
                </c:pt>
                <c:pt idx="51">
                  <c:v>98616</c:v>
                </c:pt>
                <c:pt idx="52">
                  <c:v>100755</c:v>
                </c:pt>
                <c:pt idx="53">
                  <c:v>101759</c:v>
                </c:pt>
                <c:pt idx="54">
                  <c:v>105779</c:v>
                </c:pt>
                <c:pt idx="55">
                  <c:v>105863</c:v>
                </c:pt>
                <c:pt idx="56">
                  <c:v>106574</c:v>
                </c:pt>
                <c:pt idx="57">
                  <c:v>112806</c:v>
                </c:pt>
                <c:pt idx="58">
                  <c:v>114150</c:v>
                </c:pt>
                <c:pt idx="59">
                  <c:v>118313</c:v>
                </c:pt>
                <c:pt idx="60">
                  <c:v>122661</c:v>
                </c:pt>
                <c:pt idx="61">
                  <c:v>131529</c:v>
                </c:pt>
                <c:pt idx="62">
                  <c:v>139520</c:v>
                </c:pt>
                <c:pt idx="63">
                  <c:v>145987</c:v>
                </c:pt>
                <c:pt idx="64">
                  <c:v>153868</c:v>
                </c:pt>
                <c:pt idx="65">
                  <c:v>162821</c:v>
                </c:pt>
                <c:pt idx="66">
                  <c:v>180128</c:v>
                </c:pt>
                <c:pt idx="67">
                  <c:v>195751</c:v>
                </c:pt>
                <c:pt idx="68">
                  <c:v>215590</c:v>
                </c:pt>
                <c:pt idx="69">
                  <c:v>240408</c:v>
                </c:pt>
                <c:pt idx="70">
                  <c:v>250586</c:v>
                </c:pt>
                <c:pt idx="71">
                  <c:v>231168</c:v>
                </c:pt>
                <c:pt idx="72">
                  <c:v>230908</c:v>
                </c:pt>
                <c:pt idx="73">
                  <c:v>226934</c:v>
                </c:pt>
                <c:pt idx="74">
                  <c:v>203775</c:v>
                </c:pt>
                <c:pt idx="75">
                  <c:v>168185</c:v>
                </c:pt>
                <c:pt idx="76">
                  <c:v>156857</c:v>
                </c:pt>
                <c:pt idx="77">
                  <c:v>158886</c:v>
                </c:pt>
                <c:pt idx="78">
                  <c:v>164017</c:v>
                </c:pt>
                <c:pt idx="79">
                  <c:v>161429</c:v>
                </c:pt>
              </c:numCache>
            </c:numRef>
          </c:val>
        </c:ser>
        <c:marker val="1"/>
        <c:axId val="80661120"/>
        <c:axId val="80548224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No. Of Loans (NI)</c:v>
                </c:pt>
              </c:strCache>
            </c:strRef>
          </c:tx>
          <c:marker>
            <c:symbol val="none"/>
          </c:marker>
          <c:cat>
            <c:strRef>
              <c:f>Sheet1!$A$2:$A$81</c:f>
              <c:strCache>
                <c:ptCount val="80"/>
                <c:pt idx="0">
                  <c:v>Q1 1990</c:v>
                </c:pt>
                <c:pt idx="1">
                  <c:v>Q2 1990</c:v>
                </c:pt>
                <c:pt idx="2">
                  <c:v>Q3 1990</c:v>
                </c:pt>
                <c:pt idx="3">
                  <c:v>Q4 1990</c:v>
                </c:pt>
                <c:pt idx="4">
                  <c:v>Q1 1991</c:v>
                </c:pt>
                <c:pt idx="5">
                  <c:v>Q2 1991</c:v>
                </c:pt>
                <c:pt idx="6">
                  <c:v>Q3 1991</c:v>
                </c:pt>
                <c:pt idx="7">
                  <c:v>Q4 1991</c:v>
                </c:pt>
                <c:pt idx="8">
                  <c:v>Q1 1992</c:v>
                </c:pt>
                <c:pt idx="9">
                  <c:v>Q2 1992</c:v>
                </c:pt>
                <c:pt idx="10">
                  <c:v>Q3 1992</c:v>
                </c:pt>
                <c:pt idx="11">
                  <c:v>Q4 1992</c:v>
                </c:pt>
                <c:pt idx="12">
                  <c:v>Q1 1993</c:v>
                </c:pt>
                <c:pt idx="13">
                  <c:v>Q2 1993</c:v>
                </c:pt>
                <c:pt idx="14">
                  <c:v>Q3 1993</c:v>
                </c:pt>
                <c:pt idx="15">
                  <c:v>Q4 1993</c:v>
                </c:pt>
                <c:pt idx="16">
                  <c:v>Q1 1994</c:v>
                </c:pt>
                <c:pt idx="17">
                  <c:v>Q2 1994</c:v>
                </c:pt>
                <c:pt idx="18">
                  <c:v>Q3 1994</c:v>
                </c:pt>
                <c:pt idx="19">
                  <c:v>Q4 1994</c:v>
                </c:pt>
                <c:pt idx="20">
                  <c:v>Q1 1995</c:v>
                </c:pt>
                <c:pt idx="21">
                  <c:v>Q2 1995</c:v>
                </c:pt>
                <c:pt idx="22">
                  <c:v>Q3 1995</c:v>
                </c:pt>
                <c:pt idx="23">
                  <c:v>Q4 1995</c:v>
                </c:pt>
                <c:pt idx="24">
                  <c:v>Q1 1996</c:v>
                </c:pt>
                <c:pt idx="25">
                  <c:v>Q2 1996</c:v>
                </c:pt>
                <c:pt idx="26">
                  <c:v>Q3 1996</c:v>
                </c:pt>
                <c:pt idx="27">
                  <c:v>Q4 1996</c:v>
                </c:pt>
                <c:pt idx="28">
                  <c:v>Q1 1997</c:v>
                </c:pt>
                <c:pt idx="29">
                  <c:v>Q2 1997</c:v>
                </c:pt>
                <c:pt idx="30">
                  <c:v>Q3 1997</c:v>
                </c:pt>
                <c:pt idx="31">
                  <c:v>Q4 1997</c:v>
                </c:pt>
                <c:pt idx="32">
                  <c:v>Q1 1998</c:v>
                </c:pt>
                <c:pt idx="33">
                  <c:v>Q2 1998</c:v>
                </c:pt>
                <c:pt idx="34">
                  <c:v>Q3 1998</c:v>
                </c:pt>
                <c:pt idx="35">
                  <c:v>Q4 1998</c:v>
                </c:pt>
                <c:pt idx="36">
                  <c:v>Q1 1999</c:v>
                </c:pt>
                <c:pt idx="37">
                  <c:v>Q2 1999</c:v>
                </c:pt>
                <c:pt idx="38">
                  <c:v>Q3 1999</c:v>
                </c:pt>
                <c:pt idx="39">
                  <c:v>Q4 1999</c:v>
                </c:pt>
                <c:pt idx="40">
                  <c:v>Q1 2000</c:v>
                </c:pt>
                <c:pt idx="41">
                  <c:v>Q2 2000</c:v>
                </c:pt>
                <c:pt idx="42">
                  <c:v>Q3 2000</c:v>
                </c:pt>
                <c:pt idx="43">
                  <c:v>Q4 2000</c:v>
                </c:pt>
                <c:pt idx="44">
                  <c:v>Q1 2001</c:v>
                </c:pt>
                <c:pt idx="45">
                  <c:v>Q2 2001</c:v>
                </c:pt>
                <c:pt idx="46">
                  <c:v>Q3 2001</c:v>
                </c:pt>
                <c:pt idx="47">
                  <c:v>Q4 2001</c:v>
                </c:pt>
                <c:pt idx="48">
                  <c:v>Q1 2002</c:v>
                </c:pt>
                <c:pt idx="49">
                  <c:v>Q2 2002</c:v>
                </c:pt>
                <c:pt idx="50">
                  <c:v>Q3 2002</c:v>
                </c:pt>
                <c:pt idx="51">
                  <c:v>Q4 2002</c:v>
                </c:pt>
                <c:pt idx="52">
                  <c:v>Q1 2003</c:v>
                </c:pt>
                <c:pt idx="53">
                  <c:v>Q2 2003</c:v>
                </c:pt>
                <c:pt idx="54">
                  <c:v>Q3 2003</c:v>
                </c:pt>
                <c:pt idx="55">
                  <c:v>Q4 2003</c:v>
                </c:pt>
                <c:pt idx="56">
                  <c:v>Q1 2004</c:v>
                </c:pt>
                <c:pt idx="57">
                  <c:v>Q2 2004</c:v>
                </c:pt>
                <c:pt idx="58">
                  <c:v>Q3 2004</c:v>
                </c:pt>
                <c:pt idx="59">
                  <c:v>Q4 2004</c:v>
                </c:pt>
                <c:pt idx="60">
                  <c:v>Q1 2005</c:v>
                </c:pt>
                <c:pt idx="61">
                  <c:v>Q2 2005</c:v>
                </c:pt>
                <c:pt idx="62">
                  <c:v>Q3 2005</c:v>
                </c:pt>
                <c:pt idx="63">
                  <c:v>Q4 2005</c:v>
                </c:pt>
                <c:pt idx="64">
                  <c:v>Q1 2006</c:v>
                </c:pt>
                <c:pt idx="65">
                  <c:v>Q2 2006</c:v>
                </c:pt>
                <c:pt idx="66">
                  <c:v>Q3 2006</c:v>
                </c:pt>
                <c:pt idx="67">
                  <c:v>Q4 2006</c:v>
                </c:pt>
                <c:pt idx="68">
                  <c:v>Q1 2007</c:v>
                </c:pt>
                <c:pt idx="69">
                  <c:v>Q2 2007</c:v>
                </c:pt>
                <c:pt idx="70">
                  <c:v>Q3 2007</c:v>
                </c:pt>
                <c:pt idx="71">
                  <c:v>Q4 2007</c:v>
                </c:pt>
                <c:pt idx="72">
                  <c:v>Q1 2008</c:v>
                </c:pt>
                <c:pt idx="73">
                  <c:v>Q2 2008</c:v>
                </c:pt>
                <c:pt idx="74">
                  <c:v>Q3 2008</c:v>
                </c:pt>
                <c:pt idx="75">
                  <c:v>Q4 2008</c:v>
                </c:pt>
                <c:pt idx="76">
                  <c:v>Q1 2009</c:v>
                </c:pt>
                <c:pt idx="77">
                  <c:v>Q2 2009</c:v>
                </c:pt>
                <c:pt idx="78">
                  <c:v>Q3 2009</c:v>
                </c:pt>
                <c:pt idx="79">
                  <c:v>Q4 2009</c:v>
                </c:pt>
              </c:strCache>
            </c:strRef>
          </c:cat>
          <c:val>
            <c:numRef>
              <c:f>Sheet1!$C$2:$C$81</c:f>
              <c:numCache>
                <c:formatCode>_-* #,##0_-;\-* #,##0_-;_-* "-"??_-;_-@_-</c:formatCode>
                <c:ptCount val="80"/>
                <c:pt idx="0">
                  <c:v>4600</c:v>
                </c:pt>
                <c:pt idx="1">
                  <c:v>4900</c:v>
                </c:pt>
                <c:pt idx="2">
                  <c:v>5900</c:v>
                </c:pt>
                <c:pt idx="3">
                  <c:v>5400</c:v>
                </c:pt>
                <c:pt idx="4">
                  <c:v>4800</c:v>
                </c:pt>
                <c:pt idx="5">
                  <c:v>4800</c:v>
                </c:pt>
                <c:pt idx="6">
                  <c:v>4600</c:v>
                </c:pt>
                <c:pt idx="7">
                  <c:v>5000</c:v>
                </c:pt>
                <c:pt idx="8">
                  <c:v>3500</c:v>
                </c:pt>
                <c:pt idx="9">
                  <c:v>5500</c:v>
                </c:pt>
                <c:pt idx="10">
                  <c:v>6400</c:v>
                </c:pt>
                <c:pt idx="11">
                  <c:v>5000</c:v>
                </c:pt>
                <c:pt idx="12">
                  <c:v>5200</c:v>
                </c:pt>
                <c:pt idx="13">
                  <c:v>5500</c:v>
                </c:pt>
                <c:pt idx="14">
                  <c:v>5000</c:v>
                </c:pt>
                <c:pt idx="15">
                  <c:v>4900</c:v>
                </c:pt>
                <c:pt idx="16">
                  <c:v>4800</c:v>
                </c:pt>
                <c:pt idx="17">
                  <c:v>5100</c:v>
                </c:pt>
                <c:pt idx="18">
                  <c:v>5700</c:v>
                </c:pt>
                <c:pt idx="19">
                  <c:v>5000</c:v>
                </c:pt>
                <c:pt idx="20">
                  <c:v>4700</c:v>
                </c:pt>
                <c:pt idx="21">
                  <c:v>5200</c:v>
                </c:pt>
                <c:pt idx="22">
                  <c:v>5200</c:v>
                </c:pt>
                <c:pt idx="23">
                  <c:v>5900</c:v>
                </c:pt>
                <c:pt idx="24">
                  <c:v>6100</c:v>
                </c:pt>
                <c:pt idx="25">
                  <c:v>5800</c:v>
                </c:pt>
                <c:pt idx="26">
                  <c:v>7200</c:v>
                </c:pt>
                <c:pt idx="27">
                  <c:v>5600</c:v>
                </c:pt>
                <c:pt idx="28">
                  <c:v>4100</c:v>
                </c:pt>
                <c:pt idx="29">
                  <c:v>6100</c:v>
                </c:pt>
                <c:pt idx="30">
                  <c:v>8300</c:v>
                </c:pt>
                <c:pt idx="31">
                  <c:v>5800</c:v>
                </c:pt>
                <c:pt idx="32">
                  <c:v>4800</c:v>
                </c:pt>
                <c:pt idx="33">
                  <c:v>6400</c:v>
                </c:pt>
                <c:pt idx="34">
                  <c:v>6900</c:v>
                </c:pt>
                <c:pt idx="35">
                  <c:v>5900</c:v>
                </c:pt>
                <c:pt idx="36">
                  <c:v>7400</c:v>
                </c:pt>
                <c:pt idx="37">
                  <c:v>7000</c:v>
                </c:pt>
                <c:pt idx="38">
                  <c:v>9400</c:v>
                </c:pt>
                <c:pt idx="39">
                  <c:v>7700</c:v>
                </c:pt>
                <c:pt idx="40">
                  <c:v>6400</c:v>
                </c:pt>
                <c:pt idx="41">
                  <c:v>7200</c:v>
                </c:pt>
                <c:pt idx="42">
                  <c:v>8400</c:v>
                </c:pt>
                <c:pt idx="43">
                  <c:v>6800</c:v>
                </c:pt>
                <c:pt idx="44">
                  <c:v>5700</c:v>
                </c:pt>
                <c:pt idx="45">
                  <c:v>8900</c:v>
                </c:pt>
                <c:pt idx="46">
                  <c:v>7300</c:v>
                </c:pt>
                <c:pt idx="47">
                  <c:v>7700</c:v>
                </c:pt>
                <c:pt idx="48">
                  <c:v>5800</c:v>
                </c:pt>
                <c:pt idx="49">
                  <c:v>8000</c:v>
                </c:pt>
                <c:pt idx="50">
                  <c:v>8400</c:v>
                </c:pt>
                <c:pt idx="51">
                  <c:v>7900</c:v>
                </c:pt>
                <c:pt idx="52">
                  <c:v>8600</c:v>
                </c:pt>
                <c:pt idx="53">
                  <c:v>9300</c:v>
                </c:pt>
                <c:pt idx="54">
                  <c:v>8900</c:v>
                </c:pt>
                <c:pt idx="55">
                  <c:v>8300</c:v>
                </c:pt>
                <c:pt idx="56">
                  <c:v>7000</c:v>
                </c:pt>
                <c:pt idx="57">
                  <c:v>8300</c:v>
                </c:pt>
                <c:pt idx="58">
                  <c:v>7300</c:v>
                </c:pt>
                <c:pt idx="59">
                  <c:v>7600</c:v>
                </c:pt>
                <c:pt idx="60">
                  <c:v>6000</c:v>
                </c:pt>
                <c:pt idx="61">
                  <c:v>6800</c:v>
                </c:pt>
                <c:pt idx="62">
                  <c:v>6900</c:v>
                </c:pt>
                <c:pt idx="63">
                  <c:v>6400</c:v>
                </c:pt>
                <c:pt idx="64">
                  <c:v>6200</c:v>
                </c:pt>
                <c:pt idx="65">
                  <c:v>7600</c:v>
                </c:pt>
                <c:pt idx="66">
                  <c:v>7000</c:v>
                </c:pt>
                <c:pt idx="67">
                  <c:v>7200</c:v>
                </c:pt>
                <c:pt idx="68">
                  <c:v>5500</c:v>
                </c:pt>
                <c:pt idx="69">
                  <c:v>5600</c:v>
                </c:pt>
                <c:pt idx="70">
                  <c:v>4400</c:v>
                </c:pt>
                <c:pt idx="71">
                  <c:v>2900</c:v>
                </c:pt>
                <c:pt idx="72">
                  <c:v>2200</c:v>
                </c:pt>
                <c:pt idx="73">
                  <c:v>2400</c:v>
                </c:pt>
                <c:pt idx="74">
                  <c:v>2100</c:v>
                </c:pt>
                <c:pt idx="75">
                  <c:v>2000</c:v>
                </c:pt>
                <c:pt idx="76">
                  <c:v>1600</c:v>
                </c:pt>
                <c:pt idx="77">
                  <c:v>2400</c:v>
                </c:pt>
                <c:pt idx="78">
                  <c:v>3000</c:v>
                </c:pt>
                <c:pt idx="79">
                  <c:v>3100</c:v>
                </c:pt>
              </c:numCache>
            </c:numRef>
          </c:val>
        </c:ser>
        <c:marker val="1"/>
        <c:axId val="80551296"/>
        <c:axId val="80549760"/>
      </c:lineChart>
      <c:catAx>
        <c:axId val="8066112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548224"/>
        <c:crosses val="autoZero"/>
        <c:auto val="1"/>
        <c:lblAlgn val="ctr"/>
        <c:lblOffset val="100"/>
        <c:tickLblSkip val="4"/>
      </c:catAx>
      <c:valAx>
        <c:axId val="805482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661120"/>
        <c:crosses val="autoZero"/>
        <c:crossBetween val="between"/>
      </c:valAx>
      <c:valAx>
        <c:axId val="80549760"/>
        <c:scaling>
          <c:orientation val="minMax"/>
        </c:scaling>
        <c:axPos val="r"/>
        <c:numFmt formatCode="_-* #,##0_-;\-* #,##0_-;_-* &quot;-&quot;??_-;_-@_-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551296"/>
        <c:crosses val="max"/>
        <c:crossBetween val="between"/>
      </c:valAx>
      <c:catAx>
        <c:axId val="80551296"/>
        <c:scaling>
          <c:orientation val="minMax"/>
        </c:scaling>
        <c:delete val="1"/>
        <c:axPos val="b"/>
        <c:tickLblPos val="none"/>
        <c:crossAx val="80549760"/>
        <c:crosses val="autoZero"/>
        <c:auto val="1"/>
        <c:lblAlgn val="ctr"/>
        <c:lblOffset val="100"/>
      </c:catAx>
    </c:plotArea>
    <c:legend>
      <c:legendPos val="b"/>
      <c:layout/>
      <c:txPr>
        <a:bodyPr/>
        <a:lstStyle/>
        <a:p>
          <a:pPr>
            <a:defRPr lang="en-GB"/>
          </a:pPr>
          <a:endParaRPr lang="it-IT"/>
        </a:p>
      </c:txPr>
    </c:legend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43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1972984783399923"/>
          <c:y val="9.8731474384568113E-2"/>
          <c:w val="0.85304070297503365"/>
          <c:h val="0.71427999004031295"/>
        </c:manualLayout>
      </c:layout>
      <c:lineChart>
        <c:grouping val="standard"/>
        <c:ser>
          <c:idx val="0"/>
          <c:order val="0"/>
          <c:tx>
            <c:strRef>
              <c:f>Sheet2!$B$1</c:f>
              <c:strCache>
                <c:ptCount val="1"/>
                <c:pt idx="0">
                  <c:v>House Price</c:v>
                </c:pt>
              </c:strCache>
            </c:strRef>
          </c:tx>
          <c:marker>
            <c:symbol val="none"/>
          </c:marker>
          <c:cat>
            <c:numRef>
              <c:f>Sheet2!$A$2:$A$69</c:f>
              <c:numCache>
                <c:formatCode>General</c:formatCode>
                <c:ptCount val="68"/>
                <c:pt idx="0">
                  <c:v>1993</c:v>
                </c:pt>
                <c:pt idx="1">
                  <c:v>1993</c:v>
                </c:pt>
                <c:pt idx="2">
                  <c:v>1993</c:v>
                </c:pt>
                <c:pt idx="3">
                  <c:v>1993</c:v>
                </c:pt>
                <c:pt idx="4">
                  <c:v>1994</c:v>
                </c:pt>
                <c:pt idx="5">
                  <c:v>1994</c:v>
                </c:pt>
                <c:pt idx="6">
                  <c:v>1994</c:v>
                </c:pt>
                <c:pt idx="7">
                  <c:v>1994</c:v>
                </c:pt>
                <c:pt idx="8">
                  <c:v>1995</c:v>
                </c:pt>
                <c:pt idx="9">
                  <c:v>1995</c:v>
                </c:pt>
                <c:pt idx="10">
                  <c:v>1995</c:v>
                </c:pt>
                <c:pt idx="11">
                  <c:v>1995</c:v>
                </c:pt>
                <c:pt idx="12">
                  <c:v>1996</c:v>
                </c:pt>
                <c:pt idx="13">
                  <c:v>1996</c:v>
                </c:pt>
                <c:pt idx="14">
                  <c:v>1996</c:v>
                </c:pt>
                <c:pt idx="15">
                  <c:v>1996</c:v>
                </c:pt>
                <c:pt idx="16">
                  <c:v>1997</c:v>
                </c:pt>
                <c:pt idx="17">
                  <c:v>1997</c:v>
                </c:pt>
                <c:pt idx="18">
                  <c:v>1997</c:v>
                </c:pt>
                <c:pt idx="19">
                  <c:v>1997</c:v>
                </c:pt>
                <c:pt idx="20">
                  <c:v>1998</c:v>
                </c:pt>
                <c:pt idx="21">
                  <c:v>1998</c:v>
                </c:pt>
                <c:pt idx="22">
                  <c:v>1998</c:v>
                </c:pt>
                <c:pt idx="23">
                  <c:v>1998</c:v>
                </c:pt>
                <c:pt idx="24">
                  <c:v>1999</c:v>
                </c:pt>
                <c:pt idx="25">
                  <c:v>1999</c:v>
                </c:pt>
                <c:pt idx="26">
                  <c:v>1999</c:v>
                </c:pt>
                <c:pt idx="27">
                  <c:v>1999</c:v>
                </c:pt>
                <c:pt idx="28">
                  <c:v>2000</c:v>
                </c:pt>
                <c:pt idx="29">
                  <c:v>2000</c:v>
                </c:pt>
                <c:pt idx="30">
                  <c:v>2000</c:v>
                </c:pt>
                <c:pt idx="31">
                  <c:v>2000</c:v>
                </c:pt>
                <c:pt idx="32">
                  <c:v>2001</c:v>
                </c:pt>
                <c:pt idx="33">
                  <c:v>2001</c:v>
                </c:pt>
                <c:pt idx="34">
                  <c:v>2001</c:v>
                </c:pt>
                <c:pt idx="35">
                  <c:v>2001</c:v>
                </c:pt>
                <c:pt idx="36">
                  <c:v>2002</c:v>
                </c:pt>
                <c:pt idx="37">
                  <c:v>2002</c:v>
                </c:pt>
                <c:pt idx="38">
                  <c:v>2002</c:v>
                </c:pt>
                <c:pt idx="39">
                  <c:v>2002</c:v>
                </c:pt>
                <c:pt idx="40">
                  <c:v>2003</c:v>
                </c:pt>
                <c:pt idx="41">
                  <c:v>2003</c:v>
                </c:pt>
                <c:pt idx="42">
                  <c:v>2003</c:v>
                </c:pt>
                <c:pt idx="43">
                  <c:v>2003</c:v>
                </c:pt>
                <c:pt idx="44">
                  <c:v>2004</c:v>
                </c:pt>
                <c:pt idx="45">
                  <c:v>2004</c:v>
                </c:pt>
                <c:pt idx="46">
                  <c:v>2004</c:v>
                </c:pt>
                <c:pt idx="47">
                  <c:v>2004</c:v>
                </c:pt>
                <c:pt idx="48">
                  <c:v>2005</c:v>
                </c:pt>
                <c:pt idx="49">
                  <c:v>2005</c:v>
                </c:pt>
                <c:pt idx="50">
                  <c:v>2005</c:v>
                </c:pt>
                <c:pt idx="51">
                  <c:v>2005</c:v>
                </c:pt>
                <c:pt idx="52">
                  <c:v>2006</c:v>
                </c:pt>
                <c:pt idx="53">
                  <c:v>2006</c:v>
                </c:pt>
                <c:pt idx="54">
                  <c:v>2006</c:v>
                </c:pt>
                <c:pt idx="55">
                  <c:v>2006</c:v>
                </c:pt>
                <c:pt idx="56">
                  <c:v>2007</c:v>
                </c:pt>
                <c:pt idx="57">
                  <c:v>2007</c:v>
                </c:pt>
                <c:pt idx="58">
                  <c:v>2007</c:v>
                </c:pt>
                <c:pt idx="59">
                  <c:v>2007</c:v>
                </c:pt>
                <c:pt idx="60">
                  <c:v>2008</c:v>
                </c:pt>
                <c:pt idx="61">
                  <c:v>2008</c:v>
                </c:pt>
                <c:pt idx="62">
                  <c:v>2008</c:v>
                </c:pt>
                <c:pt idx="63">
                  <c:v>2008</c:v>
                </c:pt>
                <c:pt idx="64">
                  <c:v>2009</c:v>
                </c:pt>
                <c:pt idx="65">
                  <c:v>2009</c:v>
                </c:pt>
                <c:pt idx="66">
                  <c:v>2009</c:v>
                </c:pt>
                <c:pt idx="67">
                  <c:v>2009</c:v>
                </c:pt>
              </c:numCache>
            </c:numRef>
          </c:cat>
          <c:val>
            <c:numRef>
              <c:f>Sheet2!$B$2:$B$69</c:f>
              <c:numCache>
                <c:formatCode>General</c:formatCode>
                <c:ptCount val="68"/>
                <c:pt idx="0">
                  <c:v>36288</c:v>
                </c:pt>
                <c:pt idx="1">
                  <c:v>40371</c:v>
                </c:pt>
                <c:pt idx="2">
                  <c:v>41162</c:v>
                </c:pt>
                <c:pt idx="3">
                  <c:v>42085</c:v>
                </c:pt>
                <c:pt idx="4">
                  <c:v>41226</c:v>
                </c:pt>
                <c:pt idx="5">
                  <c:v>43714</c:v>
                </c:pt>
                <c:pt idx="6">
                  <c:v>44892</c:v>
                </c:pt>
                <c:pt idx="7">
                  <c:v>43221</c:v>
                </c:pt>
                <c:pt idx="8">
                  <c:v>42978</c:v>
                </c:pt>
                <c:pt idx="9">
                  <c:v>48380</c:v>
                </c:pt>
                <c:pt idx="10">
                  <c:v>48442</c:v>
                </c:pt>
                <c:pt idx="11">
                  <c:v>48873</c:v>
                </c:pt>
                <c:pt idx="12">
                  <c:v>50064</c:v>
                </c:pt>
                <c:pt idx="13">
                  <c:v>52886</c:v>
                </c:pt>
                <c:pt idx="14">
                  <c:v>54453</c:v>
                </c:pt>
                <c:pt idx="15">
                  <c:v>55224</c:v>
                </c:pt>
                <c:pt idx="16">
                  <c:v>55751</c:v>
                </c:pt>
                <c:pt idx="17">
                  <c:v>57009</c:v>
                </c:pt>
                <c:pt idx="18">
                  <c:v>61952</c:v>
                </c:pt>
                <c:pt idx="19">
                  <c:v>60847</c:v>
                </c:pt>
                <c:pt idx="20">
                  <c:v>61618</c:v>
                </c:pt>
                <c:pt idx="21">
                  <c:v>63411</c:v>
                </c:pt>
                <c:pt idx="22">
                  <c:v>67439</c:v>
                </c:pt>
                <c:pt idx="23">
                  <c:v>65361</c:v>
                </c:pt>
                <c:pt idx="24">
                  <c:v>49571</c:v>
                </c:pt>
                <c:pt idx="25">
                  <c:v>52245</c:v>
                </c:pt>
                <c:pt idx="26">
                  <c:v>53853</c:v>
                </c:pt>
                <c:pt idx="27">
                  <c:v>56669</c:v>
                </c:pt>
                <c:pt idx="28">
                  <c:v>59881</c:v>
                </c:pt>
                <c:pt idx="29">
                  <c:v>59684</c:v>
                </c:pt>
                <c:pt idx="30">
                  <c:v>63412</c:v>
                </c:pt>
                <c:pt idx="31">
                  <c:v>66584</c:v>
                </c:pt>
                <c:pt idx="32">
                  <c:v>62125</c:v>
                </c:pt>
                <c:pt idx="33">
                  <c:v>65029</c:v>
                </c:pt>
                <c:pt idx="34">
                  <c:v>65135</c:v>
                </c:pt>
                <c:pt idx="35">
                  <c:v>67542</c:v>
                </c:pt>
                <c:pt idx="36">
                  <c:v>69336</c:v>
                </c:pt>
                <c:pt idx="37">
                  <c:v>71255</c:v>
                </c:pt>
                <c:pt idx="38">
                  <c:v>74840</c:v>
                </c:pt>
                <c:pt idx="39">
                  <c:v>73962</c:v>
                </c:pt>
                <c:pt idx="40">
                  <c:v>75566</c:v>
                </c:pt>
                <c:pt idx="41">
                  <c:v>76319</c:v>
                </c:pt>
                <c:pt idx="42">
                  <c:v>79334</c:v>
                </c:pt>
                <c:pt idx="43">
                  <c:v>79397</c:v>
                </c:pt>
                <c:pt idx="44">
                  <c:v>79931</c:v>
                </c:pt>
                <c:pt idx="45">
                  <c:v>84605</c:v>
                </c:pt>
                <c:pt idx="46">
                  <c:v>85613</c:v>
                </c:pt>
                <c:pt idx="47">
                  <c:v>88735</c:v>
                </c:pt>
                <c:pt idx="48">
                  <c:v>91996</c:v>
                </c:pt>
                <c:pt idx="49">
                  <c:v>98647</c:v>
                </c:pt>
                <c:pt idx="50">
                  <c:v>104640</c:v>
                </c:pt>
                <c:pt idx="51">
                  <c:v>109490</c:v>
                </c:pt>
                <c:pt idx="52">
                  <c:v>115401</c:v>
                </c:pt>
                <c:pt idx="53">
                  <c:v>122116</c:v>
                </c:pt>
                <c:pt idx="54">
                  <c:v>135096</c:v>
                </c:pt>
                <c:pt idx="55">
                  <c:v>146813</c:v>
                </c:pt>
                <c:pt idx="56">
                  <c:v>161693</c:v>
                </c:pt>
                <c:pt idx="57">
                  <c:v>180306</c:v>
                </c:pt>
                <c:pt idx="58">
                  <c:v>187940</c:v>
                </c:pt>
                <c:pt idx="59">
                  <c:v>173376</c:v>
                </c:pt>
                <c:pt idx="60">
                  <c:v>173181</c:v>
                </c:pt>
                <c:pt idx="61">
                  <c:v>170201</c:v>
                </c:pt>
                <c:pt idx="62">
                  <c:v>152831</c:v>
                </c:pt>
                <c:pt idx="63">
                  <c:v>126139</c:v>
                </c:pt>
                <c:pt idx="64">
                  <c:v>117643</c:v>
                </c:pt>
                <c:pt idx="65">
                  <c:v>119165</c:v>
                </c:pt>
                <c:pt idx="66">
                  <c:v>123013</c:v>
                </c:pt>
                <c:pt idx="67">
                  <c:v>121072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Income</c:v>
                </c:pt>
              </c:strCache>
            </c:strRef>
          </c:tx>
          <c:marker>
            <c:symbol val="none"/>
          </c:marker>
          <c:cat>
            <c:numRef>
              <c:f>Sheet2!$A$2:$A$69</c:f>
              <c:numCache>
                <c:formatCode>General</c:formatCode>
                <c:ptCount val="68"/>
                <c:pt idx="0">
                  <c:v>1993</c:v>
                </c:pt>
                <c:pt idx="1">
                  <c:v>1993</c:v>
                </c:pt>
                <c:pt idx="2">
                  <c:v>1993</c:v>
                </c:pt>
                <c:pt idx="3">
                  <c:v>1993</c:v>
                </c:pt>
                <c:pt idx="4">
                  <c:v>1994</c:v>
                </c:pt>
                <c:pt idx="5">
                  <c:v>1994</c:v>
                </c:pt>
                <c:pt idx="6">
                  <c:v>1994</c:v>
                </c:pt>
                <c:pt idx="7">
                  <c:v>1994</c:v>
                </c:pt>
                <c:pt idx="8">
                  <c:v>1995</c:v>
                </c:pt>
                <c:pt idx="9">
                  <c:v>1995</c:v>
                </c:pt>
                <c:pt idx="10">
                  <c:v>1995</c:v>
                </c:pt>
                <c:pt idx="11">
                  <c:v>1995</c:v>
                </c:pt>
                <c:pt idx="12">
                  <c:v>1996</c:v>
                </c:pt>
                <c:pt idx="13">
                  <c:v>1996</c:v>
                </c:pt>
                <c:pt idx="14">
                  <c:v>1996</c:v>
                </c:pt>
                <c:pt idx="15">
                  <c:v>1996</c:v>
                </c:pt>
                <c:pt idx="16">
                  <c:v>1997</c:v>
                </c:pt>
                <c:pt idx="17">
                  <c:v>1997</c:v>
                </c:pt>
                <c:pt idx="18">
                  <c:v>1997</c:v>
                </c:pt>
                <c:pt idx="19">
                  <c:v>1997</c:v>
                </c:pt>
                <c:pt idx="20">
                  <c:v>1998</c:v>
                </c:pt>
                <c:pt idx="21">
                  <c:v>1998</c:v>
                </c:pt>
                <c:pt idx="22">
                  <c:v>1998</c:v>
                </c:pt>
                <c:pt idx="23">
                  <c:v>1998</c:v>
                </c:pt>
                <c:pt idx="24">
                  <c:v>1999</c:v>
                </c:pt>
                <c:pt idx="25">
                  <c:v>1999</c:v>
                </c:pt>
                <c:pt idx="26">
                  <c:v>1999</c:v>
                </c:pt>
                <c:pt idx="27">
                  <c:v>1999</c:v>
                </c:pt>
                <c:pt idx="28">
                  <c:v>2000</c:v>
                </c:pt>
                <c:pt idx="29">
                  <c:v>2000</c:v>
                </c:pt>
                <c:pt idx="30">
                  <c:v>2000</c:v>
                </c:pt>
                <c:pt idx="31">
                  <c:v>2000</c:v>
                </c:pt>
                <c:pt idx="32">
                  <c:v>2001</c:v>
                </c:pt>
                <c:pt idx="33">
                  <c:v>2001</c:v>
                </c:pt>
                <c:pt idx="34">
                  <c:v>2001</c:v>
                </c:pt>
                <c:pt idx="35">
                  <c:v>2001</c:v>
                </c:pt>
                <c:pt idx="36">
                  <c:v>2002</c:v>
                </c:pt>
                <c:pt idx="37">
                  <c:v>2002</c:v>
                </c:pt>
                <c:pt idx="38">
                  <c:v>2002</c:v>
                </c:pt>
                <c:pt idx="39">
                  <c:v>2002</c:v>
                </c:pt>
                <c:pt idx="40">
                  <c:v>2003</c:v>
                </c:pt>
                <c:pt idx="41">
                  <c:v>2003</c:v>
                </c:pt>
                <c:pt idx="42">
                  <c:v>2003</c:v>
                </c:pt>
                <c:pt idx="43">
                  <c:v>2003</c:v>
                </c:pt>
                <c:pt idx="44">
                  <c:v>2004</c:v>
                </c:pt>
                <c:pt idx="45">
                  <c:v>2004</c:v>
                </c:pt>
                <c:pt idx="46">
                  <c:v>2004</c:v>
                </c:pt>
                <c:pt idx="47">
                  <c:v>2004</c:v>
                </c:pt>
                <c:pt idx="48">
                  <c:v>2005</c:v>
                </c:pt>
                <c:pt idx="49">
                  <c:v>2005</c:v>
                </c:pt>
                <c:pt idx="50">
                  <c:v>2005</c:v>
                </c:pt>
                <c:pt idx="51">
                  <c:v>2005</c:v>
                </c:pt>
                <c:pt idx="52">
                  <c:v>2006</c:v>
                </c:pt>
                <c:pt idx="53">
                  <c:v>2006</c:v>
                </c:pt>
                <c:pt idx="54">
                  <c:v>2006</c:v>
                </c:pt>
                <c:pt idx="55">
                  <c:v>2006</c:v>
                </c:pt>
                <c:pt idx="56">
                  <c:v>2007</c:v>
                </c:pt>
                <c:pt idx="57">
                  <c:v>2007</c:v>
                </c:pt>
                <c:pt idx="58">
                  <c:v>2007</c:v>
                </c:pt>
                <c:pt idx="59">
                  <c:v>2007</c:v>
                </c:pt>
                <c:pt idx="60">
                  <c:v>2008</c:v>
                </c:pt>
                <c:pt idx="61">
                  <c:v>2008</c:v>
                </c:pt>
                <c:pt idx="62">
                  <c:v>2008</c:v>
                </c:pt>
                <c:pt idx="63">
                  <c:v>2008</c:v>
                </c:pt>
                <c:pt idx="64">
                  <c:v>2009</c:v>
                </c:pt>
                <c:pt idx="65">
                  <c:v>2009</c:v>
                </c:pt>
                <c:pt idx="66">
                  <c:v>2009</c:v>
                </c:pt>
                <c:pt idx="67">
                  <c:v>2009</c:v>
                </c:pt>
              </c:numCache>
            </c:numRef>
          </c:cat>
          <c:val>
            <c:numRef>
              <c:f>Sheet2!$C$2:$C$69</c:f>
              <c:numCache>
                <c:formatCode>General</c:formatCode>
                <c:ptCount val="68"/>
                <c:pt idx="0">
                  <c:v>9750</c:v>
                </c:pt>
                <c:pt idx="1">
                  <c:v>9000</c:v>
                </c:pt>
                <c:pt idx="2">
                  <c:v>9450</c:v>
                </c:pt>
                <c:pt idx="3">
                  <c:v>9845</c:v>
                </c:pt>
                <c:pt idx="4">
                  <c:v>8603</c:v>
                </c:pt>
                <c:pt idx="5">
                  <c:v>8714</c:v>
                </c:pt>
                <c:pt idx="6">
                  <c:v>10035</c:v>
                </c:pt>
                <c:pt idx="7">
                  <c:v>10530</c:v>
                </c:pt>
                <c:pt idx="8">
                  <c:v>11322</c:v>
                </c:pt>
                <c:pt idx="9">
                  <c:v>10439</c:v>
                </c:pt>
                <c:pt idx="10">
                  <c:v>11057</c:v>
                </c:pt>
                <c:pt idx="11">
                  <c:v>11640</c:v>
                </c:pt>
                <c:pt idx="12">
                  <c:v>10292</c:v>
                </c:pt>
                <c:pt idx="13">
                  <c:v>11292</c:v>
                </c:pt>
                <c:pt idx="14">
                  <c:v>12323</c:v>
                </c:pt>
                <c:pt idx="15">
                  <c:v>11895</c:v>
                </c:pt>
                <c:pt idx="16">
                  <c:v>11140</c:v>
                </c:pt>
                <c:pt idx="17">
                  <c:v>12115</c:v>
                </c:pt>
                <c:pt idx="18">
                  <c:v>11860</c:v>
                </c:pt>
                <c:pt idx="19">
                  <c:v>13273</c:v>
                </c:pt>
                <c:pt idx="20">
                  <c:v>11915</c:v>
                </c:pt>
                <c:pt idx="21">
                  <c:v>14100</c:v>
                </c:pt>
                <c:pt idx="22">
                  <c:v>13125</c:v>
                </c:pt>
                <c:pt idx="23">
                  <c:v>14257</c:v>
                </c:pt>
                <c:pt idx="24">
                  <c:v>14356</c:v>
                </c:pt>
                <c:pt idx="25">
                  <c:v>13978</c:v>
                </c:pt>
                <c:pt idx="26">
                  <c:v>14714</c:v>
                </c:pt>
                <c:pt idx="27">
                  <c:v>13487</c:v>
                </c:pt>
                <c:pt idx="28">
                  <c:v>14344</c:v>
                </c:pt>
                <c:pt idx="29">
                  <c:v>14456</c:v>
                </c:pt>
                <c:pt idx="30">
                  <c:v>15176</c:v>
                </c:pt>
                <c:pt idx="31">
                  <c:v>15815</c:v>
                </c:pt>
                <c:pt idx="32">
                  <c:v>15675</c:v>
                </c:pt>
                <c:pt idx="33">
                  <c:v>15750</c:v>
                </c:pt>
                <c:pt idx="34">
                  <c:v>16337</c:v>
                </c:pt>
                <c:pt idx="35">
                  <c:v>15193</c:v>
                </c:pt>
                <c:pt idx="36">
                  <c:v>15884</c:v>
                </c:pt>
                <c:pt idx="37">
                  <c:v>16501</c:v>
                </c:pt>
                <c:pt idx="38">
                  <c:v>18753</c:v>
                </c:pt>
                <c:pt idx="39">
                  <c:v>16046</c:v>
                </c:pt>
                <c:pt idx="40">
                  <c:v>16875</c:v>
                </c:pt>
                <c:pt idx="41">
                  <c:v>16177</c:v>
                </c:pt>
                <c:pt idx="42">
                  <c:v>16337</c:v>
                </c:pt>
                <c:pt idx="43">
                  <c:v>18000</c:v>
                </c:pt>
                <c:pt idx="44">
                  <c:v>15000</c:v>
                </c:pt>
                <c:pt idx="45">
                  <c:v>17895</c:v>
                </c:pt>
                <c:pt idx="46">
                  <c:v>18279</c:v>
                </c:pt>
                <c:pt idx="47">
                  <c:v>18000</c:v>
                </c:pt>
                <c:pt idx="48">
                  <c:v>19176</c:v>
                </c:pt>
                <c:pt idx="49">
                  <c:v>19875</c:v>
                </c:pt>
                <c:pt idx="50">
                  <c:v>20828</c:v>
                </c:pt>
                <c:pt idx="51">
                  <c:v>20062</c:v>
                </c:pt>
                <c:pt idx="52">
                  <c:v>19500</c:v>
                </c:pt>
                <c:pt idx="53">
                  <c:v>20668</c:v>
                </c:pt>
                <c:pt idx="54">
                  <c:v>22331</c:v>
                </c:pt>
                <c:pt idx="55">
                  <c:v>23630</c:v>
                </c:pt>
                <c:pt idx="56">
                  <c:v>23493</c:v>
                </c:pt>
                <c:pt idx="57">
                  <c:v>25322</c:v>
                </c:pt>
                <c:pt idx="58">
                  <c:v>26088</c:v>
                </c:pt>
                <c:pt idx="59">
                  <c:v>25796</c:v>
                </c:pt>
                <c:pt idx="60">
                  <c:v>24732</c:v>
                </c:pt>
                <c:pt idx="61">
                  <c:v>24659</c:v>
                </c:pt>
                <c:pt idx="62">
                  <c:v>24750</c:v>
                </c:pt>
                <c:pt idx="63">
                  <c:v>23153</c:v>
                </c:pt>
                <c:pt idx="64">
                  <c:v>22491</c:v>
                </c:pt>
                <c:pt idx="65">
                  <c:v>21094.5</c:v>
                </c:pt>
                <c:pt idx="66">
                  <c:v>21884.3</c:v>
                </c:pt>
                <c:pt idx="67">
                  <c:v>21611.3</c:v>
                </c:pt>
              </c:numCache>
            </c:numRef>
          </c:val>
        </c:ser>
        <c:marker val="1"/>
        <c:axId val="80805888"/>
        <c:axId val="80807424"/>
      </c:lineChart>
      <c:catAx>
        <c:axId val="808058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807424"/>
        <c:crosses val="autoZero"/>
        <c:auto val="1"/>
        <c:lblAlgn val="ctr"/>
        <c:lblOffset val="100"/>
      </c:catAx>
      <c:valAx>
        <c:axId val="808074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80588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en-GB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43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3350827499092074"/>
          <c:y val="3.2042052145721214E-2"/>
          <c:w val="0.84198511089804262"/>
          <c:h val="0.71901433300340478"/>
        </c:manualLayout>
      </c:layout>
      <c:lineChart>
        <c:grouping val="standard"/>
        <c:ser>
          <c:idx val="0"/>
          <c:order val="0"/>
          <c:tx>
            <c:strRef>
              <c:f>'Median Advance'!$B$24</c:f>
              <c:strCache>
                <c:ptCount val="1"/>
                <c:pt idx="0">
                  <c:v>Median FTB Advance</c:v>
                </c:pt>
              </c:strCache>
            </c:strRef>
          </c:tx>
          <c:marker>
            <c:symbol val="none"/>
          </c:marker>
          <c:cat>
            <c:strRef>
              <c:f>'Median Advance'!$A$25:$A$108</c:f>
              <c:strCache>
                <c:ptCount val="81"/>
                <c:pt idx="0">
                  <c:v>1989</c:v>
                </c:pt>
                <c:pt idx="4">
                  <c:v>1990</c:v>
                </c:pt>
                <c:pt idx="8">
                  <c:v>1991</c:v>
                </c:pt>
                <c:pt idx="12">
                  <c:v>1992</c:v>
                </c:pt>
                <c:pt idx="16">
                  <c:v>1993</c:v>
                </c:pt>
                <c:pt idx="20">
                  <c:v>1994</c:v>
                </c:pt>
                <c:pt idx="24">
                  <c:v>1995</c:v>
                </c:pt>
                <c:pt idx="28">
                  <c:v>1996</c:v>
                </c:pt>
                <c:pt idx="32">
                  <c:v>1997</c:v>
                </c:pt>
                <c:pt idx="36">
                  <c:v>1998</c:v>
                </c:pt>
                <c:pt idx="40">
                  <c:v>1999</c:v>
                </c:pt>
                <c:pt idx="44">
                  <c:v>2000</c:v>
                </c:pt>
                <c:pt idx="48">
                  <c:v>2001</c:v>
                </c:pt>
                <c:pt idx="52">
                  <c:v>2002</c:v>
                </c:pt>
                <c:pt idx="56">
                  <c:v>2003</c:v>
                </c:pt>
                <c:pt idx="60">
                  <c:v>2004</c:v>
                </c:pt>
                <c:pt idx="64">
                  <c:v>2005</c:v>
                </c:pt>
                <c:pt idx="68">
                  <c:v>2006</c:v>
                </c:pt>
                <c:pt idx="72">
                  <c:v>2007</c:v>
                </c:pt>
                <c:pt idx="76">
                  <c:v>2008</c:v>
                </c:pt>
                <c:pt idx="80">
                  <c:v>2009</c:v>
                </c:pt>
              </c:strCache>
            </c:strRef>
          </c:cat>
          <c:val>
            <c:numRef>
              <c:f>'Median Advance'!$B$25:$B$108</c:f>
              <c:numCache>
                <c:formatCode>_-* #,##0_-;\-* #,##0_-;_-* "-"??_-;_-@_-</c:formatCode>
                <c:ptCount val="84"/>
                <c:pt idx="0">
                  <c:v>20000</c:v>
                </c:pt>
                <c:pt idx="1">
                  <c:v>20000</c:v>
                </c:pt>
                <c:pt idx="2">
                  <c:v>18221</c:v>
                </c:pt>
                <c:pt idx="3">
                  <c:v>16745</c:v>
                </c:pt>
                <c:pt idx="4">
                  <c:v>18000</c:v>
                </c:pt>
                <c:pt idx="5">
                  <c:v>17100</c:v>
                </c:pt>
                <c:pt idx="6">
                  <c:v>20000</c:v>
                </c:pt>
                <c:pt idx="7">
                  <c:v>23000</c:v>
                </c:pt>
                <c:pt idx="8">
                  <c:v>21000</c:v>
                </c:pt>
                <c:pt idx="9">
                  <c:v>22800</c:v>
                </c:pt>
                <c:pt idx="10">
                  <c:v>20000</c:v>
                </c:pt>
                <c:pt idx="11">
                  <c:v>18750</c:v>
                </c:pt>
                <c:pt idx="12">
                  <c:v>20500</c:v>
                </c:pt>
                <c:pt idx="13">
                  <c:v>19875</c:v>
                </c:pt>
                <c:pt idx="14">
                  <c:v>25064</c:v>
                </c:pt>
                <c:pt idx="15">
                  <c:v>23000</c:v>
                </c:pt>
                <c:pt idx="16">
                  <c:v>20000</c:v>
                </c:pt>
                <c:pt idx="17">
                  <c:v>22000</c:v>
                </c:pt>
                <c:pt idx="18">
                  <c:v>21325</c:v>
                </c:pt>
                <c:pt idx="19">
                  <c:v>23250</c:v>
                </c:pt>
                <c:pt idx="20">
                  <c:v>23035</c:v>
                </c:pt>
                <c:pt idx="21">
                  <c:v>23860</c:v>
                </c:pt>
                <c:pt idx="22">
                  <c:v>25731</c:v>
                </c:pt>
                <c:pt idx="23">
                  <c:v>27500</c:v>
                </c:pt>
                <c:pt idx="24">
                  <c:v>29000</c:v>
                </c:pt>
                <c:pt idx="25">
                  <c:v>30000</c:v>
                </c:pt>
                <c:pt idx="26">
                  <c:v>30000</c:v>
                </c:pt>
                <c:pt idx="27">
                  <c:v>29140</c:v>
                </c:pt>
                <c:pt idx="28">
                  <c:v>29960</c:v>
                </c:pt>
                <c:pt idx="29">
                  <c:v>30046</c:v>
                </c:pt>
                <c:pt idx="30">
                  <c:v>33250</c:v>
                </c:pt>
                <c:pt idx="31">
                  <c:v>32250</c:v>
                </c:pt>
                <c:pt idx="32">
                  <c:v>33000</c:v>
                </c:pt>
                <c:pt idx="33">
                  <c:v>35500</c:v>
                </c:pt>
                <c:pt idx="34">
                  <c:v>35000</c:v>
                </c:pt>
                <c:pt idx="35">
                  <c:v>38000</c:v>
                </c:pt>
                <c:pt idx="36">
                  <c:v>30400</c:v>
                </c:pt>
                <c:pt idx="37">
                  <c:v>42000</c:v>
                </c:pt>
                <c:pt idx="38">
                  <c:v>38836</c:v>
                </c:pt>
                <c:pt idx="39">
                  <c:v>40365</c:v>
                </c:pt>
                <c:pt idx="40">
                  <c:v>40375</c:v>
                </c:pt>
                <c:pt idx="41">
                  <c:v>44000</c:v>
                </c:pt>
                <c:pt idx="42">
                  <c:v>43700</c:v>
                </c:pt>
                <c:pt idx="43">
                  <c:v>40850</c:v>
                </c:pt>
                <c:pt idx="44">
                  <c:v>45000</c:v>
                </c:pt>
                <c:pt idx="45">
                  <c:v>45900</c:v>
                </c:pt>
                <c:pt idx="46">
                  <c:v>49000</c:v>
                </c:pt>
                <c:pt idx="47">
                  <c:v>51250</c:v>
                </c:pt>
                <c:pt idx="48">
                  <c:v>49500</c:v>
                </c:pt>
                <c:pt idx="49">
                  <c:v>50000</c:v>
                </c:pt>
                <c:pt idx="50">
                  <c:v>53910</c:v>
                </c:pt>
                <c:pt idx="51">
                  <c:v>49400</c:v>
                </c:pt>
                <c:pt idx="52">
                  <c:v>57000</c:v>
                </c:pt>
                <c:pt idx="53">
                  <c:v>57500</c:v>
                </c:pt>
                <c:pt idx="54">
                  <c:v>60800</c:v>
                </c:pt>
                <c:pt idx="55">
                  <c:v>57960</c:v>
                </c:pt>
                <c:pt idx="56">
                  <c:v>58900</c:v>
                </c:pt>
                <c:pt idx="57">
                  <c:v>60000</c:v>
                </c:pt>
                <c:pt idx="58">
                  <c:v>60325</c:v>
                </c:pt>
                <c:pt idx="59">
                  <c:v>60000</c:v>
                </c:pt>
                <c:pt idx="60">
                  <c:v>58900</c:v>
                </c:pt>
                <c:pt idx="61">
                  <c:v>63000</c:v>
                </c:pt>
                <c:pt idx="62">
                  <c:v>66500</c:v>
                </c:pt>
                <c:pt idx="63">
                  <c:v>70000</c:v>
                </c:pt>
                <c:pt idx="64">
                  <c:v>70300</c:v>
                </c:pt>
                <c:pt idx="65">
                  <c:v>76400</c:v>
                </c:pt>
                <c:pt idx="66">
                  <c:v>80000</c:v>
                </c:pt>
                <c:pt idx="67">
                  <c:v>80445</c:v>
                </c:pt>
                <c:pt idx="68">
                  <c:v>81000</c:v>
                </c:pt>
                <c:pt idx="69">
                  <c:v>90529</c:v>
                </c:pt>
                <c:pt idx="70">
                  <c:v>102250</c:v>
                </c:pt>
                <c:pt idx="71">
                  <c:v>111400</c:v>
                </c:pt>
                <c:pt idx="72">
                  <c:v>110549</c:v>
                </c:pt>
                <c:pt idx="73">
                  <c:v>126000</c:v>
                </c:pt>
                <c:pt idx="74">
                  <c:v>125000</c:v>
                </c:pt>
                <c:pt idx="75">
                  <c:v>120000</c:v>
                </c:pt>
                <c:pt idx="76">
                  <c:v>111000</c:v>
                </c:pt>
                <c:pt idx="77">
                  <c:v>112550</c:v>
                </c:pt>
                <c:pt idx="78">
                  <c:v>112788</c:v>
                </c:pt>
                <c:pt idx="79">
                  <c:v>109250</c:v>
                </c:pt>
                <c:pt idx="80">
                  <c:v>98505</c:v>
                </c:pt>
                <c:pt idx="81">
                  <c:v>94400</c:v>
                </c:pt>
                <c:pt idx="82">
                  <c:v>94799</c:v>
                </c:pt>
                <c:pt idx="83">
                  <c:v>97500</c:v>
                </c:pt>
              </c:numCache>
            </c:numRef>
          </c:val>
        </c:ser>
        <c:ser>
          <c:idx val="1"/>
          <c:order val="1"/>
          <c:tx>
            <c:strRef>
              <c:f>'Median Advance'!$C$24</c:f>
              <c:strCache>
                <c:ptCount val="1"/>
                <c:pt idx="0">
                  <c:v>Median Advance Movers</c:v>
                </c:pt>
              </c:strCache>
            </c:strRef>
          </c:tx>
          <c:marker>
            <c:symbol val="none"/>
          </c:marker>
          <c:cat>
            <c:strRef>
              <c:f>'Median Advance'!$A$25:$A$108</c:f>
              <c:strCache>
                <c:ptCount val="81"/>
                <c:pt idx="0">
                  <c:v>1989</c:v>
                </c:pt>
                <c:pt idx="4">
                  <c:v>1990</c:v>
                </c:pt>
                <c:pt idx="8">
                  <c:v>1991</c:v>
                </c:pt>
                <c:pt idx="12">
                  <c:v>1992</c:v>
                </c:pt>
                <c:pt idx="16">
                  <c:v>1993</c:v>
                </c:pt>
                <c:pt idx="20">
                  <c:v>1994</c:v>
                </c:pt>
                <c:pt idx="24">
                  <c:v>1995</c:v>
                </c:pt>
                <c:pt idx="28">
                  <c:v>1996</c:v>
                </c:pt>
                <c:pt idx="32">
                  <c:v>1997</c:v>
                </c:pt>
                <c:pt idx="36">
                  <c:v>1998</c:v>
                </c:pt>
                <c:pt idx="40">
                  <c:v>1999</c:v>
                </c:pt>
                <c:pt idx="44">
                  <c:v>2000</c:v>
                </c:pt>
                <c:pt idx="48">
                  <c:v>2001</c:v>
                </c:pt>
                <c:pt idx="52">
                  <c:v>2002</c:v>
                </c:pt>
                <c:pt idx="56">
                  <c:v>2003</c:v>
                </c:pt>
                <c:pt idx="60">
                  <c:v>2004</c:v>
                </c:pt>
                <c:pt idx="64">
                  <c:v>2005</c:v>
                </c:pt>
                <c:pt idx="68">
                  <c:v>2006</c:v>
                </c:pt>
                <c:pt idx="72">
                  <c:v>2007</c:v>
                </c:pt>
                <c:pt idx="76">
                  <c:v>2008</c:v>
                </c:pt>
                <c:pt idx="80">
                  <c:v>2009</c:v>
                </c:pt>
              </c:strCache>
            </c:strRef>
          </c:cat>
          <c:val>
            <c:numRef>
              <c:f>'Median Advance'!$C$25:$C$108</c:f>
              <c:numCache>
                <c:formatCode>_-* #,##0_-;\-* #,##0_-;_-* "-"??_-;_-@_-</c:formatCode>
                <c:ptCount val="84"/>
                <c:pt idx="0">
                  <c:v>28000</c:v>
                </c:pt>
                <c:pt idx="1">
                  <c:v>27000</c:v>
                </c:pt>
                <c:pt idx="2">
                  <c:v>26580</c:v>
                </c:pt>
                <c:pt idx="3">
                  <c:v>25000</c:v>
                </c:pt>
                <c:pt idx="4">
                  <c:v>29000</c:v>
                </c:pt>
                <c:pt idx="5">
                  <c:v>25650</c:v>
                </c:pt>
                <c:pt idx="6">
                  <c:v>26500</c:v>
                </c:pt>
                <c:pt idx="7">
                  <c:v>30000</c:v>
                </c:pt>
                <c:pt idx="8">
                  <c:v>27300</c:v>
                </c:pt>
                <c:pt idx="9">
                  <c:v>30000</c:v>
                </c:pt>
                <c:pt idx="10">
                  <c:v>30000</c:v>
                </c:pt>
                <c:pt idx="11">
                  <c:v>30000</c:v>
                </c:pt>
                <c:pt idx="12">
                  <c:v>30600</c:v>
                </c:pt>
                <c:pt idx="13">
                  <c:v>30000</c:v>
                </c:pt>
                <c:pt idx="14">
                  <c:v>33500</c:v>
                </c:pt>
                <c:pt idx="15">
                  <c:v>34770</c:v>
                </c:pt>
                <c:pt idx="16">
                  <c:v>30000</c:v>
                </c:pt>
                <c:pt idx="17">
                  <c:v>33000</c:v>
                </c:pt>
                <c:pt idx="18">
                  <c:v>37000</c:v>
                </c:pt>
                <c:pt idx="19">
                  <c:v>35000</c:v>
                </c:pt>
                <c:pt idx="20">
                  <c:v>35000</c:v>
                </c:pt>
                <c:pt idx="21">
                  <c:v>34650</c:v>
                </c:pt>
                <c:pt idx="22">
                  <c:v>30000</c:v>
                </c:pt>
                <c:pt idx="23">
                  <c:v>38000</c:v>
                </c:pt>
                <c:pt idx="24">
                  <c:v>37500</c:v>
                </c:pt>
                <c:pt idx="25">
                  <c:v>40000</c:v>
                </c:pt>
                <c:pt idx="26">
                  <c:v>36500</c:v>
                </c:pt>
                <c:pt idx="27">
                  <c:v>39000</c:v>
                </c:pt>
                <c:pt idx="28">
                  <c:v>39547</c:v>
                </c:pt>
                <c:pt idx="29">
                  <c:v>36100</c:v>
                </c:pt>
                <c:pt idx="30">
                  <c:v>40000</c:v>
                </c:pt>
                <c:pt idx="31">
                  <c:v>39615</c:v>
                </c:pt>
                <c:pt idx="32">
                  <c:v>40000</c:v>
                </c:pt>
                <c:pt idx="33">
                  <c:v>41000</c:v>
                </c:pt>
                <c:pt idx="34">
                  <c:v>45000</c:v>
                </c:pt>
                <c:pt idx="35">
                  <c:v>40000</c:v>
                </c:pt>
                <c:pt idx="36">
                  <c:v>40000</c:v>
                </c:pt>
                <c:pt idx="37">
                  <c:v>43000</c:v>
                </c:pt>
                <c:pt idx="38">
                  <c:v>41000</c:v>
                </c:pt>
                <c:pt idx="39">
                  <c:v>44550</c:v>
                </c:pt>
                <c:pt idx="40">
                  <c:v>46000</c:v>
                </c:pt>
                <c:pt idx="41">
                  <c:v>47500</c:v>
                </c:pt>
                <c:pt idx="42">
                  <c:v>47000</c:v>
                </c:pt>
                <c:pt idx="43">
                  <c:v>52000</c:v>
                </c:pt>
                <c:pt idx="44">
                  <c:v>51000</c:v>
                </c:pt>
                <c:pt idx="45">
                  <c:v>52950</c:v>
                </c:pt>
                <c:pt idx="46">
                  <c:v>54000</c:v>
                </c:pt>
                <c:pt idx="47">
                  <c:v>58000</c:v>
                </c:pt>
                <c:pt idx="48">
                  <c:v>55000</c:v>
                </c:pt>
                <c:pt idx="49">
                  <c:v>57971</c:v>
                </c:pt>
                <c:pt idx="50">
                  <c:v>62000</c:v>
                </c:pt>
                <c:pt idx="51">
                  <c:v>57225</c:v>
                </c:pt>
                <c:pt idx="52">
                  <c:v>55207</c:v>
                </c:pt>
                <c:pt idx="53">
                  <c:v>55000</c:v>
                </c:pt>
                <c:pt idx="54">
                  <c:v>57750</c:v>
                </c:pt>
                <c:pt idx="55">
                  <c:v>62000</c:v>
                </c:pt>
                <c:pt idx="56">
                  <c:v>55000</c:v>
                </c:pt>
                <c:pt idx="57">
                  <c:v>64950</c:v>
                </c:pt>
                <c:pt idx="58">
                  <c:v>65000</c:v>
                </c:pt>
                <c:pt idx="59">
                  <c:v>67000</c:v>
                </c:pt>
                <c:pt idx="60">
                  <c:v>65599</c:v>
                </c:pt>
                <c:pt idx="61">
                  <c:v>71000</c:v>
                </c:pt>
                <c:pt idx="62">
                  <c:v>75000</c:v>
                </c:pt>
                <c:pt idx="63">
                  <c:v>75000</c:v>
                </c:pt>
                <c:pt idx="64">
                  <c:v>79710</c:v>
                </c:pt>
                <c:pt idx="65">
                  <c:v>86940</c:v>
                </c:pt>
                <c:pt idx="66">
                  <c:v>90110</c:v>
                </c:pt>
                <c:pt idx="67">
                  <c:v>95000</c:v>
                </c:pt>
                <c:pt idx="68">
                  <c:v>99495</c:v>
                </c:pt>
                <c:pt idx="69">
                  <c:v>106250</c:v>
                </c:pt>
                <c:pt idx="70">
                  <c:v>115000</c:v>
                </c:pt>
                <c:pt idx="71">
                  <c:v>120495</c:v>
                </c:pt>
                <c:pt idx="72">
                  <c:v>127500</c:v>
                </c:pt>
                <c:pt idx="73">
                  <c:v>135599</c:v>
                </c:pt>
                <c:pt idx="74">
                  <c:v>135000</c:v>
                </c:pt>
                <c:pt idx="75">
                  <c:v>124300</c:v>
                </c:pt>
                <c:pt idx="76">
                  <c:v>120000</c:v>
                </c:pt>
                <c:pt idx="77">
                  <c:v>124529</c:v>
                </c:pt>
                <c:pt idx="78">
                  <c:v>119789</c:v>
                </c:pt>
                <c:pt idx="79">
                  <c:v>109749</c:v>
                </c:pt>
                <c:pt idx="80">
                  <c:v>106250</c:v>
                </c:pt>
                <c:pt idx="81">
                  <c:v>105495</c:v>
                </c:pt>
                <c:pt idx="82">
                  <c:v>107902</c:v>
                </c:pt>
                <c:pt idx="83">
                  <c:v>112995</c:v>
                </c:pt>
              </c:numCache>
            </c:numRef>
          </c:val>
        </c:ser>
        <c:ser>
          <c:idx val="2"/>
          <c:order val="2"/>
          <c:tx>
            <c:strRef>
              <c:f>'Median Advance'!$D$24</c:f>
              <c:strCache>
                <c:ptCount val="1"/>
                <c:pt idx="0">
                  <c:v>Median FTB Income</c:v>
                </c:pt>
              </c:strCache>
            </c:strRef>
          </c:tx>
          <c:marker>
            <c:symbol val="none"/>
          </c:marker>
          <c:cat>
            <c:strRef>
              <c:f>'Median Advance'!$A$25:$A$108</c:f>
              <c:strCache>
                <c:ptCount val="81"/>
                <c:pt idx="0">
                  <c:v>1989</c:v>
                </c:pt>
                <c:pt idx="4">
                  <c:v>1990</c:v>
                </c:pt>
                <c:pt idx="8">
                  <c:v>1991</c:v>
                </c:pt>
                <c:pt idx="12">
                  <c:v>1992</c:v>
                </c:pt>
                <c:pt idx="16">
                  <c:v>1993</c:v>
                </c:pt>
                <c:pt idx="20">
                  <c:v>1994</c:v>
                </c:pt>
                <c:pt idx="24">
                  <c:v>1995</c:v>
                </c:pt>
                <c:pt idx="28">
                  <c:v>1996</c:v>
                </c:pt>
                <c:pt idx="32">
                  <c:v>1997</c:v>
                </c:pt>
                <c:pt idx="36">
                  <c:v>1998</c:v>
                </c:pt>
                <c:pt idx="40">
                  <c:v>1999</c:v>
                </c:pt>
                <c:pt idx="44">
                  <c:v>2000</c:v>
                </c:pt>
                <c:pt idx="48">
                  <c:v>2001</c:v>
                </c:pt>
                <c:pt idx="52">
                  <c:v>2002</c:v>
                </c:pt>
                <c:pt idx="56">
                  <c:v>2003</c:v>
                </c:pt>
                <c:pt idx="60">
                  <c:v>2004</c:v>
                </c:pt>
                <c:pt idx="64">
                  <c:v>2005</c:v>
                </c:pt>
                <c:pt idx="68">
                  <c:v>2006</c:v>
                </c:pt>
                <c:pt idx="72">
                  <c:v>2007</c:v>
                </c:pt>
                <c:pt idx="76">
                  <c:v>2008</c:v>
                </c:pt>
                <c:pt idx="80">
                  <c:v>2009</c:v>
                </c:pt>
              </c:strCache>
            </c:strRef>
          </c:cat>
          <c:val>
            <c:numRef>
              <c:f>'Median Advance'!$D$25:$D$108</c:f>
              <c:numCache>
                <c:formatCode>_-* #,##0_-;\-* #,##0_-;_-* "-"??_-;_-@_-</c:formatCode>
                <c:ptCount val="84"/>
                <c:pt idx="0">
                  <c:v>10920</c:v>
                </c:pt>
                <c:pt idx="1">
                  <c:v>10972</c:v>
                </c:pt>
                <c:pt idx="2">
                  <c:v>10200</c:v>
                </c:pt>
                <c:pt idx="3">
                  <c:v>10970</c:v>
                </c:pt>
                <c:pt idx="4">
                  <c:v>10000</c:v>
                </c:pt>
                <c:pt idx="5">
                  <c:v>11955</c:v>
                </c:pt>
                <c:pt idx="6">
                  <c:v>12244</c:v>
                </c:pt>
                <c:pt idx="7">
                  <c:v>12580</c:v>
                </c:pt>
                <c:pt idx="8">
                  <c:v>12969</c:v>
                </c:pt>
                <c:pt idx="9">
                  <c:v>14262</c:v>
                </c:pt>
                <c:pt idx="10">
                  <c:v>13517</c:v>
                </c:pt>
                <c:pt idx="11">
                  <c:v>12000</c:v>
                </c:pt>
                <c:pt idx="12">
                  <c:v>12665</c:v>
                </c:pt>
                <c:pt idx="13">
                  <c:v>12648</c:v>
                </c:pt>
                <c:pt idx="14">
                  <c:v>13527</c:v>
                </c:pt>
                <c:pt idx="15">
                  <c:v>12843</c:v>
                </c:pt>
                <c:pt idx="16">
                  <c:v>13000</c:v>
                </c:pt>
                <c:pt idx="17">
                  <c:v>12000</c:v>
                </c:pt>
                <c:pt idx="18">
                  <c:v>12600</c:v>
                </c:pt>
                <c:pt idx="19">
                  <c:v>13126</c:v>
                </c:pt>
                <c:pt idx="20">
                  <c:v>11470</c:v>
                </c:pt>
                <c:pt idx="21">
                  <c:v>11618</c:v>
                </c:pt>
                <c:pt idx="22">
                  <c:v>13380</c:v>
                </c:pt>
                <c:pt idx="23">
                  <c:v>14040</c:v>
                </c:pt>
                <c:pt idx="24">
                  <c:v>15096</c:v>
                </c:pt>
                <c:pt idx="25">
                  <c:v>13918</c:v>
                </c:pt>
                <c:pt idx="26">
                  <c:v>14743</c:v>
                </c:pt>
                <c:pt idx="27">
                  <c:v>15520</c:v>
                </c:pt>
                <c:pt idx="28">
                  <c:v>13723</c:v>
                </c:pt>
                <c:pt idx="29">
                  <c:v>15056</c:v>
                </c:pt>
                <c:pt idx="30">
                  <c:v>16430</c:v>
                </c:pt>
                <c:pt idx="31">
                  <c:v>15860</c:v>
                </c:pt>
                <c:pt idx="32">
                  <c:v>14853</c:v>
                </c:pt>
                <c:pt idx="33">
                  <c:v>16153</c:v>
                </c:pt>
                <c:pt idx="34">
                  <c:v>15813</c:v>
                </c:pt>
                <c:pt idx="35">
                  <c:v>17697</c:v>
                </c:pt>
                <c:pt idx="36">
                  <c:v>15886</c:v>
                </c:pt>
                <c:pt idx="37">
                  <c:v>18800</c:v>
                </c:pt>
                <c:pt idx="38">
                  <c:v>17500</c:v>
                </c:pt>
                <c:pt idx="39">
                  <c:v>19009</c:v>
                </c:pt>
                <c:pt idx="40">
                  <c:v>19150</c:v>
                </c:pt>
                <c:pt idx="41">
                  <c:v>18637</c:v>
                </c:pt>
                <c:pt idx="42">
                  <c:v>19618</c:v>
                </c:pt>
                <c:pt idx="43">
                  <c:v>17982</c:v>
                </c:pt>
                <c:pt idx="44">
                  <c:v>19125</c:v>
                </c:pt>
                <c:pt idx="45">
                  <c:v>19275</c:v>
                </c:pt>
                <c:pt idx="46">
                  <c:v>20235</c:v>
                </c:pt>
                <c:pt idx="47">
                  <c:v>21087</c:v>
                </c:pt>
                <c:pt idx="48">
                  <c:v>20900</c:v>
                </c:pt>
                <c:pt idx="49">
                  <c:v>21000</c:v>
                </c:pt>
                <c:pt idx="50">
                  <c:v>21782</c:v>
                </c:pt>
                <c:pt idx="51">
                  <c:v>20257</c:v>
                </c:pt>
                <c:pt idx="52">
                  <c:v>21178</c:v>
                </c:pt>
                <c:pt idx="53">
                  <c:v>22001</c:v>
                </c:pt>
                <c:pt idx="54">
                  <c:v>25004</c:v>
                </c:pt>
                <c:pt idx="55">
                  <c:v>21394</c:v>
                </c:pt>
                <c:pt idx="56">
                  <c:v>22500</c:v>
                </c:pt>
                <c:pt idx="57">
                  <c:v>21569</c:v>
                </c:pt>
                <c:pt idx="58">
                  <c:v>21782</c:v>
                </c:pt>
                <c:pt idx="59">
                  <c:v>24000</c:v>
                </c:pt>
                <c:pt idx="60">
                  <c:v>20000</c:v>
                </c:pt>
                <c:pt idx="61">
                  <c:v>23860</c:v>
                </c:pt>
                <c:pt idx="62">
                  <c:v>24372</c:v>
                </c:pt>
                <c:pt idx="63">
                  <c:v>24000</c:v>
                </c:pt>
                <c:pt idx="64">
                  <c:v>25568</c:v>
                </c:pt>
                <c:pt idx="65">
                  <c:v>26500</c:v>
                </c:pt>
                <c:pt idx="66">
                  <c:v>27771</c:v>
                </c:pt>
                <c:pt idx="67">
                  <c:v>26749</c:v>
                </c:pt>
                <c:pt idx="68">
                  <c:v>26000</c:v>
                </c:pt>
                <c:pt idx="69">
                  <c:v>27557.5</c:v>
                </c:pt>
                <c:pt idx="70">
                  <c:v>29774</c:v>
                </c:pt>
                <c:pt idx="71">
                  <c:v>31506</c:v>
                </c:pt>
                <c:pt idx="72">
                  <c:v>31324</c:v>
                </c:pt>
                <c:pt idx="73">
                  <c:v>33763</c:v>
                </c:pt>
                <c:pt idx="74">
                  <c:v>34784.5</c:v>
                </c:pt>
                <c:pt idx="75">
                  <c:v>34395</c:v>
                </c:pt>
                <c:pt idx="76">
                  <c:v>32976</c:v>
                </c:pt>
                <c:pt idx="77">
                  <c:v>32878</c:v>
                </c:pt>
                <c:pt idx="78">
                  <c:v>33000</c:v>
                </c:pt>
                <c:pt idx="79">
                  <c:v>30871</c:v>
                </c:pt>
                <c:pt idx="80">
                  <c:v>29987.5</c:v>
                </c:pt>
                <c:pt idx="81">
                  <c:v>28125.5</c:v>
                </c:pt>
                <c:pt idx="82">
                  <c:v>29178.5</c:v>
                </c:pt>
                <c:pt idx="83">
                  <c:v>28815</c:v>
                </c:pt>
              </c:numCache>
            </c:numRef>
          </c:val>
        </c:ser>
        <c:ser>
          <c:idx val="3"/>
          <c:order val="3"/>
          <c:tx>
            <c:strRef>
              <c:f>'Median Advance'!$E$24</c:f>
              <c:strCache>
                <c:ptCount val="1"/>
                <c:pt idx="0">
                  <c:v>Median Mover Income</c:v>
                </c:pt>
              </c:strCache>
            </c:strRef>
          </c:tx>
          <c:marker>
            <c:symbol val="none"/>
          </c:marker>
          <c:cat>
            <c:strRef>
              <c:f>'Median Advance'!$A$25:$A$108</c:f>
              <c:strCache>
                <c:ptCount val="81"/>
                <c:pt idx="0">
                  <c:v>1989</c:v>
                </c:pt>
                <c:pt idx="4">
                  <c:v>1990</c:v>
                </c:pt>
                <c:pt idx="8">
                  <c:v>1991</c:v>
                </c:pt>
                <c:pt idx="12">
                  <c:v>1992</c:v>
                </c:pt>
                <c:pt idx="16">
                  <c:v>1993</c:v>
                </c:pt>
                <c:pt idx="20">
                  <c:v>1994</c:v>
                </c:pt>
                <c:pt idx="24">
                  <c:v>1995</c:v>
                </c:pt>
                <c:pt idx="28">
                  <c:v>1996</c:v>
                </c:pt>
                <c:pt idx="32">
                  <c:v>1997</c:v>
                </c:pt>
                <c:pt idx="36">
                  <c:v>1998</c:v>
                </c:pt>
                <c:pt idx="40">
                  <c:v>1999</c:v>
                </c:pt>
                <c:pt idx="44">
                  <c:v>2000</c:v>
                </c:pt>
                <c:pt idx="48">
                  <c:v>2001</c:v>
                </c:pt>
                <c:pt idx="52">
                  <c:v>2002</c:v>
                </c:pt>
                <c:pt idx="56">
                  <c:v>2003</c:v>
                </c:pt>
                <c:pt idx="60">
                  <c:v>2004</c:v>
                </c:pt>
                <c:pt idx="64">
                  <c:v>2005</c:v>
                </c:pt>
                <c:pt idx="68">
                  <c:v>2006</c:v>
                </c:pt>
                <c:pt idx="72">
                  <c:v>2007</c:v>
                </c:pt>
                <c:pt idx="76">
                  <c:v>2008</c:v>
                </c:pt>
                <c:pt idx="80">
                  <c:v>2009</c:v>
                </c:pt>
              </c:strCache>
            </c:strRef>
          </c:cat>
          <c:val>
            <c:numRef>
              <c:f>'Median Advance'!$E$25:$E$108</c:f>
              <c:numCache>
                <c:formatCode>_-* #,##0_-;\-* #,##0_-;_-* "-"??_-;_-@_-</c:formatCode>
                <c:ptCount val="84"/>
                <c:pt idx="0">
                  <c:v>17160</c:v>
                </c:pt>
                <c:pt idx="1">
                  <c:v>15000</c:v>
                </c:pt>
                <c:pt idx="2">
                  <c:v>14650</c:v>
                </c:pt>
                <c:pt idx="3">
                  <c:v>15500</c:v>
                </c:pt>
                <c:pt idx="4">
                  <c:v>17080</c:v>
                </c:pt>
                <c:pt idx="5">
                  <c:v>14761</c:v>
                </c:pt>
                <c:pt idx="6">
                  <c:v>16125</c:v>
                </c:pt>
                <c:pt idx="7">
                  <c:v>16080</c:v>
                </c:pt>
                <c:pt idx="8">
                  <c:v>16683</c:v>
                </c:pt>
                <c:pt idx="9">
                  <c:v>17740</c:v>
                </c:pt>
                <c:pt idx="10">
                  <c:v>18650</c:v>
                </c:pt>
                <c:pt idx="11">
                  <c:v>17784</c:v>
                </c:pt>
                <c:pt idx="12">
                  <c:v>18900</c:v>
                </c:pt>
                <c:pt idx="13">
                  <c:v>18726</c:v>
                </c:pt>
                <c:pt idx="14">
                  <c:v>19335</c:v>
                </c:pt>
                <c:pt idx="15">
                  <c:v>20801</c:v>
                </c:pt>
                <c:pt idx="16">
                  <c:v>17764</c:v>
                </c:pt>
                <c:pt idx="17">
                  <c:v>18471</c:v>
                </c:pt>
                <c:pt idx="18">
                  <c:v>20901</c:v>
                </c:pt>
                <c:pt idx="19">
                  <c:v>18500</c:v>
                </c:pt>
                <c:pt idx="20">
                  <c:v>19811</c:v>
                </c:pt>
                <c:pt idx="21">
                  <c:v>17693</c:v>
                </c:pt>
                <c:pt idx="22">
                  <c:v>19284</c:v>
                </c:pt>
                <c:pt idx="23">
                  <c:v>18646</c:v>
                </c:pt>
                <c:pt idx="24">
                  <c:v>19226</c:v>
                </c:pt>
                <c:pt idx="25">
                  <c:v>21338</c:v>
                </c:pt>
                <c:pt idx="26">
                  <c:v>19274</c:v>
                </c:pt>
                <c:pt idx="27">
                  <c:v>21371</c:v>
                </c:pt>
                <c:pt idx="28">
                  <c:v>19480</c:v>
                </c:pt>
                <c:pt idx="29">
                  <c:v>19000</c:v>
                </c:pt>
                <c:pt idx="30">
                  <c:v>21452</c:v>
                </c:pt>
                <c:pt idx="31">
                  <c:v>19900</c:v>
                </c:pt>
                <c:pt idx="32">
                  <c:v>21924</c:v>
                </c:pt>
                <c:pt idx="33">
                  <c:v>21344</c:v>
                </c:pt>
                <c:pt idx="34">
                  <c:v>22627</c:v>
                </c:pt>
                <c:pt idx="35">
                  <c:v>20490</c:v>
                </c:pt>
                <c:pt idx="36">
                  <c:v>22193</c:v>
                </c:pt>
                <c:pt idx="37">
                  <c:v>22185</c:v>
                </c:pt>
                <c:pt idx="38">
                  <c:v>19286</c:v>
                </c:pt>
                <c:pt idx="39">
                  <c:v>26423</c:v>
                </c:pt>
                <c:pt idx="40">
                  <c:v>21142</c:v>
                </c:pt>
                <c:pt idx="41">
                  <c:v>22668</c:v>
                </c:pt>
                <c:pt idx="42">
                  <c:v>24258</c:v>
                </c:pt>
                <c:pt idx="43">
                  <c:v>27320</c:v>
                </c:pt>
                <c:pt idx="44">
                  <c:v>25916</c:v>
                </c:pt>
                <c:pt idx="45">
                  <c:v>24520</c:v>
                </c:pt>
                <c:pt idx="46">
                  <c:v>24157</c:v>
                </c:pt>
                <c:pt idx="47">
                  <c:v>26500</c:v>
                </c:pt>
                <c:pt idx="48">
                  <c:v>27284</c:v>
                </c:pt>
                <c:pt idx="49">
                  <c:v>25028</c:v>
                </c:pt>
                <c:pt idx="50">
                  <c:v>29908</c:v>
                </c:pt>
                <c:pt idx="51">
                  <c:v>25154</c:v>
                </c:pt>
                <c:pt idx="52">
                  <c:v>22500</c:v>
                </c:pt>
                <c:pt idx="53">
                  <c:v>22807</c:v>
                </c:pt>
                <c:pt idx="54">
                  <c:v>26445</c:v>
                </c:pt>
                <c:pt idx="55">
                  <c:v>26179</c:v>
                </c:pt>
                <c:pt idx="56">
                  <c:v>23143</c:v>
                </c:pt>
                <c:pt idx="57">
                  <c:v>25500</c:v>
                </c:pt>
                <c:pt idx="58">
                  <c:v>26000</c:v>
                </c:pt>
                <c:pt idx="59">
                  <c:v>27000</c:v>
                </c:pt>
                <c:pt idx="60">
                  <c:v>28340</c:v>
                </c:pt>
                <c:pt idx="61">
                  <c:v>29000</c:v>
                </c:pt>
                <c:pt idx="62">
                  <c:v>29705</c:v>
                </c:pt>
                <c:pt idx="63">
                  <c:v>33916.666666666584</c:v>
                </c:pt>
                <c:pt idx="64">
                  <c:v>31238</c:v>
                </c:pt>
                <c:pt idx="65">
                  <c:v>34618</c:v>
                </c:pt>
                <c:pt idx="66">
                  <c:v>35001</c:v>
                </c:pt>
                <c:pt idx="67">
                  <c:v>36000</c:v>
                </c:pt>
                <c:pt idx="68">
                  <c:v>35187</c:v>
                </c:pt>
                <c:pt idx="69">
                  <c:v>36544.5</c:v>
                </c:pt>
                <c:pt idx="70">
                  <c:v>37640</c:v>
                </c:pt>
                <c:pt idx="71">
                  <c:v>40000</c:v>
                </c:pt>
                <c:pt idx="72">
                  <c:v>41564</c:v>
                </c:pt>
                <c:pt idx="73">
                  <c:v>43000</c:v>
                </c:pt>
                <c:pt idx="74">
                  <c:v>41794</c:v>
                </c:pt>
                <c:pt idx="75">
                  <c:v>42000</c:v>
                </c:pt>
                <c:pt idx="76">
                  <c:v>40595</c:v>
                </c:pt>
                <c:pt idx="77">
                  <c:v>42000</c:v>
                </c:pt>
                <c:pt idx="78">
                  <c:v>40617.5</c:v>
                </c:pt>
                <c:pt idx="79">
                  <c:v>41418.5</c:v>
                </c:pt>
                <c:pt idx="80">
                  <c:v>40000</c:v>
                </c:pt>
                <c:pt idx="81">
                  <c:v>38930</c:v>
                </c:pt>
                <c:pt idx="82">
                  <c:v>41000</c:v>
                </c:pt>
                <c:pt idx="83">
                  <c:v>40924</c:v>
                </c:pt>
              </c:numCache>
            </c:numRef>
          </c:val>
        </c:ser>
        <c:marker val="1"/>
        <c:axId val="80837248"/>
        <c:axId val="80851328"/>
      </c:lineChart>
      <c:catAx>
        <c:axId val="8083724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851328"/>
        <c:crosses val="autoZero"/>
        <c:auto val="1"/>
        <c:lblAlgn val="ctr"/>
        <c:lblOffset val="100"/>
      </c:catAx>
      <c:valAx>
        <c:axId val="80851328"/>
        <c:scaling>
          <c:orientation val="minMax"/>
        </c:scaling>
        <c:axPos val="l"/>
        <c:majorGridlines/>
        <c:numFmt formatCode="_-* #,##0_-;\-* #,##0_-;_-* &quot;-&quot;??_-;_-@_-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83724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GB"/>
          </a:pPr>
          <a:endParaRPr lang="it-IT"/>
        </a:p>
      </c:txPr>
    </c:legend>
    <c:plotVisOnly val="1"/>
  </c:chart>
  <c:txPr>
    <a:bodyPr/>
    <a:lstStyle/>
    <a:p>
      <a:pPr>
        <a:defRPr sz="1800"/>
      </a:pPr>
      <a:endParaRPr lang="it-IT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43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4.8821372788644346E-2"/>
          <c:y val="2.2417805849855116E-2"/>
          <c:w val="0.92571121882816065"/>
          <c:h val="0.81632794768835204"/>
        </c:manualLayout>
      </c:layout>
      <c:lineChart>
        <c:grouping val="standard"/>
        <c:ser>
          <c:idx val="0"/>
          <c:order val="0"/>
          <c:tx>
            <c:strRef>
              <c:f>'Median Advance'!$I$24</c:f>
              <c:strCache>
                <c:ptCount val="1"/>
                <c:pt idx="0">
                  <c:v>Advance per income FTB</c:v>
                </c:pt>
              </c:strCache>
            </c:strRef>
          </c:tx>
          <c:marker>
            <c:symbol val="none"/>
          </c:marker>
          <c:cat>
            <c:strRef>
              <c:f>'Median Advance'!$H$25:$H$108</c:f>
              <c:strCache>
                <c:ptCount val="81"/>
                <c:pt idx="0">
                  <c:v>1989</c:v>
                </c:pt>
                <c:pt idx="4">
                  <c:v>1990</c:v>
                </c:pt>
                <c:pt idx="8">
                  <c:v>1991</c:v>
                </c:pt>
                <c:pt idx="12">
                  <c:v>1992</c:v>
                </c:pt>
                <c:pt idx="16">
                  <c:v>1993</c:v>
                </c:pt>
                <c:pt idx="20">
                  <c:v>1994</c:v>
                </c:pt>
                <c:pt idx="24">
                  <c:v>1995</c:v>
                </c:pt>
                <c:pt idx="28">
                  <c:v>1996</c:v>
                </c:pt>
                <c:pt idx="32">
                  <c:v>1997</c:v>
                </c:pt>
                <c:pt idx="36">
                  <c:v>1998</c:v>
                </c:pt>
                <c:pt idx="40">
                  <c:v>1999</c:v>
                </c:pt>
                <c:pt idx="44">
                  <c:v>2000</c:v>
                </c:pt>
                <c:pt idx="48">
                  <c:v>2001</c:v>
                </c:pt>
                <c:pt idx="52">
                  <c:v>2002</c:v>
                </c:pt>
                <c:pt idx="56">
                  <c:v>2003</c:v>
                </c:pt>
                <c:pt idx="60">
                  <c:v>2004</c:v>
                </c:pt>
                <c:pt idx="64">
                  <c:v>2005</c:v>
                </c:pt>
                <c:pt idx="68">
                  <c:v>2006</c:v>
                </c:pt>
                <c:pt idx="72">
                  <c:v>2007</c:v>
                </c:pt>
                <c:pt idx="76">
                  <c:v>2008</c:v>
                </c:pt>
                <c:pt idx="80">
                  <c:v>2009</c:v>
                </c:pt>
              </c:strCache>
            </c:strRef>
          </c:cat>
          <c:val>
            <c:numRef>
              <c:f>'Median Advance'!$I$25:$I$108</c:f>
              <c:numCache>
                <c:formatCode>General</c:formatCode>
                <c:ptCount val="84"/>
                <c:pt idx="0">
                  <c:v>1.8315018315018321</c:v>
                </c:pt>
                <c:pt idx="1">
                  <c:v>1.8228217280349954</c:v>
                </c:pt>
                <c:pt idx="2">
                  <c:v>1.7863725490196081</c:v>
                </c:pt>
                <c:pt idx="3">
                  <c:v>1.526435733819508</c:v>
                </c:pt>
                <c:pt idx="4">
                  <c:v>1.8</c:v>
                </c:pt>
                <c:pt idx="5">
                  <c:v>1.4303638644918464</c:v>
                </c:pt>
                <c:pt idx="6">
                  <c:v>1.6334531198954589</c:v>
                </c:pt>
                <c:pt idx="7">
                  <c:v>1.8282988871224146</c:v>
                </c:pt>
                <c:pt idx="8">
                  <c:v>1.6192458940550543</c:v>
                </c:pt>
                <c:pt idx="9">
                  <c:v>1.5986537652503161</c:v>
                </c:pt>
                <c:pt idx="10">
                  <c:v>1.4796182584893072</c:v>
                </c:pt>
                <c:pt idx="11">
                  <c:v>1.5625</c:v>
                </c:pt>
                <c:pt idx="12">
                  <c:v>1.6186340307935261</c:v>
                </c:pt>
                <c:pt idx="13">
                  <c:v>1.5713946869070186</c:v>
                </c:pt>
                <c:pt idx="14">
                  <c:v>1.8528868189546832</c:v>
                </c:pt>
                <c:pt idx="15">
                  <c:v>1.7908588336058573</c:v>
                </c:pt>
                <c:pt idx="16">
                  <c:v>1.5384615384615385</c:v>
                </c:pt>
                <c:pt idx="17">
                  <c:v>1.8333333333333333</c:v>
                </c:pt>
                <c:pt idx="18">
                  <c:v>1.6924603174603174</c:v>
                </c:pt>
                <c:pt idx="19">
                  <c:v>1.7712936157245134</c:v>
                </c:pt>
                <c:pt idx="20">
                  <c:v>2.0082824760244113</c:v>
                </c:pt>
                <c:pt idx="21">
                  <c:v>2.0537097607161345</c:v>
                </c:pt>
                <c:pt idx="22">
                  <c:v>1.9230941704035875</c:v>
                </c:pt>
                <c:pt idx="23">
                  <c:v>1.9586894586894588</c:v>
                </c:pt>
                <c:pt idx="24">
                  <c:v>1.9210386857445678</c:v>
                </c:pt>
                <c:pt idx="25">
                  <c:v>2.1554821094984864</c:v>
                </c:pt>
                <c:pt idx="26">
                  <c:v>2.0348640032557781</c:v>
                </c:pt>
                <c:pt idx="27">
                  <c:v>1.8775773195876289</c:v>
                </c:pt>
                <c:pt idx="28">
                  <c:v>2.1831960941485145</c:v>
                </c:pt>
                <c:pt idx="29">
                  <c:v>1.9956163655685462</c:v>
                </c:pt>
                <c:pt idx="30">
                  <c:v>2.0237370663420657</c:v>
                </c:pt>
                <c:pt idx="31">
                  <c:v>2.0334174022698597</c:v>
                </c:pt>
                <c:pt idx="32">
                  <c:v>2.2217733791153345</c:v>
                </c:pt>
                <c:pt idx="33">
                  <c:v>2.1977341670278023</c:v>
                </c:pt>
                <c:pt idx="34">
                  <c:v>2.213368747233289</c:v>
                </c:pt>
                <c:pt idx="35">
                  <c:v>2.147256597163361</c:v>
                </c:pt>
                <c:pt idx="36">
                  <c:v>1.9136346468588694</c:v>
                </c:pt>
                <c:pt idx="37">
                  <c:v>2.2340425531914887</c:v>
                </c:pt>
                <c:pt idx="38">
                  <c:v>2.2191999999999998</c:v>
                </c:pt>
                <c:pt idx="39">
                  <c:v>2.1234678310274129</c:v>
                </c:pt>
                <c:pt idx="40">
                  <c:v>2.1083550913838121</c:v>
                </c:pt>
                <c:pt idx="41">
                  <c:v>2.3608949938294788</c:v>
                </c:pt>
                <c:pt idx="42">
                  <c:v>2.2275461311040883</c:v>
                </c:pt>
                <c:pt idx="43">
                  <c:v>2.2717161606050493</c:v>
                </c:pt>
                <c:pt idx="44">
                  <c:v>2.3529411764705839</c:v>
                </c:pt>
                <c:pt idx="45">
                  <c:v>2.3813229571984436</c:v>
                </c:pt>
                <c:pt idx="46">
                  <c:v>2.4215468248084977</c:v>
                </c:pt>
                <c:pt idx="47">
                  <c:v>2.4304073599848208</c:v>
                </c:pt>
                <c:pt idx="48">
                  <c:v>2.3684210526315836</c:v>
                </c:pt>
                <c:pt idx="49">
                  <c:v>2.3809523809523809</c:v>
                </c:pt>
                <c:pt idx="50">
                  <c:v>2.4749793407400604</c:v>
                </c:pt>
                <c:pt idx="51">
                  <c:v>2.438663178160636</c:v>
                </c:pt>
                <c:pt idx="52">
                  <c:v>2.6914722825573754</c:v>
                </c:pt>
                <c:pt idx="53">
                  <c:v>2.6135175673833078</c:v>
                </c:pt>
                <c:pt idx="54">
                  <c:v>2.4316109422492387</c:v>
                </c:pt>
                <c:pt idx="55">
                  <c:v>2.7091707955501585</c:v>
                </c:pt>
                <c:pt idx="56">
                  <c:v>2.6177777777777846</c:v>
                </c:pt>
                <c:pt idx="57">
                  <c:v>2.7817701330613382</c:v>
                </c:pt>
                <c:pt idx="58">
                  <c:v>2.7694885685428385</c:v>
                </c:pt>
                <c:pt idx="59">
                  <c:v>2.5</c:v>
                </c:pt>
                <c:pt idx="60">
                  <c:v>2.9449999999999998</c:v>
                </c:pt>
                <c:pt idx="61">
                  <c:v>2.6404023470243092</c:v>
                </c:pt>
                <c:pt idx="62">
                  <c:v>2.7285409486295804</c:v>
                </c:pt>
                <c:pt idx="63">
                  <c:v>2.9166666666666621</c:v>
                </c:pt>
                <c:pt idx="64">
                  <c:v>2.7495306633291614</c:v>
                </c:pt>
                <c:pt idx="65">
                  <c:v>2.8830188679245281</c:v>
                </c:pt>
                <c:pt idx="66">
                  <c:v>2.8807028915055275</c:v>
                </c:pt>
                <c:pt idx="67">
                  <c:v>3.0074021458746132</c:v>
                </c:pt>
                <c:pt idx="68">
                  <c:v>3.1153846153846154</c:v>
                </c:pt>
                <c:pt idx="69">
                  <c:v>3.2850948017781012</c:v>
                </c:pt>
                <c:pt idx="70">
                  <c:v>3.4342043393564827</c:v>
                </c:pt>
                <c:pt idx="71">
                  <c:v>3.5358344442328447</c:v>
                </c:pt>
                <c:pt idx="72">
                  <c:v>3.5292108287575052</c:v>
                </c:pt>
                <c:pt idx="73">
                  <c:v>3.731895862334508</c:v>
                </c:pt>
                <c:pt idx="74">
                  <c:v>3.5935546004685994</c:v>
                </c:pt>
                <c:pt idx="75">
                  <c:v>3.4888791975577838</c:v>
                </c:pt>
                <c:pt idx="76">
                  <c:v>3.3660844250363877</c:v>
                </c:pt>
                <c:pt idx="77">
                  <c:v>3.4232617555812412</c:v>
                </c:pt>
                <c:pt idx="78">
                  <c:v>3.4178181818181761</c:v>
                </c:pt>
                <c:pt idx="79">
                  <c:v>3.5389200220271451</c:v>
                </c:pt>
                <c:pt idx="80">
                  <c:v>3.2848686952896999</c:v>
                </c:pt>
                <c:pt idx="81">
                  <c:v>3.356384775381771</c:v>
                </c:pt>
                <c:pt idx="82">
                  <c:v>3.2489332899223831</c:v>
                </c:pt>
                <c:pt idx="83">
                  <c:v>3.3836543466944344</c:v>
                </c:pt>
              </c:numCache>
            </c:numRef>
          </c:val>
        </c:ser>
        <c:ser>
          <c:idx val="1"/>
          <c:order val="1"/>
          <c:tx>
            <c:strRef>
              <c:f>'Median Advance'!$J$24</c:f>
              <c:strCache>
                <c:ptCount val="1"/>
                <c:pt idx="0">
                  <c:v>Advance per income Movers</c:v>
                </c:pt>
              </c:strCache>
            </c:strRef>
          </c:tx>
          <c:marker>
            <c:symbol val="none"/>
          </c:marker>
          <c:cat>
            <c:strRef>
              <c:f>'Median Advance'!$H$25:$H$108</c:f>
              <c:strCache>
                <c:ptCount val="81"/>
                <c:pt idx="0">
                  <c:v>1989</c:v>
                </c:pt>
                <c:pt idx="4">
                  <c:v>1990</c:v>
                </c:pt>
                <c:pt idx="8">
                  <c:v>1991</c:v>
                </c:pt>
                <c:pt idx="12">
                  <c:v>1992</c:v>
                </c:pt>
                <c:pt idx="16">
                  <c:v>1993</c:v>
                </c:pt>
                <c:pt idx="20">
                  <c:v>1994</c:v>
                </c:pt>
                <c:pt idx="24">
                  <c:v>1995</c:v>
                </c:pt>
                <c:pt idx="28">
                  <c:v>1996</c:v>
                </c:pt>
                <c:pt idx="32">
                  <c:v>1997</c:v>
                </c:pt>
                <c:pt idx="36">
                  <c:v>1998</c:v>
                </c:pt>
                <c:pt idx="40">
                  <c:v>1999</c:v>
                </c:pt>
                <c:pt idx="44">
                  <c:v>2000</c:v>
                </c:pt>
                <c:pt idx="48">
                  <c:v>2001</c:v>
                </c:pt>
                <c:pt idx="52">
                  <c:v>2002</c:v>
                </c:pt>
                <c:pt idx="56">
                  <c:v>2003</c:v>
                </c:pt>
                <c:pt idx="60">
                  <c:v>2004</c:v>
                </c:pt>
                <c:pt idx="64">
                  <c:v>2005</c:v>
                </c:pt>
                <c:pt idx="68">
                  <c:v>2006</c:v>
                </c:pt>
                <c:pt idx="72">
                  <c:v>2007</c:v>
                </c:pt>
                <c:pt idx="76">
                  <c:v>2008</c:v>
                </c:pt>
                <c:pt idx="80">
                  <c:v>2009</c:v>
                </c:pt>
              </c:strCache>
            </c:strRef>
          </c:cat>
          <c:val>
            <c:numRef>
              <c:f>'Median Advance'!$J$25:$J$108</c:f>
              <c:numCache>
                <c:formatCode>General</c:formatCode>
                <c:ptCount val="84"/>
                <c:pt idx="0">
                  <c:v>1.6317016317016317</c:v>
                </c:pt>
                <c:pt idx="1">
                  <c:v>1.8</c:v>
                </c:pt>
                <c:pt idx="2">
                  <c:v>1.8143344709897611</c:v>
                </c:pt>
                <c:pt idx="3">
                  <c:v>1.6129032258064515</c:v>
                </c:pt>
                <c:pt idx="4">
                  <c:v>1.697892271662764</c:v>
                </c:pt>
                <c:pt idx="5">
                  <c:v>1.7376871485671699</c:v>
                </c:pt>
                <c:pt idx="6">
                  <c:v>1.6434108527131779</c:v>
                </c:pt>
                <c:pt idx="7">
                  <c:v>1.8656716417910448</c:v>
                </c:pt>
                <c:pt idx="8">
                  <c:v>1.6363963315950369</c:v>
                </c:pt>
                <c:pt idx="9">
                  <c:v>1.6910935738444195</c:v>
                </c:pt>
                <c:pt idx="10">
                  <c:v>1.60857908847185</c:v>
                </c:pt>
                <c:pt idx="11">
                  <c:v>1.6869095816464241</c:v>
                </c:pt>
                <c:pt idx="12">
                  <c:v>1.6190476190476191</c:v>
                </c:pt>
                <c:pt idx="13">
                  <c:v>1.6020506247997472</c:v>
                </c:pt>
                <c:pt idx="14">
                  <c:v>1.732609257822598</c:v>
                </c:pt>
                <c:pt idx="15">
                  <c:v>1.67155425219941</c:v>
                </c:pt>
                <c:pt idx="16">
                  <c:v>1.6888088268408052</c:v>
                </c:pt>
                <c:pt idx="17">
                  <c:v>1.7865843755075519</c:v>
                </c:pt>
                <c:pt idx="18">
                  <c:v>1.7702502272618541</c:v>
                </c:pt>
                <c:pt idx="19">
                  <c:v>1.8918918918918919</c:v>
                </c:pt>
                <c:pt idx="20">
                  <c:v>1.7666952703043739</c:v>
                </c:pt>
                <c:pt idx="21">
                  <c:v>1.9584016277623919</c:v>
                </c:pt>
                <c:pt idx="22">
                  <c:v>1.5556938394523958</c:v>
                </c:pt>
                <c:pt idx="23">
                  <c:v>2.0379706103185669</c:v>
                </c:pt>
                <c:pt idx="24">
                  <c:v>1.9504837199625529</c:v>
                </c:pt>
                <c:pt idx="25">
                  <c:v>1.8745899334520593</c:v>
                </c:pt>
                <c:pt idx="26">
                  <c:v>1.8937428660371485</c:v>
                </c:pt>
                <c:pt idx="27">
                  <c:v>1.8249029058069361</c:v>
                </c:pt>
                <c:pt idx="28">
                  <c:v>2.0301334702258726</c:v>
                </c:pt>
                <c:pt idx="29">
                  <c:v>1.9000000000000001</c:v>
                </c:pt>
                <c:pt idx="30">
                  <c:v>1.8646280067126608</c:v>
                </c:pt>
                <c:pt idx="31">
                  <c:v>1.9907035175879397</c:v>
                </c:pt>
                <c:pt idx="32">
                  <c:v>1.8244845831052727</c:v>
                </c:pt>
                <c:pt idx="33">
                  <c:v>1.920914542728636</c:v>
                </c:pt>
                <c:pt idx="34">
                  <c:v>1.9887744729747647</c:v>
                </c:pt>
                <c:pt idx="35">
                  <c:v>1.9521717911176184</c:v>
                </c:pt>
                <c:pt idx="36">
                  <c:v>1.8023701167034651</c:v>
                </c:pt>
                <c:pt idx="37">
                  <c:v>1.9382465629930166</c:v>
                </c:pt>
                <c:pt idx="38">
                  <c:v>2.1258944311936121</c:v>
                </c:pt>
                <c:pt idx="39">
                  <c:v>1.6860311092608733</c:v>
                </c:pt>
                <c:pt idx="40">
                  <c:v>2.1757638823195542</c:v>
                </c:pt>
                <c:pt idx="41">
                  <c:v>2.0954649726486667</c:v>
                </c:pt>
                <c:pt idx="42">
                  <c:v>1.9375051529392366</c:v>
                </c:pt>
                <c:pt idx="43">
                  <c:v>1.9033674963396778</c:v>
                </c:pt>
                <c:pt idx="44">
                  <c:v>1.9678962802901654</c:v>
                </c:pt>
                <c:pt idx="45">
                  <c:v>2.1594616639477979</c:v>
                </c:pt>
                <c:pt idx="46">
                  <c:v>2.2353769093844433</c:v>
                </c:pt>
                <c:pt idx="47">
                  <c:v>2.1886792452830202</c:v>
                </c:pt>
                <c:pt idx="48">
                  <c:v>2.0158334555050579</c:v>
                </c:pt>
                <c:pt idx="49">
                  <c:v>2.3162458046987271</c:v>
                </c:pt>
                <c:pt idx="50">
                  <c:v>2.0730239400829253</c:v>
                </c:pt>
                <c:pt idx="51">
                  <c:v>2.274986085712019</c:v>
                </c:pt>
                <c:pt idx="52">
                  <c:v>2.4536444444444427</c:v>
                </c:pt>
                <c:pt idx="53">
                  <c:v>2.4115403165694738</c:v>
                </c:pt>
                <c:pt idx="54">
                  <c:v>2.1837776517300127</c:v>
                </c:pt>
                <c:pt idx="55">
                  <c:v>2.3683104778639392</c:v>
                </c:pt>
                <c:pt idx="56">
                  <c:v>2.3765285399472789</c:v>
                </c:pt>
                <c:pt idx="57">
                  <c:v>2.5470588235294107</c:v>
                </c:pt>
                <c:pt idx="58">
                  <c:v>2.5</c:v>
                </c:pt>
                <c:pt idx="59">
                  <c:v>2.4814814814814814</c:v>
                </c:pt>
                <c:pt idx="60">
                  <c:v>2.3147141848976713</c:v>
                </c:pt>
                <c:pt idx="61">
                  <c:v>2.4482758620689653</c:v>
                </c:pt>
                <c:pt idx="62">
                  <c:v>2.524827470122875</c:v>
                </c:pt>
                <c:pt idx="63">
                  <c:v>2.2113022113022116</c:v>
                </c:pt>
                <c:pt idx="64">
                  <c:v>2.5516998527434542</c:v>
                </c:pt>
                <c:pt idx="65">
                  <c:v>2.5114102490034087</c:v>
                </c:pt>
                <c:pt idx="66">
                  <c:v>2.5744978714893882</c:v>
                </c:pt>
                <c:pt idx="67">
                  <c:v>2.6388888888888848</c:v>
                </c:pt>
                <c:pt idx="68">
                  <c:v>2.8276067865973276</c:v>
                </c:pt>
                <c:pt idx="69">
                  <c:v>2.9074142483821181</c:v>
                </c:pt>
                <c:pt idx="70">
                  <c:v>3.0552603613177469</c:v>
                </c:pt>
                <c:pt idx="71">
                  <c:v>3.0123749999999987</c:v>
                </c:pt>
                <c:pt idx="72">
                  <c:v>3.0675584640554332</c:v>
                </c:pt>
                <c:pt idx="73">
                  <c:v>3.1534651162790652</c:v>
                </c:pt>
                <c:pt idx="74">
                  <c:v>3.2301287266114813</c:v>
                </c:pt>
                <c:pt idx="75">
                  <c:v>2.9595238095238052</c:v>
                </c:pt>
                <c:pt idx="76">
                  <c:v>2.9560290676191627</c:v>
                </c:pt>
                <c:pt idx="77">
                  <c:v>2.9649761904761904</c:v>
                </c:pt>
                <c:pt idx="78">
                  <c:v>2.9491967747891952</c:v>
                </c:pt>
                <c:pt idx="79">
                  <c:v>2.6497579584002358</c:v>
                </c:pt>
                <c:pt idx="80">
                  <c:v>2.6562499999999947</c:v>
                </c:pt>
                <c:pt idx="81">
                  <c:v>2.7098638582070427</c:v>
                </c:pt>
                <c:pt idx="82">
                  <c:v>2.6317560975609755</c:v>
                </c:pt>
                <c:pt idx="83">
                  <c:v>2.7610937347277882</c:v>
                </c:pt>
              </c:numCache>
            </c:numRef>
          </c:val>
        </c:ser>
        <c:marker val="1"/>
        <c:axId val="80939264"/>
        <c:axId val="80941056"/>
      </c:lineChart>
      <c:catAx>
        <c:axId val="8093926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941056"/>
        <c:crosses val="autoZero"/>
        <c:auto val="1"/>
        <c:lblAlgn val="ctr"/>
        <c:lblOffset val="100"/>
      </c:catAx>
      <c:valAx>
        <c:axId val="809410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9392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9566710411198813E-2"/>
          <c:y val="2.7777777777777912E-2"/>
          <c:w val="0.88086657917760081"/>
          <c:h val="8.3717191601050026E-2"/>
        </c:manualLayout>
      </c:layout>
      <c:txPr>
        <a:bodyPr/>
        <a:lstStyle/>
        <a:p>
          <a:pPr>
            <a:defRPr lang="en-GB"/>
          </a:pPr>
          <a:endParaRPr lang="it-IT"/>
        </a:p>
      </c:txPr>
    </c:legend>
    <c:plotVisOnly val="1"/>
  </c:chart>
  <c:txPr>
    <a:bodyPr/>
    <a:lstStyle/>
    <a:p>
      <a:pPr>
        <a:defRPr sz="1800"/>
      </a:pPr>
      <a:endParaRPr lang="it-IT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43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'Loan-to-Value'!$B$24</c:f>
              <c:strCache>
                <c:ptCount val="1"/>
                <c:pt idx="0">
                  <c:v>Loan-to-Value (FTB)</c:v>
                </c:pt>
              </c:strCache>
            </c:strRef>
          </c:tx>
          <c:marker>
            <c:symbol val="none"/>
          </c:marker>
          <c:cat>
            <c:strRef>
              <c:f>'Loan-to-Value'!$A$25:$A$108</c:f>
              <c:strCache>
                <c:ptCount val="81"/>
                <c:pt idx="0">
                  <c:v>1989</c:v>
                </c:pt>
                <c:pt idx="4">
                  <c:v>1990</c:v>
                </c:pt>
                <c:pt idx="8">
                  <c:v>1991</c:v>
                </c:pt>
                <c:pt idx="12">
                  <c:v>1992</c:v>
                </c:pt>
                <c:pt idx="16">
                  <c:v>1993</c:v>
                </c:pt>
                <c:pt idx="20">
                  <c:v>1994</c:v>
                </c:pt>
                <c:pt idx="24">
                  <c:v>1995</c:v>
                </c:pt>
                <c:pt idx="28">
                  <c:v>1996</c:v>
                </c:pt>
                <c:pt idx="32">
                  <c:v>1997</c:v>
                </c:pt>
                <c:pt idx="36">
                  <c:v>1998</c:v>
                </c:pt>
                <c:pt idx="40">
                  <c:v>1999</c:v>
                </c:pt>
                <c:pt idx="44">
                  <c:v>2000</c:v>
                </c:pt>
                <c:pt idx="48">
                  <c:v>2001</c:v>
                </c:pt>
                <c:pt idx="52">
                  <c:v>2002</c:v>
                </c:pt>
                <c:pt idx="56">
                  <c:v>2003</c:v>
                </c:pt>
                <c:pt idx="60">
                  <c:v>2004</c:v>
                </c:pt>
                <c:pt idx="64">
                  <c:v>2005</c:v>
                </c:pt>
                <c:pt idx="68">
                  <c:v>2006</c:v>
                </c:pt>
                <c:pt idx="72">
                  <c:v>2007</c:v>
                </c:pt>
                <c:pt idx="76">
                  <c:v>2008</c:v>
                </c:pt>
                <c:pt idx="80">
                  <c:v>2009</c:v>
                </c:pt>
              </c:strCache>
            </c:strRef>
          </c:cat>
          <c:val>
            <c:numRef>
              <c:f>'Loan-to-Value'!$B$25:$B$108</c:f>
              <c:numCache>
                <c:formatCode>#,##0</c:formatCode>
                <c:ptCount val="84"/>
                <c:pt idx="0">
                  <c:v>95</c:v>
                </c:pt>
                <c:pt idx="1">
                  <c:v>94.83</c:v>
                </c:pt>
                <c:pt idx="2">
                  <c:v>94.960000000000022</c:v>
                </c:pt>
                <c:pt idx="3">
                  <c:v>95</c:v>
                </c:pt>
                <c:pt idx="4">
                  <c:v>95</c:v>
                </c:pt>
                <c:pt idx="5">
                  <c:v>95</c:v>
                </c:pt>
                <c:pt idx="6">
                  <c:v>95</c:v>
                </c:pt>
                <c:pt idx="7">
                  <c:v>94.64</c:v>
                </c:pt>
                <c:pt idx="8">
                  <c:v>95</c:v>
                </c:pt>
                <c:pt idx="9">
                  <c:v>95</c:v>
                </c:pt>
                <c:pt idx="10">
                  <c:v>94.740000000000023</c:v>
                </c:pt>
                <c:pt idx="11">
                  <c:v>94.28</c:v>
                </c:pt>
                <c:pt idx="12">
                  <c:v>90.53</c:v>
                </c:pt>
                <c:pt idx="13">
                  <c:v>94.990000000000023</c:v>
                </c:pt>
                <c:pt idx="14">
                  <c:v>90.48</c:v>
                </c:pt>
                <c:pt idx="15">
                  <c:v>94.29</c:v>
                </c:pt>
                <c:pt idx="16">
                  <c:v>94.93</c:v>
                </c:pt>
                <c:pt idx="17">
                  <c:v>92.5</c:v>
                </c:pt>
                <c:pt idx="18">
                  <c:v>90</c:v>
                </c:pt>
                <c:pt idx="19">
                  <c:v>94.93</c:v>
                </c:pt>
                <c:pt idx="20">
                  <c:v>94.55</c:v>
                </c:pt>
                <c:pt idx="21">
                  <c:v>95</c:v>
                </c:pt>
                <c:pt idx="22">
                  <c:v>94.990000000000023</c:v>
                </c:pt>
                <c:pt idx="23">
                  <c:v>95</c:v>
                </c:pt>
                <c:pt idx="24">
                  <c:v>94.85</c:v>
                </c:pt>
                <c:pt idx="25">
                  <c:v>95</c:v>
                </c:pt>
                <c:pt idx="26">
                  <c:v>95</c:v>
                </c:pt>
                <c:pt idx="27">
                  <c:v>95</c:v>
                </c:pt>
                <c:pt idx="28">
                  <c:v>95</c:v>
                </c:pt>
                <c:pt idx="29">
                  <c:v>95</c:v>
                </c:pt>
                <c:pt idx="30">
                  <c:v>95</c:v>
                </c:pt>
                <c:pt idx="31">
                  <c:v>94.990000000000023</c:v>
                </c:pt>
                <c:pt idx="32">
                  <c:v>95</c:v>
                </c:pt>
                <c:pt idx="33">
                  <c:v>94.97</c:v>
                </c:pt>
                <c:pt idx="34">
                  <c:v>95</c:v>
                </c:pt>
                <c:pt idx="35">
                  <c:v>93.43</c:v>
                </c:pt>
                <c:pt idx="36">
                  <c:v>92.31</c:v>
                </c:pt>
                <c:pt idx="37">
                  <c:v>90</c:v>
                </c:pt>
                <c:pt idx="38">
                  <c:v>90</c:v>
                </c:pt>
                <c:pt idx="39">
                  <c:v>89.19</c:v>
                </c:pt>
                <c:pt idx="40">
                  <c:v>90</c:v>
                </c:pt>
                <c:pt idx="41">
                  <c:v>90</c:v>
                </c:pt>
                <c:pt idx="42">
                  <c:v>90</c:v>
                </c:pt>
                <c:pt idx="43">
                  <c:v>90</c:v>
                </c:pt>
                <c:pt idx="44">
                  <c:v>90</c:v>
                </c:pt>
                <c:pt idx="45">
                  <c:v>90.92</c:v>
                </c:pt>
                <c:pt idx="46">
                  <c:v>90</c:v>
                </c:pt>
                <c:pt idx="47">
                  <c:v>90</c:v>
                </c:pt>
                <c:pt idx="48">
                  <c:v>90.8</c:v>
                </c:pt>
                <c:pt idx="49">
                  <c:v>91.63</c:v>
                </c:pt>
                <c:pt idx="50">
                  <c:v>90</c:v>
                </c:pt>
                <c:pt idx="51">
                  <c:v>92.79</c:v>
                </c:pt>
                <c:pt idx="52">
                  <c:v>94.83</c:v>
                </c:pt>
                <c:pt idx="53">
                  <c:v>90</c:v>
                </c:pt>
                <c:pt idx="54">
                  <c:v>90</c:v>
                </c:pt>
                <c:pt idx="55">
                  <c:v>90</c:v>
                </c:pt>
                <c:pt idx="56">
                  <c:v>90</c:v>
                </c:pt>
                <c:pt idx="57">
                  <c:v>89.58</c:v>
                </c:pt>
                <c:pt idx="58">
                  <c:v>90</c:v>
                </c:pt>
                <c:pt idx="59">
                  <c:v>89.9</c:v>
                </c:pt>
                <c:pt idx="60">
                  <c:v>90</c:v>
                </c:pt>
                <c:pt idx="61">
                  <c:v>89.740000000000023</c:v>
                </c:pt>
                <c:pt idx="62">
                  <c:v>89.97</c:v>
                </c:pt>
                <c:pt idx="63">
                  <c:v>90</c:v>
                </c:pt>
                <c:pt idx="64">
                  <c:v>89.8</c:v>
                </c:pt>
                <c:pt idx="65">
                  <c:v>89.29</c:v>
                </c:pt>
                <c:pt idx="66">
                  <c:v>88.95</c:v>
                </c:pt>
                <c:pt idx="67">
                  <c:v>88.460000000000022</c:v>
                </c:pt>
                <c:pt idx="68">
                  <c:v>85</c:v>
                </c:pt>
                <c:pt idx="69">
                  <c:v>85.710000000000022</c:v>
                </c:pt>
                <c:pt idx="70">
                  <c:v>86.09</c:v>
                </c:pt>
                <c:pt idx="71">
                  <c:v>85</c:v>
                </c:pt>
                <c:pt idx="72">
                  <c:v>78.52</c:v>
                </c:pt>
                <c:pt idx="73">
                  <c:v>80.010000000000005</c:v>
                </c:pt>
                <c:pt idx="74">
                  <c:v>73.86</c:v>
                </c:pt>
                <c:pt idx="75">
                  <c:v>73.84</c:v>
                </c:pt>
                <c:pt idx="76">
                  <c:v>70</c:v>
                </c:pt>
                <c:pt idx="77">
                  <c:v>75</c:v>
                </c:pt>
                <c:pt idx="78">
                  <c:v>82.5</c:v>
                </c:pt>
                <c:pt idx="79">
                  <c:v>84.8</c:v>
                </c:pt>
                <c:pt idx="80">
                  <c:v>75.679999999999978</c:v>
                </c:pt>
                <c:pt idx="81">
                  <c:v>75.59</c:v>
                </c:pt>
                <c:pt idx="82">
                  <c:v>75.63</c:v>
                </c:pt>
                <c:pt idx="83">
                  <c:v>79.75</c:v>
                </c:pt>
              </c:numCache>
            </c:numRef>
          </c:val>
        </c:ser>
        <c:ser>
          <c:idx val="1"/>
          <c:order val="1"/>
          <c:tx>
            <c:strRef>
              <c:f>'Loan-to-Value'!$C$24</c:f>
              <c:strCache>
                <c:ptCount val="1"/>
                <c:pt idx="0">
                  <c:v>Loan-to-Value (Mover)</c:v>
                </c:pt>
              </c:strCache>
            </c:strRef>
          </c:tx>
          <c:marker>
            <c:symbol val="none"/>
          </c:marker>
          <c:cat>
            <c:strRef>
              <c:f>'Loan-to-Value'!$A$25:$A$108</c:f>
              <c:strCache>
                <c:ptCount val="81"/>
                <c:pt idx="0">
                  <c:v>1989</c:v>
                </c:pt>
                <c:pt idx="4">
                  <c:v>1990</c:v>
                </c:pt>
                <c:pt idx="8">
                  <c:v>1991</c:v>
                </c:pt>
                <c:pt idx="12">
                  <c:v>1992</c:v>
                </c:pt>
                <c:pt idx="16">
                  <c:v>1993</c:v>
                </c:pt>
                <c:pt idx="20">
                  <c:v>1994</c:v>
                </c:pt>
                <c:pt idx="24">
                  <c:v>1995</c:v>
                </c:pt>
                <c:pt idx="28">
                  <c:v>1996</c:v>
                </c:pt>
                <c:pt idx="32">
                  <c:v>1997</c:v>
                </c:pt>
                <c:pt idx="36">
                  <c:v>1998</c:v>
                </c:pt>
                <c:pt idx="40">
                  <c:v>1999</c:v>
                </c:pt>
                <c:pt idx="44">
                  <c:v>2000</c:v>
                </c:pt>
                <c:pt idx="48">
                  <c:v>2001</c:v>
                </c:pt>
                <c:pt idx="52">
                  <c:v>2002</c:v>
                </c:pt>
                <c:pt idx="56">
                  <c:v>2003</c:v>
                </c:pt>
                <c:pt idx="60">
                  <c:v>2004</c:v>
                </c:pt>
                <c:pt idx="64">
                  <c:v>2005</c:v>
                </c:pt>
                <c:pt idx="68">
                  <c:v>2006</c:v>
                </c:pt>
                <c:pt idx="72">
                  <c:v>2007</c:v>
                </c:pt>
                <c:pt idx="76">
                  <c:v>2008</c:v>
                </c:pt>
                <c:pt idx="80">
                  <c:v>2009</c:v>
                </c:pt>
              </c:strCache>
            </c:strRef>
          </c:cat>
          <c:val>
            <c:numRef>
              <c:f>'Loan-to-Value'!$C$25:$C$108</c:f>
              <c:numCache>
                <c:formatCode>#,##0</c:formatCode>
                <c:ptCount val="84"/>
                <c:pt idx="0">
                  <c:v>80</c:v>
                </c:pt>
                <c:pt idx="1">
                  <c:v>82.95</c:v>
                </c:pt>
                <c:pt idx="2">
                  <c:v>83.33</c:v>
                </c:pt>
                <c:pt idx="3">
                  <c:v>80</c:v>
                </c:pt>
                <c:pt idx="4">
                  <c:v>82.14</c:v>
                </c:pt>
                <c:pt idx="5">
                  <c:v>83.33</c:v>
                </c:pt>
                <c:pt idx="6">
                  <c:v>77.849999999999994</c:v>
                </c:pt>
                <c:pt idx="7">
                  <c:v>84.5</c:v>
                </c:pt>
                <c:pt idx="8">
                  <c:v>81.14</c:v>
                </c:pt>
                <c:pt idx="9">
                  <c:v>86.52</c:v>
                </c:pt>
                <c:pt idx="10">
                  <c:v>79.31</c:v>
                </c:pt>
                <c:pt idx="11">
                  <c:v>80.400000000000006</c:v>
                </c:pt>
                <c:pt idx="12">
                  <c:v>88.89</c:v>
                </c:pt>
                <c:pt idx="13">
                  <c:v>81.900000000000006</c:v>
                </c:pt>
                <c:pt idx="14">
                  <c:v>87.05</c:v>
                </c:pt>
                <c:pt idx="15">
                  <c:v>85.210000000000022</c:v>
                </c:pt>
                <c:pt idx="16">
                  <c:v>76.14</c:v>
                </c:pt>
                <c:pt idx="17">
                  <c:v>85.03</c:v>
                </c:pt>
                <c:pt idx="18">
                  <c:v>84.210000000000022</c:v>
                </c:pt>
                <c:pt idx="19">
                  <c:v>82.8</c:v>
                </c:pt>
                <c:pt idx="20">
                  <c:v>81.940000000000026</c:v>
                </c:pt>
                <c:pt idx="21">
                  <c:v>84.75</c:v>
                </c:pt>
                <c:pt idx="22">
                  <c:v>75</c:v>
                </c:pt>
                <c:pt idx="23">
                  <c:v>83.64</c:v>
                </c:pt>
                <c:pt idx="24">
                  <c:v>77.790000000000006</c:v>
                </c:pt>
                <c:pt idx="25">
                  <c:v>78.13</c:v>
                </c:pt>
                <c:pt idx="26">
                  <c:v>74.34</c:v>
                </c:pt>
                <c:pt idx="27">
                  <c:v>77.040000000000006</c:v>
                </c:pt>
                <c:pt idx="28">
                  <c:v>70.31</c:v>
                </c:pt>
                <c:pt idx="29">
                  <c:v>71.55</c:v>
                </c:pt>
                <c:pt idx="30">
                  <c:v>75</c:v>
                </c:pt>
                <c:pt idx="31">
                  <c:v>69.930000000000007</c:v>
                </c:pt>
                <c:pt idx="32">
                  <c:v>65.940000000000026</c:v>
                </c:pt>
                <c:pt idx="33">
                  <c:v>69.92</c:v>
                </c:pt>
                <c:pt idx="34">
                  <c:v>72.149999999999991</c:v>
                </c:pt>
                <c:pt idx="35">
                  <c:v>66.25</c:v>
                </c:pt>
                <c:pt idx="36">
                  <c:v>66.2</c:v>
                </c:pt>
                <c:pt idx="37">
                  <c:v>70.040000000000006</c:v>
                </c:pt>
                <c:pt idx="38">
                  <c:v>69.34</c:v>
                </c:pt>
                <c:pt idx="39">
                  <c:v>73.849999999999994</c:v>
                </c:pt>
                <c:pt idx="40">
                  <c:v>72.86</c:v>
                </c:pt>
                <c:pt idx="41">
                  <c:v>66.739999999999995</c:v>
                </c:pt>
                <c:pt idx="42">
                  <c:v>71.48</c:v>
                </c:pt>
                <c:pt idx="43">
                  <c:v>72.510000000000005</c:v>
                </c:pt>
                <c:pt idx="44">
                  <c:v>67.290000000000006</c:v>
                </c:pt>
                <c:pt idx="45">
                  <c:v>69.5</c:v>
                </c:pt>
                <c:pt idx="46">
                  <c:v>64.52</c:v>
                </c:pt>
                <c:pt idx="47">
                  <c:v>64.48</c:v>
                </c:pt>
                <c:pt idx="48">
                  <c:v>68.77</c:v>
                </c:pt>
                <c:pt idx="49">
                  <c:v>68.649999999999991</c:v>
                </c:pt>
                <c:pt idx="50">
                  <c:v>72.83</c:v>
                </c:pt>
                <c:pt idx="51">
                  <c:v>73.679999999999978</c:v>
                </c:pt>
                <c:pt idx="52">
                  <c:v>79.510000000000005</c:v>
                </c:pt>
                <c:pt idx="53">
                  <c:v>77.78</c:v>
                </c:pt>
                <c:pt idx="54">
                  <c:v>76.52</c:v>
                </c:pt>
                <c:pt idx="55">
                  <c:v>74.92</c:v>
                </c:pt>
                <c:pt idx="56">
                  <c:v>76.06</c:v>
                </c:pt>
                <c:pt idx="57">
                  <c:v>78</c:v>
                </c:pt>
                <c:pt idx="58">
                  <c:v>71.459999999999994</c:v>
                </c:pt>
                <c:pt idx="59">
                  <c:v>70.78</c:v>
                </c:pt>
                <c:pt idx="60">
                  <c:v>70.430000000000007</c:v>
                </c:pt>
                <c:pt idx="61">
                  <c:v>74.05</c:v>
                </c:pt>
                <c:pt idx="62">
                  <c:v>68.930000000000007</c:v>
                </c:pt>
                <c:pt idx="63">
                  <c:v>73.040000000000006</c:v>
                </c:pt>
                <c:pt idx="64">
                  <c:v>75</c:v>
                </c:pt>
                <c:pt idx="65">
                  <c:v>72.260000000000005</c:v>
                </c:pt>
                <c:pt idx="66">
                  <c:v>71.790000000000006</c:v>
                </c:pt>
                <c:pt idx="67">
                  <c:v>72.319999999999993</c:v>
                </c:pt>
                <c:pt idx="68">
                  <c:v>72.510000000000005</c:v>
                </c:pt>
                <c:pt idx="69">
                  <c:v>74.86999999999999</c:v>
                </c:pt>
                <c:pt idx="70">
                  <c:v>71.649999999999991</c:v>
                </c:pt>
                <c:pt idx="71">
                  <c:v>66.69</c:v>
                </c:pt>
                <c:pt idx="72">
                  <c:v>65.319999999999993</c:v>
                </c:pt>
                <c:pt idx="73">
                  <c:v>61.43</c:v>
                </c:pt>
                <c:pt idx="74">
                  <c:v>57.32</c:v>
                </c:pt>
                <c:pt idx="75">
                  <c:v>54.5</c:v>
                </c:pt>
                <c:pt idx="76">
                  <c:v>52.83</c:v>
                </c:pt>
                <c:pt idx="77">
                  <c:v>59.46</c:v>
                </c:pt>
                <c:pt idx="78">
                  <c:v>63.54</c:v>
                </c:pt>
                <c:pt idx="79">
                  <c:v>62.44</c:v>
                </c:pt>
                <c:pt idx="80">
                  <c:v>65.31</c:v>
                </c:pt>
                <c:pt idx="81">
                  <c:v>68.97</c:v>
                </c:pt>
                <c:pt idx="82">
                  <c:v>70.47</c:v>
                </c:pt>
                <c:pt idx="83">
                  <c:v>70.77</c:v>
                </c:pt>
              </c:numCache>
            </c:numRef>
          </c:val>
        </c:ser>
        <c:marker val="1"/>
        <c:axId val="80996224"/>
        <c:axId val="80997760"/>
      </c:lineChart>
      <c:catAx>
        <c:axId val="8099622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997760"/>
        <c:crosses val="autoZero"/>
        <c:auto val="1"/>
        <c:lblAlgn val="ctr"/>
        <c:lblOffset val="100"/>
      </c:catAx>
      <c:valAx>
        <c:axId val="80997760"/>
        <c:scaling>
          <c:orientation val="minMax"/>
          <c:min val="50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099622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GB"/>
          </a:pPr>
          <a:endParaRPr lang="it-IT"/>
        </a:p>
      </c:txPr>
    </c:legend>
    <c:plotVisOnly val="1"/>
  </c:chart>
  <c:txPr>
    <a:bodyPr/>
    <a:lstStyle/>
    <a:p>
      <a:pPr>
        <a:defRPr sz="1800"/>
      </a:pPr>
      <a:endParaRPr lang="it-IT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826227457681525E-2"/>
          <c:y val="3.451560242212872E-2"/>
          <c:w val="0.8902393551904717"/>
          <c:h val="0.63772399023100046"/>
        </c:manualLayout>
      </c:layout>
      <c:lineChart>
        <c:grouping val="standard"/>
        <c:ser>
          <c:idx val="0"/>
          <c:order val="0"/>
          <c:tx>
            <c:strRef>
              <c:f>Sheet1!$B$3:$B$4</c:f>
              <c:strCache>
                <c:ptCount val="1"/>
                <c:pt idx="0">
                  <c:v>2 year fixed rate 95% LTV</c:v>
                </c:pt>
              </c:strCache>
            </c:strRef>
          </c:tx>
          <c:marker>
            <c:symbol val="none"/>
          </c:marker>
          <c:cat>
            <c:numRef>
              <c:f>Sheet1!$A$5:$A$27</c:f>
              <c:numCache>
                <c:formatCode>mmm\ yyyy</c:formatCode>
                <c:ptCount val="23"/>
                <c:pt idx="0">
                  <c:v>36191</c:v>
                </c:pt>
                <c:pt idx="1">
                  <c:v>36372</c:v>
                </c:pt>
                <c:pt idx="2">
                  <c:v>36556</c:v>
                </c:pt>
                <c:pt idx="3">
                  <c:v>36738</c:v>
                </c:pt>
                <c:pt idx="4">
                  <c:v>36922</c:v>
                </c:pt>
                <c:pt idx="5">
                  <c:v>37103</c:v>
                </c:pt>
                <c:pt idx="6">
                  <c:v>37287</c:v>
                </c:pt>
                <c:pt idx="7">
                  <c:v>37468</c:v>
                </c:pt>
                <c:pt idx="8">
                  <c:v>37652</c:v>
                </c:pt>
                <c:pt idx="9">
                  <c:v>37833</c:v>
                </c:pt>
                <c:pt idx="10">
                  <c:v>38017</c:v>
                </c:pt>
                <c:pt idx="11">
                  <c:v>38199</c:v>
                </c:pt>
                <c:pt idx="12">
                  <c:v>38383</c:v>
                </c:pt>
                <c:pt idx="13">
                  <c:v>38564</c:v>
                </c:pt>
                <c:pt idx="14">
                  <c:v>38748</c:v>
                </c:pt>
                <c:pt idx="15">
                  <c:v>38929</c:v>
                </c:pt>
                <c:pt idx="16">
                  <c:v>39113</c:v>
                </c:pt>
                <c:pt idx="17">
                  <c:v>39294</c:v>
                </c:pt>
                <c:pt idx="18">
                  <c:v>39478</c:v>
                </c:pt>
                <c:pt idx="19">
                  <c:v>39660</c:v>
                </c:pt>
                <c:pt idx="20">
                  <c:v>39844</c:v>
                </c:pt>
                <c:pt idx="21">
                  <c:v>40025</c:v>
                </c:pt>
                <c:pt idx="22">
                  <c:v>40209</c:v>
                </c:pt>
              </c:numCache>
            </c:numRef>
          </c:cat>
          <c:val>
            <c:numRef>
              <c:f>Sheet1!$B$5:$B$27</c:f>
              <c:numCache>
                <c:formatCode>0.00%</c:formatCode>
                <c:ptCount val="23"/>
                <c:pt idx="0">
                  <c:v>5.9700000000000052E-2</c:v>
                </c:pt>
                <c:pt idx="1">
                  <c:v>6.1699999999999998E-2</c:v>
                </c:pt>
                <c:pt idx="2">
                  <c:v>6.9000000000000034E-2</c:v>
                </c:pt>
                <c:pt idx="3">
                  <c:v>6.59E-2</c:v>
                </c:pt>
                <c:pt idx="4">
                  <c:v>6.0000000000000032E-2</c:v>
                </c:pt>
                <c:pt idx="5">
                  <c:v>6.1600000000000002E-2</c:v>
                </c:pt>
                <c:pt idx="6">
                  <c:v>5.3400000000000003E-2</c:v>
                </c:pt>
                <c:pt idx="7">
                  <c:v>5.5500000000000022E-2</c:v>
                </c:pt>
                <c:pt idx="8">
                  <c:v>4.6899999999999997E-2</c:v>
                </c:pt>
                <c:pt idx="9">
                  <c:v>4.0800000000000003E-2</c:v>
                </c:pt>
                <c:pt idx="10">
                  <c:v>5.1900000000000002E-2</c:v>
                </c:pt>
                <c:pt idx="11">
                  <c:v>5.6900000000000013E-2</c:v>
                </c:pt>
                <c:pt idx="12">
                  <c:v>5.3000000000000012E-2</c:v>
                </c:pt>
                <c:pt idx="13">
                  <c:v>4.7600000000000003E-2</c:v>
                </c:pt>
                <c:pt idx="14">
                  <c:v>4.9600000000000012E-2</c:v>
                </c:pt>
                <c:pt idx="15">
                  <c:v>5.3900000000000003E-2</c:v>
                </c:pt>
                <c:pt idx="16">
                  <c:v>5.6800000000000003E-2</c:v>
                </c:pt>
                <c:pt idx="17">
                  <c:v>6.3299999999999995E-2</c:v>
                </c:pt>
                <c:pt idx="18">
                  <c:v>6.4100000000000004E-2</c:v>
                </c:pt>
              </c:numCache>
            </c:numRef>
          </c:val>
        </c:ser>
        <c:ser>
          <c:idx val="1"/>
          <c:order val="1"/>
          <c:tx>
            <c:strRef>
              <c:f>Sheet1!$C$3:$C$4</c:f>
              <c:strCache>
                <c:ptCount val="1"/>
                <c:pt idx="0">
                  <c:v>Tracker rate</c:v>
                </c:pt>
              </c:strCache>
            </c:strRef>
          </c:tx>
          <c:marker>
            <c:symbol val="none"/>
          </c:marker>
          <c:cat>
            <c:numRef>
              <c:f>Sheet1!$A$5:$A$27</c:f>
              <c:numCache>
                <c:formatCode>mmm\ yyyy</c:formatCode>
                <c:ptCount val="23"/>
                <c:pt idx="0">
                  <c:v>36191</c:v>
                </c:pt>
                <c:pt idx="1">
                  <c:v>36372</c:v>
                </c:pt>
                <c:pt idx="2">
                  <c:v>36556</c:v>
                </c:pt>
                <c:pt idx="3">
                  <c:v>36738</c:v>
                </c:pt>
                <c:pt idx="4">
                  <c:v>36922</c:v>
                </c:pt>
                <c:pt idx="5">
                  <c:v>37103</c:v>
                </c:pt>
                <c:pt idx="6">
                  <c:v>37287</c:v>
                </c:pt>
                <c:pt idx="7">
                  <c:v>37468</c:v>
                </c:pt>
                <c:pt idx="8">
                  <c:v>37652</c:v>
                </c:pt>
                <c:pt idx="9">
                  <c:v>37833</c:v>
                </c:pt>
                <c:pt idx="10">
                  <c:v>38017</c:v>
                </c:pt>
                <c:pt idx="11">
                  <c:v>38199</c:v>
                </c:pt>
                <c:pt idx="12">
                  <c:v>38383</c:v>
                </c:pt>
                <c:pt idx="13">
                  <c:v>38564</c:v>
                </c:pt>
                <c:pt idx="14">
                  <c:v>38748</c:v>
                </c:pt>
                <c:pt idx="15">
                  <c:v>38929</c:v>
                </c:pt>
                <c:pt idx="16">
                  <c:v>39113</c:v>
                </c:pt>
                <c:pt idx="17">
                  <c:v>39294</c:v>
                </c:pt>
                <c:pt idx="18">
                  <c:v>39478</c:v>
                </c:pt>
                <c:pt idx="19">
                  <c:v>39660</c:v>
                </c:pt>
                <c:pt idx="20">
                  <c:v>39844</c:v>
                </c:pt>
                <c:pt idx="21">
                  <c:v>40025</c:v>
                </c:pt>
                <c:pt idx="22">
                  <c:v>40209</c:v>
                </c:pt>
              </c:numCache>
            </c:numRef>
          </c:cat>
          <c:val>
            <c:numRef>
              <c:f>Sheet1!$C$5:$C$27</c:f>
              <c:numCache>
                <c:formatCode>0.00%</c:formatCode>
                <c:ptCount val="23"/>
                <c:pt idx="0">
                  <c:v>7.2500000000000023E-2</c:v>
                </c:pt>
                <c:pt idx="1">
                  <c:v>6.0000000000000032E-2</c:v>
                </c:pt>
                <c:pt idx="2">
                  <c:v>6.5299999999999997E-2</c:v>
                </c:pt>
                <c:pt idx="3">
                  <c:v>7.0499999999999993E-2</c:v>
                </c:pt>
                <c:pt idx="4">
                  <c:v>7.010000000000001E-2</c:v>
                </c:pt>
                <c:pt idx="5">
                  <c:v>6.2200000000000012E-2</c:v>
                </c:pt>
                <c:pt idx="6">
                  <c:v>4.9800000000000066E-2</c:v>
                </c:pt>
                <c:pt idx="7">
                  <c:v>5.0300000000000032E-2</c:v>
                </c:pt>
                <c:pt idx="8">
                  <c:v>5.1199999999999996E-2</c:v>
                </c:pt>
                <c:pt idx="9">
                  <c:v>4.7000000000000014E-2</c:v>
                </c:pt>
                <c:pt idx="10">
                  <c:v>4.8800000000000003E-2</c:v>
                </c:pt>
                <c:pt idx="11">
                  <c:v>5.5400000000000033E-2</c:v>
                </c:pt>
                <c:pt idx="12">
                  <c:v>5.3900000000000003E-2</c:v>
                </c:pt>
                <c:pt idx="13">
                  <c:v>5.3600000000000002E-2</c:v>
                </c:pt>
                <c:pt idx="14">
                  <c:v>5.2300000000000034E-2</c:v>
                </c:pt>
                <c:pt idx="15">
                  <c:v>5.16E-2</c:v>
                </c:pt>
                <c:pt idx="16">
                  <c:v>5.7300000000000066E-2</c:v>
                </c:pt>
                <c:pt idx="17">
                  <c:v>6.2200000000000012E-2</c:v>
                </c:pt>
                <c:pt idx="18">
                  <c:v>6.240000000000006E-2</c:v>
                </c:pt>
                <c:pt idx="19">
                  <c:v>6.2600000000000003E-2</c:v>
                </c:pt>
                <c:pt idx="20">
                  <c:v>4.5100000000000001E-2</c:v>
                </c:pt>
                <c:pt idx="21">
                  <c:v>3.8399999999999997E-2</c:v>
                </c:pt>
                <c:pt idx="22">
                  <c:v>3.6000000000000011E-2</c:v>
                </c:pt>
              </c:numCache>
            </c:numRef>
          </c:val>
        </c:ser>
        <c:ser>
          <c:idx val="2"/>
          <c:order val="2"/>
          <c:tx>
            <c:strRef>
              <c:f>Sheet1!$D$3:$D$4</c:f>
              <c:strCache>
                <c:ptCount val="1"/>
                <c:pt idx="0">
                  <c:v>BoE Official Bank Rate, end month</c:v>
                </c:pt>
              </c:strCache>
            </c:strRef>
          </c:tx>
          <c:marker>
            <c:symbol val="none"/>
          </c:marker>
          <c:cat>
            <c:numRef>
              <c:f>Sheet1!$A$5:$A$27</c:f>
              <c:numCache>
                <c:formatCode>mmm\ yyyy</c:formatCode>
                <c:ptCount val="23"/>
                <c:pt idx="0">
                  <c:v>36191</c:v>
                </c:pt>
                <c:pt idx="1">
                  <c:v>36372</c:v>
                </c:pt>
                <c:pt idx="2">
                  <c:v>36556</c:v>
                </c:pt>
                <c:pt idx="3">
                  <c:v>36738</c:v>
                </c:pt>
                <c:pt idx="4">
                  <c:v>36922</c:v>
                </c:pt>
                <c:pt idx="5">
                  <c:v>37103</c:v>
                </c:pt>
                <c:pt idx="6">
                  <c:v>37287</c:v>
                </c:pt>
                <c:pt idx="7">
                  <c:v>37468</c:v>
                </c:pt>
                <c:pt idx="8">
                  <c:v>37652</c:v>
                </c:pt>
                <c:pt idx="9">
                  <c:v>37833</c:v>
                </c:pt>
                <c:pt idx="10">
                  <c:v>38017</c:v>
                </c:pt>
                <c:pt idx="11">
                  <c:v>38199</c:v>
                </c:pt>
                <c:pt idx="12">
                  <c:v>38383</c:v>
                </c:pt>
                <c:pt idx="13">
                  <c:v>38564</c:v>
                </c:pt>
                <c:pt idx="14">
                  <c:v>38748</c:v>
                </c:pt>
                <c:pt idx="15">
                  <c:v>38929</c:v>
                </c:pt>
                <c:pt idx="16">
                  <c:v>39113</c:v>
                </c:pt>
                <c:pt idx="17">
                  <c:v>39294</c:v>
                </c:pt>
                <c:pt idx="18">
                  <c:v>39478</c:v>
                </c:pt>
                <c:pt idx="19">
                  <c:v>39660</c:v>
                </c:pt>
                <c:pt idx="20">
                  <c:v>39844</c:v>
                </c:pt>
                <c:pt idx="21">
                  <c:v>40025</c:v>
                </c:pt>
                <c:pt idx="22">
                  <c:v>40209</c:v>
                </c:pt>
              </c:numCache>
            </c:numRef>
          </c:cat>
          <c:val>
            <c:numRef>
              <c:f>Sheet1!$D$5:$D$27</c:f>
              <c:numCache>
                <c:formatCode>0.00%</c:formatCode>
                <c:ptCount val="23"/>
                <c:pt idx="0">
                  <c:v>6.0000000000000032E-2</c:v>
                </c:pt>
                <c:pt idx="1">
                  <c:v>0.05</c:v>
                </c:pt>
                <c:pt idx="2">
                  <c:v>5.7500000000000023E-2</c:v>
                </c:pt>
                <c:pt idx="3">
                  <c:v>6.0000000000000032E-2</c:v>
                </c:pt>
                <c:pt idx="4">
                  <c:v>6.0000000000000032E-2</c:v>
                </c:pt>
                <c:pt idx="5">
                  <c:v>5.2500000000000012E-2</c:v>
                </c:pt>
                <c:pt idx="6">
                  <c:v>4.0000000000000022E-2</c:v>
                </c:pt>
                <c:pt idx="7">
                  <c:v>4.0000000000000022E-2</c:v>
                </c:pt>
                <c:pt idx="8">
                  <c:v>4.0000000000000022E-2</c:v>
                </c:pt>
                <c:pt idx="9">
                  <c:v>3.500000000000001E-2</c:v>
                </c:pt>
                <c:pt idx="10">
                  <c:v>3.7500000000000006E-2</c:v>
                </c:pt>
                <c:pt idx="11">
                  <c:v>4.5000000000000012E-2</c:v>
                </c:pt>
                <c:pt idx="12">
                  <c:v>4.7500000000000014E-2</c:v>
                </c:pt>
                <c:pt idx="13">
                  <c:v>4.7500000000000014E-2</c:v>
                </c:pt>
                <c:pt idx="14">
                  <c:v>4.5000000000000012E-2</c:v>
                </c:pt>
                <c:pt idx="15">
                  <c:v>4.5000000000000012E-2</c:v>
                </c:pt>
                <c:pt idx="16">
                  <c:v>5.2500000000000012E-2</c:v>
                </c:pt>
                <c:pt idx="17">
                  <c:v>5.7500000000000023E-2</c:v>
                </c:pt>
                <c:pt idx="18">
                  <c:v>5.5000000000000014E-2</c:v>
                </c:pt>
                <c:pt idx="19">
                  <c:v>0.05</c:v>
                </c:pt>
                <c:pt idx="20">
                  <c:v>1.4999999999999998E-2</c:v>
                </c:pt>
                <c:pt idx="21">
                  <c:v>5.0000000000000053E-3</c:v>
                </c:pt>
                <c:pt idx="22">
                  <c:v>5.0000000000000053E-3</c:v>
                </c:pt>
              </c:numCache>
            </c:numRef>
          </c:val>
        </c:ser>
        <c:ser>
          <c:idx val="3"/>
          <c:order val="3"/>
          <c:tx>
            <c:strRef>
              <c:f>Sheet1!$E$3:$E$4</c:f>
              <c:strCache>
                <c:ptCount val="1"/>
                <c:pt idx="0">
                  <c:v>3 month sterling LIBOR</c:v>
                </c:pt>
              </c:strCache>
            </c:strRef>
          </c:tx>
          <c:marker>
            <c:symbol val="none"/>
          </c:marker>
          <c:cat>
            <c:numRef>
              <c:f>Sheet1!$A$5:$A$27</c:f>
              <c:numCache>
                <c:formatCode>mmm\ yyyy</c:formatCode>
                <c:ptCount val="23"/>
                <c:pt idx="0">
                  <c:v>36191</c:v>
                </c:pt>
                <c:pt idx="1">
                  <c:v>36372</c:v>
                </c:pt>
                <c:pt idx="2">
                  <c:v>36556</c:v>
                </c:pt>
                <c:pt idx="3">
                  <c:v>36738</c:v>
                </c:pt>
                <c:pt idx="4">
                  <c:v>36922</c:v>
                </c:pt>
                <c:pt idx="5">
                  <c:v>37103</c:v>
                </c:pt>
                <c:pt idx="6">
                  <c:v>37287</c:v>
                </c:pt>
                <c:pt idx="7">
                  <c:v>37468</c:v>
                </c:pt>
                <c:pt idx="8">
                  <c:v>37652</c:v>
                </c:pt>
                <c:pt idx="9">
                  <c:v>37833</c:v>
                </c:pt>
                <c:pt idx="10">
                  <c:v>38017</c:v>
                </c:pt>
                <c:pt idx="11">
                  <c:v>38199</c:v>
                </c:pt>
                <c:pt idx="12">
                  <c:v>38383</c:v>
                </c:pt>
                <c:pt idx="13">
                  <c:v>38564</c:v>
                </c:pt>
                <c:pt idx="14">
                  <c:v>38748</c:v>
                </c:pt>
                <c:pt idx="15">
                  <c:v>38929</c:v>
                </c:pt>
                <c:pt idx="16">
                  <c:v>39113</c:v>
                </c:pt>
                <c:pt idx="17">
                  <c:v>39294</c:v>
                </c:pt>
                <c:pt idx="18">
                  <c:v>39478</c:v>
                </c:pt>
                <c:pt idx="19">
                  <c:v>39660</c:v>
                </c:pt>
                <c:pt idx="20">
                  <c:v>39844</c:v>
                </c:pt>
                <c:pt idx="21">
                  <c:v>40025</c:v>
                </c:pt>
                <c:pt idx="22">
                  <c:v>40209</c:v>
                </c:pt>
              </c:numCache>
            </c:numRef>
          </c:cat>
          <c:val>
            <c:numRef>
              <c:f>Sheet1!$E$5:$E$27</c:f>
              <c:numCache>
                <c:formatCode>0.00%</c:formatCode>
                <c:ptCount val="23"/>
                <c:pt idx="0">
                  <c:v>5.7200000000000001E-2</c:v>
                </c:pt>
                <c:pt idx="1">
                  <c:v>5.1900000000000002E-2</c:v>
                </c:pt>
                <c:pt idx="2">
                  <c:v>6.1300000000000014E-2</c:v>
                </c:pt>
                <c:pt idx="3">
                  <c:v>6.1699999999999998E-2</c:v>
                </c:pt>
                <c:pt idx="4">
                  <c:v>5.7000000000000023E-2</c:v>
                </c:pt>
                <c:pt idx="5">
                  <c:v>5.1900000000000002E-2</c:v>
                </c:pt>
                <c:pt idx="6">
                  <c:v>4.0000000000000022E-2</c:v>
                </c:pt>
                <c:pt idx="7">
                  <c:v>3.95E-2</c:v>
                </c:pt>
                <c:pt idx="8">
                  <c:v>3.9000000000000014E-2</c:v>
                </c:pt>
                <c:pt idx="9">
                  <c:v>3.3799999999999997E-2</c:v>
                </c:pt>
                <c:pt idx="10">
                  <c:v>4.0800000000000003E-2</c:v>
                </c:pt>
                <c:pt idx="11">
                  <c:v>4.8800000000000003E-2</c:v>
                </c:pt>
                <c:pt idx="12">
                  <c:v>4.8000000000000001E-2</c:v>
                </c:pt>
                <c:pt idx="13">
                  <c:v>4.5500000000000013E-2</c:v>
                </c:pt>
                <c:pt idx="14">
                  <c:v>4.5300000000000014E-2</c:v>
                </c:pt>
                <c:pt idx="15">
                  <c:v>4.7400000000000032E-2</c:v>
                </c:pt>
                <c:pt idx="16">
                  <c:v>5.5500000000000022E-2</c:v>
                </c:pt>
                <c:pt idx="17">
                  <c:v>6.0100000000000021E-2</c:v>
                </c:pt>
                <c:pt idx="18">
                  <c:v>5.5400000000000033E-2</c:v>
                </c:pt>
                <c:pt idx="19">
                  <c:v>5.7699999999999994E-2</c:v>
                </c:pt>
                <c:pt idx="20">
                  <c:v>2.1300000000000006E-2</c:v>
                </c:pt>
                <c:pt idx="21">
                  <c:v>9.0000000000000028E-3</c:v>
                </c:pt>
                <c:pt idx="22">
                  <c:v>6.0000000000000062E-3</c:v>
                </c:pt>
              </c:numCache>
            </c:numRef>
          </c:val>
        </c:ser>
        <c:ser>
          <c:idx val="4"/>
          <c:order val="4"/>
          <c:tx>
            <c:strRef>
              <c:f>Sheet1!$F$3:$F$4</c:f>
              <c:strCache>
                <c:ptCount val="1"/>
                <c:pt idx="0">
                  <c:v>10 yr nominal par yield on Govt Securities</c:v>
                </c:pt>
              </c:strCache>
            </c:strRef>
          </c:tx>
          <c:marker>
            <c:symbol val="none"/>
          </c:marker>
          <c:cat>
            <c:numRef>
              <c:f>Sheet1!$A$5:$A$27</c:f>
              <c:numCache>
                <c:formatCode>mmm\ yyyy</c:formatCode>
                <c:ptCount val="23"/>
                <c:pt idx="0">
                  <c:v>36191</c:v>
                </c:pt>
                <c:pt idx="1">
                  <c:v>36372</c:v>
                </c:pt>
                <c:pt idx="2">
                  <c:v>36556</c:v>
                </c:pt>
                <c:pt idx="3">
                  <c:v>36738</c:v>
                </c:pt>
                <c:pt idx="4">
                  <c:v>36922</c:v>
                </c:pt>
                <c:pt idx="5">
                  <c:v>37103</c:v>
                </c:pt>
                <c:pt idx="6">
                  <c:v>37287</c:v>
                </c:pt>
                <c:pt idx="7">
                  <c:v>37468</c:v>
                </c:pt>
                <c:pt idx="8">
                  <c:v>37652</c:v>
                </c:pt>
                <c:pt idx="9">
                  <c:v>37833</c:v>
                </c:pt>
                <c:pt idx="10">
                  <c:v>38017</c:v>
                </c:pt>
                <c:pt idx="11">
                  <c:v>38199</c:v>
                </c:pt>
                <c:pt idx="12">
                  <c:v>38383</c:v>
                </c:pt>
                <c:pt idx="13">
                  <c:v>38564</c:v>
                </c:pt>
                <c:pt idx="14">
                  <c:v>38748</c:v>
                </c:pt>
                <c:pt idx="15">
                  <c:v>38929</c:v>
                </c:pt>
                <c:pt idx="16">
                  <c:v>39113</c:v>
                </c:pt>
                <c:pt idx="17">
                  <c:v>39294</c:v>
                </c:pt>
                <c:pt idx="18">
                  <c:v>39478</c:v>
                </c:pt>
                <c:pt idx="19">
                  <c:v>39660</c:v>
                </c:pt>
                <c:pt idx="20">
                  <c:v>39844</c:v>
                </c:pt>
                <c:pt idx="21">
                  <c:v>40025</c:v>
                </c:pt>
                <c:pt idx="22">
                  <c:v>40209</c:v>
                </c:pt>
              </c:numCache>
            </c:numRef>
          </c:cat>
          <c:val>
            <c:numRef>
              <c:f>Sheet1!$F$5:$F$27</c:f>
              <c:numCache>
                <c:formatCode>0.00%</c:formatCode>
                <c:ptCount val="23"/>
                <c:pt idx="0">
                  <c:v>4.1900000000000007E-2</c:v>
                </c:pt>
                <c:pt idx="1">
                  <c:v>5.4900000000000032E-2</c:v>
                </c:pt>
                <c:pt idx="2">
                  <c:v>5.8200000000000002E-2</c:v>
                </c:pt>
                <c:pt idx="3">
                  <c:v>5.2900000000000023E-2</c:v>
                </c:pt>
                <c:pt idx="4">
                  <c:v>4.7699999999999992E-2</c:v>
                </c:pt>
                <c:pt idx="5">
                  <c:v>5.0900000000000001E-2</c:v>
                </c:pt>
                <c:pt idx="6">
                  <c:v>4.8800000000000003E-2</c:v>
                </c:pt>
                <c:pt idx="7">
                  <c:v>4.9400000000000034E-2</c:v>
                </c:pt>
                <c:pt idx="8">
                  <c:v>4.2900000000000021E-2</c:v>
                </c:pt>
                <c:pt idx="9">
                  <c:v>4.5999999999999999E-2</c:v>
                </c:pt>
                <c:pt idx="10">
                  <c:v>4.8899999999999999E-2</c:v>
                </c:pt>
                <c:pt idx="11">
                  <c:v>5.1199999999999996E-2</c:v>
                </c:pt>
                <c:pt idx="12">
                  <c:v>4.5800000000000014E-2</c:v>
                </c:pt>
                <c:pt idx="13">
                  <c:v>4.3299999999999998E-2</c:v>
                </c:pt>
                <c:pt idx="14">
                  <c:v>4.1399999999999999E-2</c:v>
                </c:pt>
                <c:pt idx="15">
                  <c:v>4.6199999999999998E-2</c:v>
                </c:pt>
                <c:pt idx="16">
                  <c:v>4.9600000000000012E-2</c:v>
                </c:pt>
                <c:pt idx="17">
                  <c:v>5.2300000000000034E-2</c:v>
                </c:pt>
                <c:pt idx="18">
                  <c:v>4.5100000000000001E-2</c:v>
                </c:pt>
                <c:pt idx="19">
                  <c:v>4.8899999999999999E-2</c:v>
                </c:pt>
                <c:pt idx="20">
                  <c:v>3.9599999999999996E-2</c:v>
                </c:pt>
                <c:pt idx="21">
                  <c:v>3.8199999999999998E-2</c:v>
                </c:pt>
                <c:pt idx="22">
                  <c:v>3.9900000000000005E-2</c:v>
                </c:pt>
              </c:numCache>
            </c:numRef>
          </c:val>
        </c:ser>
        <c:marker val="1"/>
        <c:axId val="81049856"/>
        <c:axId val="81063936"/>
      </c:lineChart>
      <c:dateAx>
        <c:axId val="81049856"/>
        <c:scaling>
          <c:orientation val="minMax"/>
        </c:scaling>
        <c:axPos val="b"/>
        <c:numFmt formatCode="mmm\ yyyy" sourceLinked="1"/>
        <c:tickLblPos val="nextTo"/>
        <c:txPr>
          <a:bodyPr/>
          <a:lstStyle/>
          <a:p>
            <a:pPr>
              <a:defRPr lang="en-GB" sz="1600">
                <a:solidFill>
                  <a:schemeClr val="bg1"/>
                </a:solidFill>
              </a:defRPr>
            </a:pPr>
            <a:endParaRPr lang="it-IT"/>
          </a:p>
        </c:txPr>
        <c:crossAx val="81063936"/>
        <c:crosses val="autoZero"/>
        <c:auto val="1"/>
        <c:lblOffset val="100"/>
      </c:dateAx>
      <c:valAx>
        <c:axId val="81063936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lang="en-GB" sz="1400">
                <a:solidFill>
                  <a:schemeClr val="bg1">
                    <a:lumMod val="95000"/>
                  </a:schemeClr>
                </a:solidFill>
              </a:defRPr>
            </a:pPr>
            <a:endParaRPr lang="it-IT"/>
          </a:p>
        </c:txPr>
        <c:crossAx val="81049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221269013246353"/>
          <c:y val="0.85155833286619664"/>
          <c:w val="0.84955711356756469"/>
          <c:h val="0.12978881891486932"/>
        </c:manualLayout>
      </c:layout>
      <c:txPr>
        <a:bodyPr/>
        <a:lstStyle/>
        <a:p>
          <a:pPr>
            <a:defRPr lang="en-GB" sz="1400">
              <a:solidFill>
                <a:schemeClr val="bg1"/>
              </a:solidFill>
            </a:defRPr>
          </a:pPr>
          <a:endParaRPr lang="it-IT"/>
        </a:p>
      </c:txPr>
    </c:legend>
    <c:plotVisOnly val="1"/>
  </c:chart>
  <c:spPr>
    <a:solidFill>
      <a:sysClr val="windowText" lastClr="000000"/>
    </a:solidFill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41"/>
  <c:clrMapOvr bg1="lt1" tx1="dk1" bg2="lt2" tx2="dk2" accent1="accent1" accent2="accent2" accent3="accent3" accent4="accent4" accent5="accent5" accent6="accent6" hlink="hlink" folHlink="folHlink"/>
  <c:chart>
    <c:plotArea>
      <c:layout/>
      <c:areaChart>
        <c:grouping val="percentStacked"/>
        <c:ser>
          <c:idx val="0"/>
          <c:order val="0"/>
          <c:tx>
            <c:strRef>
              <c:f>'Property Distribution'!$B$2</c:f>
              <c:strCache>
                <c:ptCount val="1"/>
                <c:pt idx="0">
                  <c:v>Under 125k</c:v>
                </c:pt>
              </c:strCache>
            </c:strRef>
          </c:tx>
          <c:cat>
            <c:strRef>
              <c:f>'Property Distribution'!$A$3:$A$21</c:f>
              <c:strCache>
                <c:ptCount val="16"/>
                <c:pt idx="0">
                  <c:v>2005</c:v>
                </c:pt>
                <c:pt idx="3">
                  <c:v>2006</c:v>
                </c:pt>
                <c:pt idx="7">
                  <c:v>2007</c:v>
                </c:pt>
                <c:pt idx="11">
                  <c:v>2008</c:v>
                </c:pt>
                <c:pt idx="15">
                  <c:v>2009</c:v>
                </c:pt>
              </c:strCache>
            </c:strRef>
          </c:cat>
          <c:val>
            <c:numRef>
              <c:f>'Property Distribution'!$B$3:$B$21</c:f>
              <c:numCache>
                <c:formatCode>#,##0</c:formatCode>
                <c:ptCount val="19"/>
                <c:pt idx="0">
                  <c:v>2200</c:v>
                </c:pt>
                <c:pt idx="1">
                  <c:v>2000</c:v>
                </c:pt>
                <c:pt idx="2">
                  <c:v>1800</c:v>
                </c:pt>
                <c:pt idx="3">
                  <c:v>1700</c:v>
                </c:pt>
                <c:pt idx="4">
                  <c:v>1600</c:v>
                </c:pt>
                <c:pt idx="5">
                  <c:v>1100</c:v>
                </c:pt>
                <c:pt idx="6">
                  <c:v>800</c:v>
                </c:pt>
                <c:pt idx="7">
                  <c:v>400</c:v>
                </c:pt>
                <c:pt idx="8">
                  <c:v>300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300</c:v>
                </c:pt>
                <c:pt idx="14">
                  <c:v>300</c:v>
                </c:pt>
                <c:pt idx="15">
                  <c:v>300</c:v>
                </c:pt>
                <c:pt idx="16">
                  <c:v>500</c:v>
                </c:pt>
                <c:pt idx="17">
                  <c:v>600</c:v>
                </c:pt>
                <c:pt idx="18">
                  <c:v>600</c:v>
                </c:pt>
              </c:numCache>
            </c:numRef>
          </c:val>
        </c:ser>
        <c:ser>
          <c:idx val="1"/>
          <c:order val="1"/>
          <c:tx>
            <c:strRef>
              <c:f>'Property Distribution'!$C$2</c:f>
              <c:strCache>
                <c:ptCount val="1"/>
                <c:pt idx="0">
                  <c:v>125-175k</c:v>
                </c:pt>
              </c:strCache>
            </c:strRef>
          </c:tx>
          <c:cat>
            <c:strRef>
              <c:f>'Property Distribution'!$A$3:$A$21</c:f>
              <c:strCache>
                <c:ptCount val="16"/>
                <c:pt idx="0">
                  <c:v>2005</c:v>
                </c:pt>
                <c:pt idx="3">
                  <c:v>2006</c:v>
                </c:pt>
                <c:pt idx="7">
                  <c:v>2007</c:v>
                </c:pt>
                <c:pt idx="11">
                  <c:v>2008</c:v>
                </c:pt>
                <c:pt idx="15">
                  <c:v>2009</c:v>
                </c:pt>
              </c:strCache>
            </c:strRef>
          </c:cat>
          <c:val>
            <c:numRef>
              <c:f>'Property Distribution'!$C$3:$C$21</c:f>
              <c:numCache>
                <c:formatCode>#,##0</c:formatCode>
                <c:ptCount val="19"/>
                <c:pt idx="0">
                  <c:v>300</c:v>
                </c:pt>
                <c:pt idx="1">
                  <c:v>300</c:v>
                </c:pt>
                <c:pt idx="2">
                  <c:v>400</c:v>
                </c:pt>
                <c:pt idx="3">
                  <c:v>300</c:v>
                </c:pt>
                <c:pt idx="4">
                  <c:v>700</c:v>
                </c:pt>
                <c:pt idx="5">
                  <c:v>800</c:v>
                </c:pt>
                <c:pt idx="6">
                  <c:v>1000</c:v>
                </c:pt>
                <c:pt idx="7">
                  <c:v>700</c:v>
                </c:pt>
                <c:pt idx="8">
                  <c:v>600</c:v>
                </c:pt>
                <c:pt idx="9">
                  <c:v>500</c:v>
                </c:pt>
                <c:pt idx="10">
                  <c:v>300</c:v>
                </c:pt>
                <c:pt idx="11">
                  <c:v>300</c:v>
                </c:pt>
                <c:pt idx="12">
                  <c:v>300</c:v>
                </c:pt>
                <c:pt idx="13">
                  <c:v>300</c:v>
                </c:pt>
                <c:pt idx="14">
                  <c:v>300</c:v>
                </c:pt>
                <c:pt idx="15">
                  <c:v>300</c:v>
                </c:pt>
                <c:pt idx="16">
                  <c:v>400</c:v>
                </c:pt>
                <c:pt idx="17">
                  <c:v>600</c:v>
                </c:pt>
                <c:pt idx="18">
                  <c:v>700</c:v>
                </c:pt>
              </c:numCache>
            </c:numRef>
          </c:val>
        </c:ser>
        <c:ser>
          <c:idx val="2"/>
          <c:order val="2"/>
          <c:tx>
            <c:strRef>
              <c:f>'Property Distribution'!$D$2</c:f>
              <c:strCache>
                <c:ptCount val="1"/>
                <c:pt idx="0">
                  <c:v>175-250k</c:v>
                </c:pt>
              </c:strCache>
            </c:strRef>
          </c:tx>
          <c:cat>
            <c:strRef>
              <c:f>'Property Distribution'!$A$3:$A$21</c:f>
              <c:strCache>
                <c:ptCount val="16"/>
                <c:pt idx="0">
                  <c:v>2005</c:v>
                </c:pt>
                <c:pt idx="3">
                  <c:v>2006</c:v>
                </c:pt>
                <c:pt idx="7">
                  <c:v>2007</c:v>
                </c:pt>
                <c:pt idx="11">
                  <c:v>2008</c:v>
                </c:pt>
                <c:pt idx="15">
                  <c:v>2009</c:v>
                </c:pt>
              </c:strCache>
            </c:strRef>
          </c:cat>
          <c:val>
            <c:numRef>
              <c:f>'Property Distribution'!$D$3:$D$21</c:f>
              <c:numCache>
                <c:formatCode>#,##0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100</c:v>
                </c:pt>
                <c:pt idx="4">
                  <c:v>200</c:v>
                </c:pt>
                <c:pt idx="5">
                  <c:v>200</c:v>
                </c:pt>
                <c:pt idx="6">
                  <c:v>400</c:v>
                </c:pt>
                <c:pt idx="7">
                  <c:v>300</c:v>
                </c:pt>
                <c:pt idx="8">
                  <c:v>600</c:v>
                </c:pt>
                <c:pt idx="9">
                  <c:v>600</c:v>
                </c:pt>
                <c:pt idx="10">
                  <c:v>300</c:v>
                </c:pt>
                <c:pt idx="11">
                  <c:v>300</c:v>
                </c:pt>
                <c:pt idx="12">
                  <c:v>300</c:v>
                </c:pt>
                <c:pt idx="13">
                  <c:v>200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100</c:v>
                </c:pt>
                <c:pt idx="18">
                  <c:v>0</c:v>
                </c:pt>
              </c:numCache>
            </c:numRef>
          </c:val>
        </c:ser>
        <c:ser>
          <c:idx val="3"/>
          <c:order val="3"/>
          <c:tx>
            <c:strRef>
              <c:f>'Property Distribution'!$E$2</c:f>
              <c:strCache>
                <c:ptCount val="1"/>
                <c:pt idx="0">
                  <c:v>250-500k</c:v>
                </c:pt>
              </c:strCache>
            </c:strRef>
          </c:tx>
          <c:cat>
            <c:strRef>
              <c:f>'Property Distribution'!$A$3:$A$21</c:f>
              <c:strCache>
                <c:ptCount val="16"/>
                <c:pt idx="0">
                  <c:v>2005</c:v>
                </c:pt>
                <c:pt idx="3">
                  <c:v>2006</c:v>
                </c:pt>
                <c:pt idx="7">
                  <c:v>2007</c:v>
                </c:pt>
                <c:pt idx="11">
                  <c:v>2008</c:v>
                </c:pt>
                <c:pt idx="15">
                  <c:v>2009</c:v>
                </c:pt>
              </c:strCache>
            </c:strRef>
          </c:cat>
          <c:val>
            <c:numRef>
              <c:f>'Property Distribution'!$E$3:$E$21</c:f>
              <c:numCache>
                <c:formatCode>#,##0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100</c:v>
                </c:pt>
                <c:pt idx="9">
                  <c:v>100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4"/>
          <c:order val="4"/>
          <c:tx>
            <c:strRef>
              <c:f>'Property Distribution'!$F$2</c:f>
              <c:strCache>
                <c:ptCount val="1"/>
                <c:pt idx="0">
                  <c:v>Over 500k</c:v>
                </c:pt>
              </c:strCache>
            </c:strRef>
          </c:tx>
          <c:cat>
            <c:strRef>
              <c:f>'Property Distribution'!$A$3:$A$21</c:f>
              <c:strCache>
                <c:ptCount val="16"/>
                <c:pt idx="0">
                  <c:v>2005</c:v>
                </c:pt>
                <c:pt idx="3">
                  <c:v>2006</c:v>
                </c:pt>
                <c:pt idx="7">
                  <c:v>2007</c:v>
                </c:pt>
                <c:pt idx="11">
                  <c:v>2008</c:v>
                </c:pt>
                <c:pt idx="15">
                  <c:v>2009</c:v>
                </c:pt>
              </c:strCache>
            </c:strRef>
          </c:cat>
          <c:val>
            <c:numRef>
              <c:f>'Property Distribution'!$F$3:$F$21</c:f>
              <c:numCache>
                <c:formatCode>#,##0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axId val="81125760"/>
        <c:axId val="81070720"/>
      </c:areaChart>
      <c:valAx>
        <c:axId val="8107072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1125760"/>
        <c:crosses val="autoZero"/>
        <c:crossBetween val="midCat"/>
      </c:valAx>
      <c:catAx>
        <c:axId val="8112576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1070720"/>
        <c:crosses val="autoZero"/>
        <c:auto val="1"/>
        <c:lblAlgn val="ctr"/>
        <c:lblOffset val="100"/>
      </c:catAx>
    </c:plotArea>
    <c:legend>
      <c:legendPos val="t"/>
      <c:layout/>
      <c:txPr>
        <a:bodyPr/>
        <a:lstStyle/>
        <a:p>
          <a:pPr>
            <a:defRPr lang="en-GB"/>
          </a:pPr>
          <a:endParaRPr lang="it-IT"/>
        </a:p>
      </c:txPr>
    </c:legend>
    <c:plotVisOnly val="1"/>
  </c:chart>
  <c:txPr>
    <a:bodyPr/>
    <a:lstStyle/>
    <a:p>
      <a:pPr>
        <a:defRPr sz="1800"/>
      </a:pPr>
      <a:endParaRPr lang="it-IT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41"/>
  <c:clrMapOvr bg1="lt1" tx1="dk1" bg2="lt2" tx2="dk2" accent1="accent1" accent2="accent2" accent3="accent3" accent4="accent4" accent5="accent5" accent6="accent6" hlink="hlink" folHlink="folHlink"/>
  <c:chart>
    <c:plotArea>
      <c:layout/>
      <c:areaChart>
        <c:grouping val="percentStacked"/>
        <c:ser>
          <c:idx val="0"/>
          <c:order val="0"/>
          <c:tx>
            <c:strRef>
              <c:f>'Property Distribution'!$B$23</c:f>
              <c:strCache>
                <c:ptCount val="1"/>
                <c:pt idx="0">
                  <c:v>Under 125k</c:v>
                </c:pt>
              </c:strCache>
            </c:strRef>
          </c:tx>
          <c:cat>
            <c:strRef>
              <c:f>'Property Distribution'!$A$24:$A$42</c:f>
              <c:strCache>
                <c:ptCount val="16"/>
                <c:pt idx="0">
                  <c:v>2005</c:v>
                </c:pt>
                <c:pt idx="3">
                  <c:v>2006</c:v>
                </c:pt>
                <c:pt idx="7">
                  <c:v>2007</c:v>
                </c:pt>
                <c:pt idx="11">
                  <c:v>2008</c:v>
                </c:pt>
                <c:pt idx="15">
                  <c:v>2009</c:v>
                </c:pt>
              </c:strCache>
            </c:strRef>
          </c:cat>
          <c:val>
            <c:numRef>
              <c:f>'Property Distribution'!$B$24:$B$42</c:f>
              <c:numCache>
                <c:formatCode>#,##0</c:formatCode>
                <c:ptCount val="19"/>
                <c:pt idx="0">
                  <c:v>1900</c:v>
                </c:pt>
                <c:pt idx="1">
                  <c:v>1900</c:v>
                </c:pt>
                <c:pt idx="2">
                  <c:v>1600</c:v>
                </c:pt>
                <c:pt idx="3">
                  <c:v>1400</c:v>
                </c:pt>
                <c:pt idx="4">
                  <c:v>1400</c:v>
                </c:pt>
                <c:pt idx="5">
                  <c:v>800</c:v>
                </c:pt>
                <c:pt idx="6">
                  <c:v>500</c:v>
                </c:pt>
                <c:pt idx="7">
                  <c:v>200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200</c:v>
                </c:pt>
                <c:pt idx="14">
                  <c:v>200</c:v>
                </c:pt>
                <c:pt idx="15">
                  <c:v>200</c:v>
                </c:pt>
                <c:pt idx="16">
                  <c:v>300</c:v>
                </c:pt>
                <c:pt idx="17">
                  <c:v>300</c:v>
                </c:pt>
                <c:pt idx="18">
                  <c:v>300</c:v>
                </c:pt>
              </c:numCache>
            </c:numRef>
          </c:val>
        </c:ser>
        <c:ser>
          <c:idx val="1"/>
          <c:order val="1"/>
          <c:tx>
            <c:strRef>
              <c:f>'Property Distribution'!$C$23</c:f>
              <c:strCache>
                <c:ptCount val="1"/>
                <c:pt idx="0">
                  <c:v>125-175k</c:v>
                </c:pt>
              </c:strCache>
            </c:strRef>
          </c:tx>
          <c:cat>
            <c:strRef>
              <c:f>'Property Distribution'!$A$24:$A$42</c:f>
              <c:strCache>
                <c:ptCount val="16"/>
                <c:pt idx="0">
                  <c:v>2005</c:v>
                </c:pt>
                <c:pt idx="3">
                  <c:v>2006</c:v>
                </c:pt>
                <c:pt idx="7">
                  <c:v>2007</c:v>
                </c:pt>
                <c:pt idx="11">
                  <c:v>2008</c:v>
                </c:pt>
                <c:pt idx="15">
                  <c:v>2009</c:v>
                </c:pt>
              </c:strCache>
            </c:strRef>
          </c:cat>
          <c:val>
            <c:numRef>
              <c:f>'Property Distribution'!$C$24:$C$42</c:f>
              <c:numCache>
                <c:formatCode>#,##0</c:formatCode>
                <c:ptCount val="19"/>
                <c:pt idx="0">
                  <c:v>1300</c:v>
                </c:pt>
                <c:pt idx="1">
                  <c:v>1400</c:v>
                </c:pt>
                <c:pt idx="2">
                  <c:v>1300</c:v>
                </c:pt>
                <c:pt idx="3">
                  <c:v>1400</c:v>
                </c:pt>
                <c:pt idx="4">
                  <c:v>2000</c:v>
                </c:pt>
                <c:pt idx="5">
                  <c:v>1900</c:v>
                </c:pt>
                <c:pt idx="6">
                  <c:v>1700</c:v>
                </c:pt>
                <c:pt idx="7">
                  <c:v>1000</c:v>
                </c:pt>
                <c:pt idx="8">
                  <c:v>700</c:v>
                </c:pt>
                <c:pt idx="9">
                  <c:v>500</c:v>
                </c:pt>
                <c:pt idx="10">
                  <c:v>300</c:v>
                </c:pt>
                <c:pt idx="11">
                  <c:v>300</c:v>
                </c:pt>
                <c:pt idx="12">
                  <c:v>300</c:v>
                </c:pt>
                <c:pt idx="13">
                  <c:v>300</c:v>
                </c:pt>
                <c:pt idx="14">
                  <c:v>300</c:v>
                </c:pt>
                <c:pt idx="15">
                  <c:v>300</c:v>
                </c:pt>
                <c:pt idx="16">
                  <c:v>400</c:v>
                </c:pt>
                <c:pt idx="17">
                  <c:v>600</c:v>
                </c:pt>
                <c:pt idx="18">
                  <c:v>600</c:v>
                </c:pt>
              </c:numCache>
            </c:numRef>
          </c:val>
        </c:ser>
        <c:ser>
          <c:idx val="2"/>
          <c:order val="2"/>
          <c:tx>
            <c:strRef>
              <c:f>'Property Distribution'!$D$23</c:f>
              <c:strCache>
                <c:ptCount val="1"/>
                <c:pt idx="0">
                  <c:v>175-250k</c:v>
                </c:pt>
              </c:strCache>
            </c:strRef>
          </c:tx>
          <c:cat>
            <c:strRef>
              <c:f>'Property Distribution'!$A$24:$A$42</c:f>
              <c:strCache>
                <c:ptCount val="16"/>
                <c:pt idx="0">
                  <c:v>2005</c:v>
                </c:pt>
                <c:pt idx="3">
                  <c:v>2006</c:v>
                </c:pt>
                <c:pt idx="7">
                  <c:v>2007</c:v>
                </c:pt>
                <c:pt idx="11">
                  <c:v>2008</c:v>
                </c:pt>
                <c:pt idx="15">
                  <c:v>2009</c:v>
                </c:pt>
              </c:strCache>
            </c:strRef>
          </c:cat>
          <c:val>
            <c:numRef>
              <c:f>'Property Distribution'!$D$24:$D$42</c:f>
              <c:numCache>
                <c:formatCode>#,##0</c:formatCode>
                <c:ptCount val="19"/>
                <c:pt idx="0">
                  <c:v>700</c:v>
                </c:pt>
                <c:pt idx="1">
                  <c:v>800</c:v>
                </c:pt>
                <c:pt idx="2">
                  <c:v>800</c:v>
                </c:pt>
                <c:pt idx="3">
                  <c:v>800</c:v>
                </c:pt>
                <c:pt idx="4">
                  <c:v>1200</c:v>
                </c:pt>
                <c:pt idx="5">
                  <c:v>1400</c:v>
                </c:pt>
                <c:pt idx="6">
                  <c:v>1800</c:v>
                </c:pt>
                <c:pt idx="7">
                  <c:v>1700</c:v>
                </c:pt>
                <c:pt idx="8">
                  <c:v>1900</c:v>
                </c:pt>
                <c:pt idx="9">
                  <c:v>1200</c:v>
                </c:pt>
                <c:pt idx="10">
                  <c:v>800</c:v>
                </c:pt>
                <c:pt idx="11">
                  <c:v>600</c:v>
                </c:pt>
                <c:pt idx="12">
                  <c:v>500</c:v>
                </c:pt>
                <c:pt idx="13">
                  <c:v>400</c:v>
                </c:pt>
                <c:pt idx="14">
                  <c:v>300</c:v>
                </c:pt>
                <c:pt idx="15">
                  <c:v>300</c:v>
                </c:pt>
                <c:pt idx="16">
                  <c:v>300</c:v>
                </c:pt>
                <c:pt idx="17">
                  <c:v>400</c:v>
                </c:pt>
                <c:pt idx="18">
                  <c:v>300</c:v>
                </c:pt>
              </c:numCache>
            </c:numRef>
          </c:val>
        </c:ser>
        <c:ser>
          <c:idx val="3"/>
          <c:order val="3"/>
          <c:tx>
            <c:strRef>
              <c:f>'Property Distribution'!$E$23</c:f>
              <c:strCache>
                <c:ptCount val="1"/>
                <c:pt idx="0">
                  <c:v>250-500k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</c:spPr>
          <c:cat>
            <c:strRef>
              <c:f>'Property Distribution'!$A$24:$A$42</c:f>
              <c:strCache>
                <c:ptCount val="16"/>
                <c:pt idx="0">
                  <c:v>2005</c:v>
                </c:pt>
                <c:pt idx="3">
                  <c:v>2006</c:v>
                </c:pt>
                <c:pt idx="7">
                  <c:v>2007</c:v>
                </c:pt>
                <c:pt idx="11">
                  <c:v>2008</c:v>
                </c:pt>
                <c:pt idx="15">
                  <c:v>2009</c:v>
                </c:pt>
              </c:strCache>
            </c:strRef>
          </c:cat>
          <c:val>
            <c:numRef>
              <c:f>'Property Distribution'!$E$24:$E$42</c:f>
              <c:numCache>
                <c:formatCode>#,##0</c:formatCode>
                <c:ptCount val="19"/>
                <c:pt idx="0">
                  <c:v>300</c:v>
                </c:pt>
                <c:pt idx="1">
                  <c:v>300</c:v>
                </c:pt>
                <c:pt idx="2">
                  <c:v>300</c:v>
                </c:pt>
                <c:pt idx="3">
                  <c:v>300</c:v>
                </c:pt>
                <c:pt idx="4">
                  <c:v>400</c:v>
                </c:pt>
                <c:pt idx="5">
                  <c:v>600</c:v>
                </c:pt>
                <c:pt idx="6">
                  <c:v>900</c:v>
                </c:pt>
                <c:pt idx="7">
                  <c:v>900</c:v>
                </c:pt>
                <c:pt idx="8">
                  <c:v>1200</c:v>
                </c:pt>
                <c:pt idx="9">
                  <c:v>1100</c:v>
                </c:pt>
                <c:pt idx="10">
                  <c:v>700</c:v>
                </c:pt>
                <c:pt idx="11">
                  <c:v>500</c:v>
                </c:pt>
                <c:pt idx="12">
                  <c:v>500</c:v>
                </c:pt>
                <c:pt idx="13">
                  <c:v>300</c:v>
                </c:pt>
                <c:pt idx="14">
                  <c:v>300</c:v>
                </c:pt>
                <c:pt idx="15">
                  <c:v>300</c:v>
                </c:pt>
                <c:pt idx="16">
                  <c:v>300</c:v>
                </c:pt>
                <c:pt idx="17">
                  <c:v>300</c:v>
                </c:pt>
                <c:pt idx="18">
                  <c:v>300</c:v>
                </c:pt>
              </c:numCache>
            </c:numRef>
          </c:val>
        </c:ser>
        <c:ser>
          <c:idx val="4"/>
          <c:order val="4"/>
          <c:tx>
            <c:strRef>
              <c:f>'Property Distribution'!$F$23</c:f>
              <c:strCache>
                <c:ptCount val="1"/>
                <c:pt idx="0">
                  <c:v>Over 500k</c:v>
                </c:pt>
              </c:strCache>
            </c:strRef>
          </c:tx>
          <c:cat>
            <c:strRef>
              <c:f>'Property Distribution'!$A$24:$A$42</c:f>
              <c:strCache>
                <c:ptCount val="16"/>
                <c:pt idx="0">
                  <c:v>2005</c:v>
                </c:pt>
                <c:pt idx="3">
                  <c:v>2006</c:v>
                </c:pt>
                <c:pt idx="7">
                  <c:v>2007</c:v>
                </c:pt>
                <c:pt idx="11">
                  <c:v>2008</c:v>
                </c:pt>
                <c:pt idx="15">
                  <c:v>2009</c:v>
                </c:pt>
              </c:strCache>
            </c:strRef>
          </c:cat>
          <c:val>
            <c:numRef>
              <c:f>'Property Distribution'!$F$24:$F$42</c:f>
              <c:numCache>
                <c:formatCode>#,##0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100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axId val="81243136"/>
        <c:axId val="81257216"/>
      </c:areaChart>
      <c:catAx>
        <c:axId val="8124313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1257216"/>
        <c:crosses val="autoZero"/>
        <c:auto val="1"/>
        <c:lblAlgn val="ctr"/>
        <c:lblOffset val="100"/>
      </c:catAx>
      <c:valAx>
        <c:axId val="81257216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GB"/>
            </a:pPr>
            <a:endParaRPr lang="it-IT"/>
          </a:p>
        </c:txPr>
        <c:crossAx val="81243136"/>
        <c:crosses val="autoZero"/>
        <c:crossBetween val="midCat"/>
      </c:valAx>
    </c:plotArea>
    <c:legend>
      <c:legendPos val="t"/>
      <c:layout/>
      <c:txPr>
        <a:bodyPr/>
        <a:lstStyle/>
        <a:p>
          <a:pPr>
            <a:defRPr lang="en-GB"/>
          </a:pPr>
          <a:endParaRPr lang="it-IT"/>
        </a:p>
      </c:txPr>
    </c:legend>
    <c:plotVisOnly val="1"/>
  </c:chart>
  <c:txPr>
    <a:bodyPr/>
    <a:lstStyle/>
    <a:p>
      <a:pPr>
        <a:defRPr sz="1800"/>
      </a:pPr>
      <a:endParaRPr lang="it-IT"/>
    </a:p>
  </c:tx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9819A1-312F-476C-A934-B6EB8ADD3BD2}" type="doc">
      <dgm:prSet loTypeId="urn:microsoft.com/office/officeart/2005/8/layout/cycle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759AA3A-6966-4FA3-9E4F-41624FA5D8BD}">
      <dgm:prSet phldrT="[Text]"/>
      <dgm:spPr/>
      <dgm:t>
        <a:bodyPr/>
        <a:lstStyle/>
        <a:p>
          <a:r>
            <a:rPr lang="en-GB" dirty="0" smtClean="0"/>
            <a:t>Content Analysis of Literature</a:t>
          </a:r>
          <a:endParaRPr lang="en-US" dirty="0"/>
        </a:p>
      </dgm:t>
    </dgm:pt>
    <dgm:pt modelId="{7D40AB46-6FA4-4F27-B8B0-E1F8B23DB853}" type="parTrans" cxnId="{167E5F61-B88E-48AE-B83C-C36E4218ED54}">
      <dgm:prSet/>
      <dgm:spPr/>
      <dgm:t>
        <a:bodyPr/>
        <a:lstStyle/>
        <a:p>
          <a:endParaRPr lang="en-US"/>
        </a:p>
      </dgm:t>
    </dgm:pt>
    <dgm:pt modelId="{190E7FAB-E3A2-4E6C-B34D-AB9C2A68D225}" type="sibTrans" cxnId="{167E5F61-B88E-48AE-B83C-C36E4218ED54}">
      <dgm:prSet/>
      <dgm:spPr>
        <a:ln w="3175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392BD579-5180-40DD-BDDE-D371D7B1D91A}">
      <dgm:prSet phldrT="[Text]"/>
      <dgm:spPr/>
      <dgm:t>
        <a:bodyPr/>
        <a:lstStyle/>
        <a:p>
          <a:r>
            <a:rPr lang="en-GB" dirty="0" smtClean="0"/>
            <a:t>Statistical Evaluation</a:t>
          </a:r>
          <a:endParaRPr lang="en-US" dirty="0"/>
        </a:p>
      </dgm:t>
    </dgm:pt>
    <dgm:pt modelId="{026EBEC0-A934-4D97-8EF1-683EB83775A6}" type="parTrans" cxnId="{D6D0FEA5-BB81-47A5-B991-54A7730E6F24}">
      <dgm:prSet/>
      <dgm:spPr/>
      <dgm:t>
        <a:bodyPr/>
        <a:lstStyle/>
        <a:p>
          <a:endParaRPr lang="en-US"/>
        </a:p>
      </dgm:t>
    </dgm:pt>
    <dgm:pt modelId="{2F1EE1CD-E5E3-4E86-A034-4A611326BBBF}" type="sibTrans" cxnId="{D6D0FEA5-BB81-47A5-B991-54A7730E6F24}">
      <dgm:prSet/>
      <dgm:spPr>
        <a:ln w="3175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E3C82363-59D8-431C-B9D8-72EA3AD1AD8D}">
      <dgm:prSet phldrT="[Text]"/>
      <dgm:spPr/>
      <dgm:t>
        <a:bodyPr/>
        <a:lstStyle/>
        <a:p>
          <a:r>
            <a:rPr lang="en-GB" dirty="0" smtClean="0"/>
            <a:t>Key  Stakeholder Interviews</a:t>
          </a:r>
          <a:endParaRPr lang="en-US" dirty="0"/>
        </a:p>
      </dgm:t>
    </dgm:pt>
    <dgm:pt modelId="{0C5B775D-D6F5-4629-8710-A5AEB9B9C369}" type="parTrans" cxnId="{BEE0BA1D-2011-4ECD-A6F2-9B8091A2DB24}">
      <dgm:prSet/>
      <dgm:spPr/>
      <dgm:t>
        <a:bodyPr/>
        <a:lstStyle/>
        <a:p>
          <a:endParaRPr lang="en-US"/>
        </a:p>
      </dgm:t>
    </dgm:pt>
    <dgm:pt modelId="{D1A671E1-D716-49D7-8BAB-BA1FC52DDC13}" type="sibTrans" cxnId="{BEE0BA1D-2011-4ECD-A6F2-9B8091A2DB24}">
      <dgm:prSet/>
      <dgm:spPr>
        <a:solidFill>
          <a:schemeClr val="bg1"/>
        </a:solidFill>
        <a:ln w="31750"/>
      </dgm:spPr>
      <dgm:t>
        <a:bodyPr/>
        <a:lstStyle/>
        <a:p>
          <a:endParaRPr lang="en-US"/>
        </a:p>
      </dgm:t>
    </dgm:pt>
    <dgm:pt modelId="{3CA9C374-5072-40D1-9B3D-26B68BA03DE3}">
      <dgm:prSet phldrT="[Text]"/>
      <dgm:spPr/>
      <dgm:t>
        <a:bodyPr/>
        <a:lstStyle/>
        <a:p>
          <a:r>
            <a:rPr lang="en-GB" dirty="0" smtClean="0"/>
            <a:t>Analytical Modelling of Outcomes</a:t>
          </a:r>
          <a:endParaRPr lang="en-US" dirty="0"/>
        </a:p>
      </dgm:t>
    </dgm:pt>
    <dgm:pt modelId="{F0BF98DA-8224-4A73-81CE-FCB760B932FC}" type="parTrans" cxnId="{A901BB6F-D7CE-4B05-A73F-BE699A687D6E}">
      <dgm:prSet/>
      <dgm:spPr/>
      <dgm:t>
        <a:bodyPr/>
        <a:lstStyle/>
        <a:p>
          <a:endParaRPr lang="en-US"/>
        </a:p>
      </dgm:t>
    </dgm:pt>
    <dgm:pt modelId="{160CCFC7-E98C-4EE8-91AE-15B3611AB8B6}" type="sibTrans" cxnId="{A901BB6F-D7CE-4B05-A73F-BE699A687D6E}">
      <dgm:prSet/>
      <dgm:spPr>
        <a:ln w="3175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119D3722-AA44-4392-A117-D29C02CDF563}">
      <dgm:prSet phldrT="[Text]"/>
      <dgm:spPr/>
      <dgm:t>
        <a:bodyPr/>
        <a:lstStyle/>
        <a:p>
          <a:r>
            <a:rPr lang="en-GB" dirty="0" smtClean="0"/>
            <a:t>Findings Dissemination</a:t>
          </a:r>
          <a:endParaRPr lang="en-US" dirty="0"/>
        </a:p>
      </dgm:t>
    </dgm:pt>
    <dgm:pt modelId="{8F2BDEAF-54AC-49C3-BCB5-A42C6136F5AD}" type="parTrans" cxnId="{77C5ADC2-703D-4F87-BA62-6082F865086A}">
      <dgm:prSet/>
      <dgm:spPr/>
      <dgm:t>
        <a:bodyPr/>
        <a:lstStyle/>
        <a:p>
          <a:endParaRPr lang="en-US"/>
        </a:p>
      </dgm:t>
    </dgm:pt>
    <dgm:pt modelId="{997FA7E1-4E00-477B-AA0B-8F74DF2EC4D0}" type="sibTrans" cxnId="{77C5ADC2-703D-4F87-BA62-6082F865086A}">
      <dgm:prSet/>
      <dgm:spPr>
        <a:solidFill>
          <a:schemeClr val="bg1"/>
        </a:solidFill>
        <a:ln w="3175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3DFCA0E4-2719-4A42-AF5A-98BE0E57D53A}" type="pres">
      <dgm:prSet presAssocID="{B39819A1-312F-476C-A934-B6EB8ADD3BD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90D3C51-7375-4B8C-9901-957C72681267}" type="pres">
      <dgm:prSet presAssocID="{E759AA3A-6966-4FA3-9E4F-41624FA5D8B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02B7AE-B1F1-41E3-AB3E-5151880E58E8}" type="pres">
      <dgm:prSet presAssocID="{E759AA3A-6966-4FA3-9E4F-41624FA5D8BD}" presName="spNode" presStyleCnt="0"/>
      <dgm:spPr/>
    </dgm:pt>
    <dgm:pt modelId="{53B87E92-6849-487F-8571-F95CA02A8696}" type="pres">
      <dgm:prSet presAssocID="{190E7FAB-E3A2-4E6C-B34D-AB9C2A68D225}" presName="sibTrans" presStyleLbl="sibTrans1D1" presStyleIdx="0" presStyleCnt="5"/>
      <dgm:spPr/>
      <dgm:t>
        <a:bodyPr/>
        <a:lstStyle/>
        <a:p>
          <a:endParaRPr lang="en-GB"/>
        </a:p>
      </dgm:t>
    </dgm:pt>
    <dgm:pt modelId="{E7E7AE97-1169-4BF4-B167-5E399CD9A1F2}" type="pres">
      <dgm:prSet presAssocID="{392BD579-5180-40DD-BDDE-D371D7B1D91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101C56-3512-470F-B9EA-BEDE42DF515C}" type="pres">
      <dgm:prSet presAssocID="{392BD579-5180-40DD-BDDE-D371D7B1D91A}" presName="spNode" presStyleCnt="0"/>
      <dgm:spPr/>
    </dgm:pt>
    <dgm:pt modelId="{E8ECB81C-F9CB-489A-9907-012A500B2C57}" type="pres">
      <dgm:prSet presAssocID="{2F1EE1CD-E5E3-4E86-A034-4A611326BBBF}" presName="sibTrans" presStyleLbl="sibTrans1D1" presStyleIdx="1" presStyleCnt="5"/>
      <dgm:spPr/>
      <dgm:t>
        <a:bodyPr/>
        <a:lstStyle/>
        <a:p>
          <a:endParaRPr lang="en-GB"/>
        </a:p>
      </dgm:t>
    </dgm:pt>
    <dgm:pt modelId="{04D0B402-7163-4479-9BA6-B3113471D99D}" type="pres">
      <dgm:prSet presAssocID="{E3C82363-59D8-431C-B9D8-72EA3AD1AD8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8A3F45-2BC2-4BF8-92D5-9A3128B906D6}" type="pres">
      <dgm:prSet presAssocID="{E3C82363-59D8-431C-B9D8-72EA3AD1AD8D}" presName="spNode" presStyleCnt="0"/>
      <dgm:spPr/>
    </dgm:pt>
    <dgm:pt modelId="{EE9AC1E8-8F7E-452F-B95A-7013C039AB3E}" type="pres">
      <dgm:prSet presAssocID="{D1A671E1-D716-49D7-8BAB-BA1FC52DDC13}" presName="sibTrans" presStyleLbl="sibTrans1D1" presStyleIdx="2" presStyleCnt="5"/>
      <dgm:spPr/>
      <dgm:t>
        <a:bodyPr/>
        <a:lstStyle/>
        <a:p>
          <a:endParaRPr lang="en-GB"/>
        </a:p>
      </dgm:t>
    </dgm:pt>
    <dgm:pt modelId="{316AED08-8008-426D-B30D-11CD5A647A0B}" type="pres">
      <dgm:prSet presAssocID="{3CA9C374-5072-40D1-9B3D-26B68BA03DE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820CBF-0531-4224-9A47-A56AFC48B963}" type="pres">
      <dgm:prSet presAssocID="{3CA9C374-5072-40D1-9B3D-26B68BA03DE3}" presName="spNode" presStyleCnt="0"/>
      <dgm:spPr/>
    </dgm:pt>
    <dgm:pt modelId="{BB94B507-618D-406D-8570-15146EC4CEB1}" type="pres">
      <dgm:prSet presAssocID="{160CCFC7-E98C-4EE8-91AE-15B3611AB8B6}" presName="sibTrans" presStyleLbl="sibTrans1D1" presStyleIdx="3" presStyleCnt="5"/>
      <dgm:spPr/>
      <dgm:t>
        <a:bodyPr/>
        <a:lstStyle/>
        <a:p>
          <a:endParaRPr lang="en-GB"/>
        </a:p>
      </dgm:t>
    </dgm:pt>
    <dgm:pt modelId="{4E47FCEC-2DF2-43D6-94E3-CD523D3A7E21}" type="pres">
      <dgm:prSet presAssocID="{119D3722-AA44-4392-A117-D29C02CDF56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16CE78-F586-4799-8401-8EDC59412838}" type="pres">
      <dgm:prSet presAssocID="{119D3722-AA44-4392-A117-D29C02CDF563}" presName="spNode" presStyleCnt="0"/>
      <dgm:spPr/>
    </dgm:pt>
    <dgm:pt modelId="{640D3D71-47F9-489C-AC92-83206C6E68AC}" type="pres">
      <dgm:prSet presAssocID="{997FA7E1-4E00-477B-AA0B-8F74DF2EC4D0}" presName="sibTrans" presStyleLbl="sibTrans1D1" presStyleIdx="4" presStyleCnt="5"/>
      <dgm:spPr/>
      <dgm:t>
        <a:bodyPr/>
        <a:lstStyle/>
        <a:p>
          <a:endParaRPr lang="en-GB"/>
        </a:p>
      </dgm:t>
    </dgm:pt>
  </dgm:ptLst>
  <dgm:cxnLst>
    <dgm:cxn modelId="{FD3074A0-E96E-4964-9FBD-F731804E239C}" type="presOf" srcId="{B39819A1-312F-476C-A934-B6EB8ADD3BD2}" destId="{3DFCA0E4-2719-4A42-AF5A-98BE0E57D53A}" srcOrd="0" destOrd="0" presId="urn:microsoft.com/office/officeart/2005/8/layout/cycle5"/>
    <dgm:cxn modelId="{57006726-39C6-4B73-BFCD-5871848C93EE}" type="presOf" srcId="{190E7FAB-E3A2-4E6C-B34D-AB9C2A68D225}" destId="{53B87E92-6849-487F-8571-F95CA02A8696}" srcOrd="0" destOrd="0" presId="urn:microsoft.com/office/officeart/2005/8/layout/cycle5"/>
    <dgm:cxn modelId="{99047A74-93CB-47DE-94DF-C4141BD13785}" type="presOf" srcId="{E3C82363-59D8-431C-B9D8-72EA3AD1AD8D}" destId="{04D0B402-7163-4479-9BA6-B3113471D99D}" srcOrd="0" destOrd="0" presId="urn:microsoft.com/office/officeart/2005/8/layout/cycle5"/>
    <dgm:cxn modelId="{AC569712-CB48-4F78-B179-88EC97C48F2A}" type="presOf" srcId="{3CA9C374-5072-40D1-9B3D-26B68BA03DE3}" destId="{316AED08-8008-426D-B30D-11CD5A647A0B}" srcOrd="0" destOrd="0" presId="urn:microsoft.com/office/officeart/2005/8/layout/cycle5"/>
    <dgm:cxn modelId="{7C2A04E0-74A6-42C5-84AE-939895247229}" type="presOf" srcId="{119D3722-AA44-4392-A117-D29C02CDF563}" destId="{4E47FCEC-2DF2-43D6-94E3-CD523D3A7E21}" srcOrd="0" destOrd="0" presId="urn:microsoft.com/office/officeart/2005/8/layout/cycle5"/>
    <dgm:cxn modelId="{A3DB764A-8571-4184-99B8-B5BB77F6B7BE}" type="presOf" srcId="{392BD579-5180-40DD-BDDE-D371D7B1D91A}" destId="{E7E7AE97-1169-4BF4-B167-5E399CD9A1F2}" srcOrd="0" destOrd="0" presId="urn:microsoft.com/office/officeart/2005/8/layout/cycle5"/>
    <dgm:cxn modelId="{80C06232-D489-4646-BD0F-05BAE790EB96}" type="presOf" srcId="{997FA7E1-4E00-477B-AA0B-8F74DF2EC4D0}" destId="{640D3D71-47F9-489C-AC92-83206C6E68AC}" srcOrd="0" destOrd="0" presId="urn:microsoft.com/office/officeart/2005/8/layout/cycle5"/>
    <dgm:cxn modelId="{8EF68EB4-1973-48AE-AD23-488C72CCF060}" type="presOf" srcId="{2F1EE1CD-E5E3-4E86-A034-4A611326BBBF}" destId="{E8ECB81C-F9CB-489A-9907-012A500B2C57}" srcOrd="0" destOrd="0" presId="urn:microsoft.com/office/officeart/2005/8/layout/cycle5"/>
    <dgm:cxn modelId="{167E5F61-B88E-48AE-B83C-C36E4218ED54}" srcId="{B39819A1-312F-476C-A934-B6EB8ADD3BD2}" destId="{E759AA3A-6966-4FA3-9E4F-41624FA5D8BD}" srcOrd="0" destOrd="0" parTransId="{7D40AB46-6FA4-4F27-B8B0-E1F8B23DB853}" sibTransId="{190E7FAB-E3A2-4E6C-B34D-AB9C2A68D225}"/>
    <dgm:cxn modelId="{BEE0BA1D-2011-4ECD-A6F2-9B8091A2DB24}" srcId="{B39819A1-312F-476C-A934-B6EB8ADD3BD2}" destId="{E3C82363-59D8-431C-B9D8-72EA3AD1AD8D}" srcOrd="2" destOrd="0" parTransId="{0C5B775D-D6F5-4629-8710-A5AEB9B9C369}" sibTransId="{D1A671E1-D716-49D7-8BAB-BA1FC52DDC13}"/>
    <dgm:cxn modelId="{854FC8D9-567D-4200-AB37-8704BD683A6E}" type="presOf" srcId="{D1A671E1-D716-49D7-8BAB-BA1FC52DDC13}" destId="{EE9AC1E8-8F7E-452F-B95A-7013C039AB3E}" srcOrd="0" destOrd="0" presId="urn:microsoft.com/office/officeart/2005/8/layout/cycle5"/>
    <dgm:cxn modelId="{A901BB6F-D7CE-4B05-A73F-BE699A687D6E}" srcId="{B39819A1-312F-476C-A934-B6EB8ADD3BD2}" destId="{3CA9C374-5072-40D1-9B3D-26B68BA03DE3}" srcOrd="3" destOrd="0" parTransId="{F0BF98DA-8224-4A73-81CE-FCB760B932FC}" sibTransId="{160CCFC7-E98C-4EE8-91AE-15B3611AB8B6}"/>
    <dgm:cxn modelId="{9D541D68-AE91-4328-892C-C26C8E028215}" type="presOf" srcId="{E759AA3A-6966-4FA3-9E4F-41624FA5D8BD}" destId="{590D3C51-7375-4B8C-9901-957C72681267}" srcOrd="0" destOrd="0" presId="urn:microsoft.com/office/officeart/2005/8/layout/cycle5"/>
    <dgm:cxn modelId="{D6D0FEA5-BB81-47A5-B991-54A7730E6F24}" srcId="{B39819A1-312F-476C-A934-B6EB8ADD3BD2}" destId="{392BD579-5180-40DD-BDDE-D371D7B1D91A}" srcOrd="1" destOrd="0" parTransId="{026EBEC0-A934-4D97-8EF1-683EB83775A6}" sibTransId="{2F1EE1CD-E5E3-4E86-A034-4A611326BBBF}"/>
    <dgm:cxn modelId="{77C5ADC2-703D-4F87-BA62-6082F865086A}" srcId="{B39819A1-312F-476C-A934-B6EB8ADD3BD2}" destId="{119D3722-AA44-4392-A117-D29C02CDF563}" srcOrd="4" destOrd="0" parTransId="{8F2BDEAF-54AC-49C3-BCB5-A42C6136F5AD}" sibTransId="{997FA7E1-4E00-477B-AA0B-8F74DF2EC4D0}"/>
    <dgm:cxn modelId="{15B44C06-1BC8-42CB-B33E-B566D501BEA5}" type="presOf" srcId="{160CCFC7-E98C-4EE8-91AE-15B3611AB8B6}" destId="{BB94B507-618D-406D-8570-15146EC4CEB1}" srcOrd="0" destOrd="0" presId="urn:microsoft.com/office/officeart/2005/8/layout/cycle5"/>
    <dgm:cxn modelId="{7B941231-F3BA-48FF-B98B-8F074BE0B73D}" type="presParOf" srcId="{3DFCA0E4-2719-4A42-AF5A-98BE0E57D53A}" destId="{590D3C51-7375-4B8C-9901-957C72681267}" srcOrd="0" destOrd="0" presId="urn:microsoft.com/office/officeart/2005/8/layout/cycle5"/>
    <dgm:cxn modelId="{41AE8441-ED94-49BE-B8AD-BB428515DC4A}" type="presParOf" srcId="{3DFCA0E4-2719-4A42-AF5A-98BE0E57D53A}" destId="{D002B7AE-B1F1-41E3-AB3E-5151880E58E8}" srcOrd="1" destOrd="0" presId="urn:microsoft.com/office/officeart/2005/8/layout/cycle5"/>
    <dgm:cxn modelId="{232C68BF-6CC9-446C-86E9-B4CC8657458F}" type="presParOf" srcId="{3DFCA0E4-2719-4A42-AF5A-98BE0E57D53A}" destId="{53B87E92-6849-487F-8571-F95CA02A8696}" srcOrd="2" destOrd="0" presId="urn:microsoft.com/office/officeart/2005/8/layout/cycle5"/>
    <dgm:cxn modelId="{71F59A62-E1D0-4E7E-B2A0-1650887CC800}" type="presParOf" srcId="{3DFCA0E4-2719-4A42-AF5A-98BE0E57D53A}" destId="{E7E7AE97-1169-4BF4-B167-5E399CD9A1F2}" srcOrd="3" destOrd="0" presId="urn:microsoft.com/office/officeart/2005/8/layout/cycle5"/>
    <dgm:cxn modelId="{E2B1D361-4C7B-425F-AB5A-6B8152D325BA}" type="presParOf" srcId="{3DFCA0E4-2719-4A42-AF5A-98BE0E57D53A}" destId="{80101C56-3512-470F-B9EA-BEDE42DF515C}" srcOrd="4" destOrd="0" presId="urn:microsoft.com/office/officeart/2005/8/layout/cycle5"/>
    <dgm:cxn modelId="{F824A0A1-1DF3-45B1-B632-CDA7A41BC966}" type="presParOf" srcId="{3DFCA0E4-2719-4A42-AF5A-98BE0E57D53A}" destId="{E8ECB81C-F9CB-489A-9907-012A500B2C57}" srcOrd="5" destOrd="0" presId="urn:microsoft.com/office/officeart/2005/8/layout/cycle5"/>
    <dgm:cxn modelId="{C1606E80-7204-42AC-9543-AA741B440ED8}" type="presParOf" srcId="{3DFCA0E4-2719-4A42-AF5A-98BE0E57D53A}" destId="{04D0B402-7163-4479-9BA6-B3113471D99D}" srcOrd="6" destOrd="0" presId="urn:microsoft.com/office/officeart/2005/8/layout/cycle5"/>
    <dgm:cxn modelId="{A2AA0F21-A7CE-408E-A6EB-72F54FEA6E84}" type="presParOf" srcId="{3DFCA0E4-2719-4A42-AF5A-98BE0E57D53A}" destId="{488A3F45-2BC2-4BF8-92D5-9A3128B906D6}" srcOrd="7" destOrd="0" presId="urn:microsoft.com/office/officeart/2005/8/layout/cycle5"/>
    <dgm:cxn modelId="{2D95A57D-7821-457E-9773-F276B495699D}" type="presParOf" srcId="{3DFCA0E4-2719-4A42-AF5A-98BE0E57D53A}" destId="{EE9AC1E8-8F7E-452F-B95A-7013C039AB3E}" srcOrd="8" destOrd="0" presId="urn:microsoft.com/office/officeart/2005/8/layout/cycle5"/>
    <dgm:cxn modelId="{9F51BE12-0AE8-40C9-940A-681AD6E8D947}" type="presParOf" srcId="{3DFCA0E4-2719-4A42-AF5A-98BE0E57D53A}" destId="{316AED08-8008-426D-B30D-11CD5A647A0B}" srcOrd="9" destOrd="0" presId="urn:microsoft.com/office/officeart/2005/8/layout/cycle5"/>
    <dgm:cxn modelId="{B06D61A4-EFFF-424D-B149-E9CB9D241B55}" type="presParOf" srcId="{3DFCA0E4-2719-4A42-AF5A-98BE0E57D53A}" destId="{61820CBF-0531-4224-9A47-A56AFC48B963}" srcOrd="10" destOrd="0" presId="urn:microsoft.com/office/officeart/2005/8/layout/cycle5"/>
    <dgm:cxn modelId="{CD56F258-AA67-4C9A-A287-C3E6CABFA2F3}" type="presParOf" srcId="{3DFCA0E4-2719-4A42-AF5A-98BE0E57D53A}" destId="{BB94B507-618D-406D-8570-15146EC4CEB1}" srcOrd="11" destOrd="0" presId="urn:microsoft.com/office/officeart/2005/8/layout/cycle5"/>
    <dgm:cxn modelId="{81C8ABB6-AC38-4D56-A773-BE4A12FF2259}" type="presParOf" srcId="{3DFCA0E4-2719-4A42-AF5A-98BE0E57D53A}" destId="{4E47FCEC-2DF2-43D6-94E3-CD523D3A7E21}" srcOrd="12" destOrd="0" presId="urn:microsoft.com/office/officeart/2005/8/layout/cycle5"/>
    <dgm:cxn modelId="{56AF0F4A-6B58-4B89-8207-19401C8B4F80}" type="presParOf" srcId="{3DFCA0E4-2719-4A42-AF5A-98BE0E57D53A}" destId="{1B16CE78-F586-4799-8401-8EDC59412838}" srcOrd="13" destOrd="0" presId="urn:microsoft.com/office/officeart/2005/8/layout/cycle5"/>
    <dgm:cxn modelId="{76B14167-18A4-4920-8C82-9ECD14CEF5E4}" type="presParOf" srcId="{3DFCA0E4-2719-4A42-AF5A-98BE0E57D53A}" destId="{640D3D71-47F9-489C-AC92-83206C6E68AC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0D3C51-7375-4B8C-9901-957C72681267}">
      <dsp:nvSpPr>
        <dsp:cNvPr id="0" name=""/>
        <dsp:cNvSpPr/>
      </dsp:nvSpPr>
      <dsp:spPr>
        <a:xfrm>
          <a:off x="3269300" y="2017"/>
          <a:ext cx="1676769" cy="10899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Content Analysis of Literature</a:t>
          </a:r>
          <a:endParaRPr lang="en-US" sz="1900" kern="1200" dirty="0"/>
        </a:p>
      </dsp:txBody>
      <dsp:txXfrm>
        <a:off x="3269300" y="2017"/>
        <a:ext cx="1676769" cy="1089900"/>
      </dsp:txXfrm>
    </dsp:sp>
    <dsp:sp modelId="{53B87E92-6849-487F-8571-F95CA02A8696}">
      <dsp:nvSpPr>
        <dsp:cNvPr id="0" name=""/>
        <dsp:cNvSpPr/>
      </dsp:nvSpPr>
      <dsp:spPr>
        <a:xfrm>
          <a:off x="1930866" y="546967"/>
          <a:ext cx="4353637" cy="4353637"/>
        </a:xfrm>
        <a:custGeom>
          <a:avLst/>
          <a:gdLst/>
          <a:ahLst/>
          <a:cxnLst/>
          <a:rect l="0" t="0" r="0" b="0"/>
          <a:pathLst>
            <a:path>
              <a:moveTo>
                <a:pt x="3239666" y="277109"/>
              </a:moveTo>
              <a:arcTo wR="2176818" hR="2176818" stAng="17953567" swAng="1211330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7AE97-1169-4BF4-B167-5E399CD9A1F2}">
      <dsp:nvSpPr>
        <dsp:cNvPr id="0" name=""/>
        <dsp:cNvSpPr/>
      </dsp:nvSpPr>
      <dsp:spPr>
        <a:xfrm>
          <a:off x="5339577" y="1506161"/>
          <a:ext cx="1676769" cy="1089900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Statistical Evaluation</a:t>
          </a:r>
          <a:endParaRPr lang="en-US" sz="1900" kern="1200" dirty="0"/>
        </a:p>
      </dsp:txBody>
      <dsp:txXfrm>
        <a:off x="5339577" y="1506161"/>
        <a:ext cx="1676769" cy="1089900"/>
      </dsp:txXfrm>
    </dsp:sp>
    <dsp:sp modelId="{E8ECB81C-F9CB-489A-9907-012A500B2C57}">
      <dsp:nvSpPr>
        <dsp:cNvPr id="0" name=""/>
        <dsp:cNvSpPr/>
      </dsp:nvSpPr>
      <dsp:spPr>
        <a:xfrm>
          <a:off x="1930866" y="546967"/>
          <a:ext cx="4353637" cy="4353637"/>
        </a:xfrm>
        <a:custGeom>
          <a:avLst/>
          <a:gdLst/>
          <a:ahLst/>
          <a:cxnLst/>
          <a:rect l="0" t="0" r="0" b="0"/>
          <a:pathLst>
            <a:path>
              <a:moveTo>
                <a:pt x="4348412" y="2327548"/>
              </a:moveTo>
              <a:arcTo wR="2176818" hR="2176818" stAng="21838231" swAng="1359565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0B402-7163-4479-9BA6-B3113471D99D}">
      <dsp:nvSpPr>
        <dsp:cNvPr id="0" name=""/>
        <dsp:cNvSpPr/>
      </dsp:nvSpPr>
      <dsp:spPr>
        <a:xfrm>
          <a:off x="4548802" y="3939919"/>
          <a:ext cx="1676769" cy="10899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Key  Stakeholder Interviews</a:t>
          </a:r>
          <a:endParaRPr lang="en-US" sz="1900" kern="1200" dirty="0"/>
        </a:p>
      </dsp:txBody>
      <dsp:txXfrm>
        <a:off x="4548802" y="3939919"/>
        <a:ext cx="1676769" cy="1089900"/>
      </dsp:txXfrm>
    </dsp:sp>
    <dsp:sp modelId="{EE9AC1E8-8F7E-452F-B95A-7013C039AB3E}">
      <dsp:nvSpPr>
        <dsp:cNvPr id="0" name=""/>
        <dsp:cNvSpPr/>
      </dsp:nvSpPr>
      <dsp:spPr>
        <a:xfrm>
          <a:off x="1930866" y="546967"/>
          <a:ext cx="4353637" cy="4353637"/>
        </a:xfrm>
        <a:custGeom>
          <a:avLst/>
          <a:gdLst/>
          <a:ahLst/>
          <a:cxnLst/>
          <a:rect l="0" t="0" r="0" b="0"/>
          <a:pathLst>
            <a:path>
              <a:moveTo>
                <a:pt x="2443890" y="4337191"/>
              </a:moveTo>
              <a:arcTo wR="2176818" hR="2176818" stAng="4977161" swAng="845678"/>
            </a:path>
          </a:pathLst>
        </a:custGeom>
        <a:noFill/>
        <a:ln w="3175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6AED08-8008-426D-B30D-11CD5A647A0B}">
      <dsp:nvSpPr>
        <dsp:cNvPr id="0" name=""/>
        <dsp:cNvSpPr/>
      </dsp:nvSpPr>
      <dsp:spPr>
        <a:xfrm>
          <a:off x="1989798" y="3939919"/>
          <a:ext cx="1676769" cy="1089900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Analytical Modelling of Outcomes</a:t>
          </a:r>
          <a:endParaRPr lang="en-US" sz="1900" kern="1200" dirty="0"/>
        </a:p>
      </dsp:txBody>
      <dsp:txXfrm>
        <a:off x="1989798" y="3939919"/>
        <a:ext cx="1676769" cy="1089900"/>
      </dsp:txXfrm>
    </dsp:sp>
    <dsp:sp modelId="{BB94B507-618D-406D-8570-15146EC4CEB1}">
      <dsp:nvSpPr>
        <dsp:cNvPr id="0" name=""/>
        <dsp:cNvSpPr/>
      </dsp:nvSpPr>
      <dsp:spPr>
        <a:xfrm>
          <a:off x="1930866" y="546967"/>
          <a:ext cx="4353637" cy="4353637"/>
        </a:xfrm>
        <a:custGeom>
          <a:avLst/>
          <a:gdLst/>
          <a:ahLst/>
          <a:cxnLst/>
          <a:rect l="0" t="0" r="0" b="0"/>
          <a:pathLst>
            <a:path>
              <a:moveTo>
                <a:pt x="230916" y="3152525"/>
              </a:moveTo>
              <a:arcTo wR="2176818" hR="2176818" stAng="9202204" swAng="1359565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7FCEC-2DF2-43D6-94E3-CD523D3A7E21}">
      <dsp:nvSpPr>
        <dsp:cNvPr id="0" name=""/>
        <dsp:cNvSpPr/>
      </dsp:nvSpPr>
      <dsp:spPr>
        <a:xfrm>
          <a:off x="1199022" y="1506161"/>
          <a:ext cx="1676769" cy="10899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Findings Dissemination</a:t>
          </a:r>
          <a:endParaRPr lang="en-US" sz="1900" kern="1200" dirty="0"/>
        </a:p>
      </dsp:txBody>
      <dsp:txXfrm>
        <a:off x="1199022" y="1506161"/>
        <a:ext cx="1676769" cy="1089900"/>
      </dsp:txXfrm>
    </dsp:sp>
    <dsp:sp modelId="{640D3D71-47F9-489C-AC92-83206C6E68AC}">
      <dsp:nvSpPr>
        <dsp:cNvPr id="0" name=""/>
        <dsp:cNvSpPr/>
      </dsp:nvSpPr>
      <dsp:spPr>
        <a:xfrm>
          <a:off x="1930866" y="546967"/>
          <a:ext cx="4353637" cy="4353637"/>
        </a:xfrm>
        <a:custGeom>
          <a:avLst/>
          <a:gdLst/>
          <a:ahLst/>
          <a:cxnLst/>
          <a:rect l="0" t="0" r="0" b="0"/>
          <a:pathLst>
            <a:path>
              <a:moveTo>
                <a:pt x="523653" y="760632"/>
              </a:moveTo>
              <a:arcTo wR="2176818" hR="2176818" stAng="13235103" swAng="1211330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5F676-3005-4D42-9596-DBA74882EFC2}" type="datetimeFigureOut">
              <a:rPr lang="en-GB" smtClean="0"/>
              <a:pPr/>
              <a:t>26/06/2010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DB08B-748E-467E-9D8B-E66D8579A728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DB08B-748E-467E-9D8B-E66D8579A72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BD366-21F2-4CDD-9116-FEBD53D4886F}" type="datetimeFigureOut">
              <a:rPr lang="en-US"/>
              <a:pPr>
                <a:defRPr/>
              </a:pPr>
              <a:t>6/26/2010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1365A-2331-4598-A457-507250224017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9CAE1-A4B0-4D91-AEF4-4CD152C4403E}" type="datetimeFigureOut">
              <a:rPr lang="en-US"/>
              <a:pPr>
                <a:defRPr/>
              </a:pPr>
              <a:t>6/26/2010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A43CB-68C6-4881-818A-8BEF96E88CD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63DAD-CCE1-4371-B77D-733E1E8A49AF}" type="datetimeFigureOut">
              <a:rPr lang="en-US"/>
              <a:pPr>
                <a:defRPr/>
              </a:pPr>
              <a:t>6/26/2010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36660-A41F-4749-9680-1E5F3CD7284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1B150-6A47-4208-A709-33125D9B0789}" type="datetimeFigureOut">
              <a:rPr lang="en-US"/>
              <a:pPr>
                <a:defRPr/>
              </a:pPr>
              <a:t>6/26/2010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82912-3FE0-4C62-88A5-52C77A34E527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BC2CF-6472-419A-9F15-893C76CBAD3B}" type="datetimeFigureOut">
              <a:rPr lang="en-US"/>
              <a:pPr>
                <a:defRPr/>
              </a:pPr>
              <a:t>6/26/2010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C2684-F33E-46D0-B25A-5DFA6CA5DC87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6E451-18AD-4DCC-860E-9FB822003214}" type="datetimeFigureOut">
              <a:rPr lang="en-US"/>
              <a:pPr>
                <a:defRPr/>
              </a:pPr>
              <a:t>6/26/2010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7FFBD-5D73-454F-B783-30F0513F6171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DC2BE-2233-4EE4-8367-CAF6CD7BA664}" type="datetimeFigureOut">
              <a:rPr lang="en-US"/>
              <a:pPr>
                <a:defRPr/>
              </a:pPr>
              <a:t>6/26/2010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902C7-21FC-4BC0-809D-17A155A653A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BC09E-9A32-4D1D-93B9-FD2E2E3E8FF9}" type="datetimeFigureOut">
              <a:rPr lang="en-US"/>
              <a:pPr>
                <a:defRPr/>
              </a:pPr>
              <a:t>6/26/2010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FE0C4-97A8-49EA-8FC8-188D8E6BC723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09478-BF13-4B5F-93AE-E639B229FF47}" type="datetimeFigureOut">
              <a:rPr lang="en-US"/>
              <a:pPr>
                <a:defRPr/>
              </a:pPr>
              <a:t>6/26/2010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58EB2-711F-4570-970D-A43236473B17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1AD93-9A92-4861-9F90-F57FB40B9729}" type="datetimeFigureOut">
              <a:rPr lang="en-US"/>
              <a:pPr>
                <a:defRPr/>
              </a:pPr>
              <a:t>6/26/2010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4F1BC-DB4F-45FC-9850-C41C7769189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B6E51-6694-4594-9831-FE4186364A4B}" type="datetimeFigureOut">
              <a:rPr lang="en-US"/>
              <a:pPr>
                <a:defRPr/>
              </a:pPr>
              <a:t>6/26/2010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B0960-C096-40BA-84A3-6C5FAFDD18BA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077803-1221-460D-A5EC-F54BEB3A154D}" type="datetimeFigureOut">
              <a:rPr lang="en-US"/>
              <a:pPr>
                <a:defRPr/>
              </a:pPr>
              <a:t>6/26/2010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00E4A1-4B4A-4D0E-8C66-A09E55F09010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143000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Mortgage Constraints: Implications for UK Housing Markets</a:t>
            </a:r>
            <a:br>
              <a:rPr lang="en-GB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2643188"/>
            <a:ext cx="8286750" cy="3500437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17</a:t>
            </a:r>
            <a:r>
              <a:rPr lang="en-GB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Annual ERES Conference</a:t>
            </a:r>
            <a:b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Milano </a:t>
            </a:r>
            <a:b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June 2010</a:t>
            </a: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GB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defRPr/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Martin Haran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Michael McCord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David McIlhatton</a:t>
            </a:r>
          </a:p>
          <a:p>
            <a:pPr eaLnBrk="1" hangingPunct="1">
              <a:defRPr/>
            </a:pPr>
            <a:endParaRPr lang="en-GB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defRPr/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University of Ulster</a:t>
            </a:r>
          </a:p>
        </p:txBody>
      </p:sp>
      <p:pic>
        <p:nvPicPr>
          <p:cNvPr id="2052" name="Picture 3" descr="UUlogo.png"/>
          <p:cNvPicPr>
            <a:picLocks noChangeAspect="1"/>
          </p:cNvPicPr>
          <p:nvPr/>
        </p:nvPicPr>
        <p:blipFill>
          <a:blip r:embed="rId2" cstate="print"/>
          <a:srcRect r="25777" b="-31876"/>
          <a:stretch>
            <a:fillRect/>
          </a:stretch>
        </p:blipFill>
        <p:spPr bwMode="auto">
          <a:xfrm>
            <a:off x="3419475" y="5373688"/>
            <a:ext cx="25209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51520" y="908720"/>
          <a:ext cx="856895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544" y="476672"/>
            <a:ext cx="17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Loan-to-Value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51520" y="1052736"/>
          <a:ext cx="864096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476672"/>
            <a:ext cx="3386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LTV &amp; The Cost of Borrowing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23528" y="908720"/>
          <a:ext cx="856895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468313" y="476250"/>
            <a:ext cx="7680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 smtClean="0"/>
              <a:t>PROPERTY </a:t>
            </a:r>
            <a:r>
              <a:rPr lang="en-GB" b="1" dirty="0"/>
              <a:t>AQUISITION BY VALUATION (FIRST-TIME BUYERS)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23528" y="908720"/>
          <a:ext cx="849694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611188" y="4048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smtClean="0"/>
              <a:t>PROPERTY </a:t>
            </a:r>
            <a:r>
              <a:rPr lang="en-GB" b="1"/>
              <a:t>AQUISITION BY VALUATION (HOME MOVERS)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1187624" y="260648"/>
            <a:ext cx="6624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Preliminary Analysis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7182" y="1412775"/>
            <a:ext cx="7175217" cy="3774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Analytical Modelling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864096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95536" y="4005064"/>
            <a:ext cx="60486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endParaRPr lang="en-GB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Where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:	K is equal to capital </a:t>
            </a:r>
            <a:r>
              <a:rPr lang="en-GB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(Value of Loans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Arial" charset="0"/>
              <a:buNone/>
              <a:defRPr/>
            </a:pP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	Y is equal to income	</a:t>
            </a:r>
          </a:p>
          <a:p>
            <a:pPr>
              <a:buFont typeface="Arial" charset="0"/>
              <a:buNone/>
              <a:defRPr/>
            </a:pP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	D represents the level of debt income multiple</a:t>
            </a:r>
          </a:p>
          <a:p>
            <a:pPr>
              <a:buFont typeface="Arial" charset="0"/>
              <a:buNone/>
              <a:defRPr/>
            </a:pP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	LTV is the loan-to-value at time </a:t>
            </a:r>
            <a:r>
              <a:rPr lang="en-GB" i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</a:t>
            </a:r>
            <a:endParaRPr lang="en-GB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	HP represents house price</a:t>
            </a:r>
          </a:p>
          <a:p>
            <a:pPr>
              <a:buFont typeface="Arial" charset="0"/>
              <a:buNone/>
              <a:defRPr/>
            </a:pP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 is 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the capacity to service interest payments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Model Analysis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684076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660232" y="148478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2780928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ANOVA (89.70, </a:t>
            </a:r>
            <a:r>
              <a:rPr lang="en-GB" b="1" i="1" dirty="0" smtClean="0">
                <a:solidFill>
                  <a:schemeClr val="bg1"/>
                </a:solidFill>
              </a:rPr>
              <a:t>p</a:t>
            </a:r>
            <a:r>
              <a:rPr lang="en-GB" b="1" dirty="0" smtClean="0">
                <a:solidFill>
                  <a:schemeClr val="bg1"/>
                </a:solidFill>
              </a:rPr>
              <a:t> &lt;.005)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23528" y="4797152"/>
            <a:ext cx="8208912" cy="2811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GB" b="1" dirty="0" smtClean="0">
              <a:solidFill>
                <a:srgbClr val="FFFFFF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/>
            <a:endParaRPr lang="en-GB" b="1" dirty="0" smtClean="0">
              <a:solidFill>
                <a:srgbClr val="FFFFFF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/>
            <a:endParaRPr lang="en-GB" b="1" dirty="0" smtClean="0">
              <a:solidFill>
                <a:srgbClr val="FFFFFF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/>
            <a:endParaRPr lang="en-GB" b="1" dirty="0" smtClean="0">
              <a:solidFill>
                <a:srgbClr val="FFFFFF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/>
            <a:endParaRPr lang="en-GB" b="1" dirty="0" smtClean="0">
              <a:solidFill>
                <a:srgbClr val="FFFFFF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/>
            <a:endParaRPr lang="en-GB" sz="2000" b="1" i="1" baseline="-30000" dirty="0" smtClean="0">
              <a:solidFill>
                <a:srgbClr val="FFFFFF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/>
            <a:endParaRPr lang="en-GB" sz="2800" b="1" i="1" baseline="-30000" dirty="0" smtClean="0">
              <a:solidFill>
                <a:srgbClr val="FFFFFF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/>
            <a:endParaRPr lang="en-GB" sz="2000" b="1" i="1" baseline="-300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en-GB" sz="2000" b="1" i="1" baseline="-300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en-GB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520" y="5733256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b="1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r>
              <a:rPr lang="en-GB" b="1" baseline="-30000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AVAIL</a:t>
            </a:r>
            <a:r>
              <a:rPr lang="en-GB" b="1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= 12712.82</a:t>
            </a:r>
            <a:r>
              <a:rPr lang="en-GB" b="1" i="1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β</a:t>
            </a:r>
            <a:r>
              <a:rPr lang="en-GB" b="1" i="1" baseline="-30000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0 </a:t>
            </a:r>
            <a:r>
              <a:rPr lang="en-GB" b="1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+11.05</a:t>
            </a:r>
            <a:r>
              <a:rPr lang="en-GB" b="1" i="1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β</a:t>
            </a:r>
            <a:r>
              <a:rPr lang="en-GB" b="1" i="1" baseline="-30000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lang="en-GB" b="1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- 0.168</a:t>
            </a:r>
            <a:r>
              <a:rPr lang="en-GB" sz="2000" b="1" i="1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β</a:t>
            </a:r>
            <a:r>
              <a:rPr lang="en-GB" sz="2000" b="1" i="1" baseline="-30000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2 </a:t>
            </a:r>
            <a:r>
              <a:rPr lang="en-GB" b="1" dirty="0" smtClean="0">
                <a:solidFill>
                  <a:srgbClr val="FFFFFF"/>
                </a:solidFill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lang="en-GB" b="1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75.15</a:t>
            </a:r>
            <a:r>
              <a:rPr lang="en-GB" sz="2000" b="1" i="1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β</a:t>
            </a:r>
            <a:r>
              <a:rPr lang="en-GB" sz="2000" b="1" i="1" baseline="-30000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lang="en-GB" b="1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GB" b="1" dirty="0" smtClean="0">
                <a:solidFill>
                  <a:srgbClr val="FFFFFF"/>
                </a:solidFill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lang="en-GB" b="1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0.027</a:t>
            </a:r>
            <a:r>
              <a:rPr lang="en-GB" sz="2000" b="1" i="1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β</a:t>
            </a:r>
            <a:r>
              <a:rPr lang="en-GB" sz="2000" b="1" i="1" baseline="-30000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4</a:t>
            </a:r>
            <a:r>
              <a:rPr lang="en-GB" b="1" dirty="0" smtClean="0">
                <a:solidFill>
                  <a:srgbClr val="FFFF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en-GB" sz="2000" b="1" i="1" baseline="-30000" dirty="0" smtClean="0">
              <a:solidFill>
                <a:srgbClr val="FFFFFF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212976"/>
            <a:ext cx="6912768" cy="2316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Conclusions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defRPr/>
            </a:pPr>
            <a:endParaRPr lang="en-GB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defRPr/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Contraction in risk appetite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Current inflexibility in lending decisions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Wholesale removal of 100% LTV Products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Turbulent period of realignment (Lag), economic  (macro &amp; micro) balance 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The panacea of financial and economic uncertainty will create ongoing discord.</a:t>
            </a:r>
          </a:p>
          <a:p>
            <a:pPr eaLnBrk="1" hangingPunct="1">
              <a:defRPr/>
            </a:pPr>
            <a:endParaRPr lang="en-GB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defRPr/>
            </a:pP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Introduction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GB" dirty="0" smtClean="0">
                <a:solidFill>
                  <a:schemeClr val="bg1"/>
                </a:solidFill>
              </a:rPr>
              <a:t>Residential Mortgages </a:t>
            </a:r>
            <a:r>
              <a:rPr lang="en-GB" dirty="0">
                <a:solidFill>
                  <a:schemeClr val="bg1"/>
                </a:solidFill>
              </a:rPr>
              <a:t>-</a:t>
            </a:r>
            <a:r>
              <a:rPr lang="en-GB" dirty="0" smtClean="0">
                <a:solidFill>
                  <a:schemeClr val="bg1"/>
                </a:solidFill>
              </a:rPr>
              <a:t>Epicentre of GFC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GB" dirty="0" smtClean="0">
                <a:solidFill>
                  <a:schemeClr val="bg1"/>
                </a:solidFill>
              </a:rPr>
              <a:t>Financial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bg1"/>
                </a:solidFill>
              </a:rPr>
              <a:t>De-regulation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GB" dirty="0" smtClean="0">
                <a:solidFill>
                  <a:schemeClr val="bg1"/>
                </a:solidFill>
              </a:rPr>
              <a:t>Enhanced Accessibility to Mortgage Finance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GB" dirty="0" smtClean="0">
                <a:solidFill>
                  <a:schemeClr val="bg1"/>
                </a:solidFill>
              </a:rPr>
              <a:t>Expansion in Mortgage Product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 Expanded Mortgage Market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757738"/>
          </a:xfrm>
        </p:spPr>
        <p:txBody>
          <a:bodyPr>
            <a:normAutofit/>
          </a:bodyPr>
          <a:lstStyle/>
          <a:p>
            <a:pPr eaLnBrk="1" hangingPunct="1">
              <a:buNone/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en-GB" dirty="0" smtClean="0">
                <a:solidFill>
                  <a:schemeClr val="bg1"/>
                </a:solidFill>
              </a:rPr>
              <a:t>Enhanced Efficiency through Competiveness</a:t>
            </a:r>
          </a:p>
          <a:p>
            <a:pPr eaLnBrk="1" hangingPunct="1"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en-GB" dirty="0" smtClean="0">
                <a:solidFill>
                  <a:schemeClr val="bg1"/>
                </a:solidFill>
              </a:rPr>
              <a:t>Growth in UK Sub-prime Lending</a:t>
            </a:r>
          </a:p>
          <a:p>
            <a:pPr eaLnBrk="1" hangingPunct="1"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en-GB" dirty="0" smtClean="0">
                <a:solidFill>
                  <a:schemeClr val="bg1"/>
                </a:solidFill>
              </a:rPr>
              <a:t>Financial Stimulus to Overheated Market</a:t>
            </a:r>
          </a:p>
          <a:p>
            <a:pPr eaLnBrk="1" hangingPunct="1"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en-GB" dirty="0" smtClean="0">
                <a:solidFill>
                  <a:schemeClr val="bg1"/>
                </a:solidFill>
              </a:rPr>
              <a:t>Stability of UK Mortgage Market Post-GFC</a:t>
            </a:r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500034" y="1397000"/>
          <a:ext cx="8215370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11188" y="214313"/>
            <a:ext cx="7848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</a:rPr>
              <a:t>Methodological Application</a:t>
            </a:r>
            <a:endParaRPr lang="en-US" sz="3600" b="1">
              <a:solidFill>
                <a:schemeClr val="bg1"/>
              </a:solidFill>
            </a:endParaRPr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1187450" y="692150"/>
            <a:ext cx="741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 b="1"/>
              <a:t>Methodological 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23528" y="1052736"/>
          <a:ext cx="849694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684213" y="404813"/>
            <a:ext cx="5975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/>
              <a:t>Number of Loans &amp; House Prices (UK)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51520" y="908720"/>
          <a:ext cx="856895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539750" y="404813"/>
            <a:ext cx="4287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/>
              <a:t>Number of Loans &amp; House Prices (NI)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28596" y="836712"/>
          <a:ext cx="8215370" cy="5164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404664"/>
            <a:ext cx="421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Separation of House Price to Income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51520" y="836712"/>
          <a:ext cx="856895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332656"/>
            <a:ext cx="4660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Detachment of Lending and Income ratio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51520" y="1052736"/>
          <a:ext cx="856895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476672"/>
            <a:ext cx="3775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Relaxation in Lending Standards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Presentazione su schermo (4:3)</PresentationFormat>
  <Paragraphs>77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Office Theme</vt:lpstr>
      <vt:lpstr>Mortgage Constraints: Implications for UK Housing Markets  </vt:lpstr>
      <vt:lpstr>Introduction</vt:lpstr>
      <vt:lpstr>An Expanded Mortgage Market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Analytical Modelling</vt:lpstr>
      <vt:lpstr>Model Analysis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</dc:creator>
  <cp:lastModifiedBy>User Default</cp:lastModifiedBy>
  <cp:revision>64</cp:revision>
  <dcterms:created xsi:type="dcterms:W3CDTF">2010-06-23T18:39:24Z</dcterms:created>
  <dcterms:modified xsi:type="dcterms:W3CDTF">2010-06-26T08:44:40Z</dcterms:modified>
</cp:coreProperties>
</file>