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9144000" cy="6858000" type="screen4x3"/>
  <p:notesSz cx="9601200" cy="73152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çois DesRosier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5050"/>
    <a:srgbClr val="FF9999"/>
    <a:srgbClr val="009999"/>
    <a:srgbClr val="6600FF"/>
    <a:srgbClr val="00CC00"/>
    <a:srgbClr val="000000"/>
    <a:srgbClr val="FFFFCC"/>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97" autoAdjust="0"/>
    <p:restoredTop sz="94660"/>
  </p:normalViewPr>
  <p:slideViewPr>
    <p:cSldViewPr>
      <p:cViewPr varScale="1">
        <p:scale>
          <a:sx n="70" d="100"/>
          <a:sy n="70" d="100"/>
        </p:scale>
        <p:origin x="-72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CA"/>
          </a:p>
        </p:txBody>
      </p:sp>
      <p:sp>
        <p:nvSpPr>
          <p:cNvPr id="65539"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CA"/>
          </a:p>
        </p:txBody>
      </p:sp>
      <p:sp>
        <p:nvSpPr>
          <p:cNvPr id="65540"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CA"/>
          </a:p>
        </p:txBody>
      </p:sp>
      <p:sp>
        <p:nvSpPr>
          <p:cNvPr id="65541"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429D184-31AF-4858-AFBE-CE1204E3D083}" type="slidenum">
              <a:rPr lang="fr-CA"/>
              <a:pPr>
                <a:defRPr/>
              </a:pPr>
              <a:t>‹N°›</a:t>
            </a:fld>
            <a:endParaRPr lang="fr-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CA"/>
          </a:p>
        </p:txBody>
      </p:sp>
      <p:sp>
        <p:nvSpPr>
          <p:cNvPr id="54275"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CA"/>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Cliquez pour modifier les styles du texte du masque</a:t>
            </a:r>
          </a:p>
          <a:p>
            <a:pPr lvl="1"/>
            <a:r>
              <a:rPr lang="fr-CA" noProof="0" smtClean="0"/>
              <a:t>Deuxième niveau</a:t>
            </a:r>
          </a:p>
          <a:p>
            <a:pPr lvl="2"/>
            <a:r>
              <a:rPr lang="fr-CA" noProof="0" smtClean="0"/>
              <a:t>Troisième niveau</a:t>
            </a:r>
          </a:p>
          <a:p>
            <a:pPr lvl="3"/>
            <a:r>
              <a:rPr lang="fr-CA" noProof="0" smtClean="0"/>
              <a:t>Quatrième niveau</a:t>
            </a:r>
          </a:p>
          <a:p>
            <a:pPr lvl="4"/>
            <a:r>
              <a:rPr lang="fr-CA" noProof="0" smtClean="0"/>
              <a:t>Cinquième niveau</a:t>
            </a:r>
          </a:p>
        </p:txBody>
      </p:sp>
      <p:sp>
        <p:nvSpPr>
          <p:cNvPr id="54278"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CA"/>
          </a:p>
        </p:txBody>
      </p:sp>
      <p:sp>
        <p:nvSpPr>
          <p:cNvPr id="54279"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9C91AAB-1BF4-4107-B8FE-A19109C6EA6E}" type="slidenum">
              <a:rPr lang="fr-CA"/>
              <a:pPr>
                <a:defRPr/>
              </a:pPr>
              <a:t>‹N°›</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77B6AA23-A3B9-4095-BA7B-1D64EF799734}" type="slidenum">
              <a:rPr lang="fr-CA" smtClean="0">
                <a:latin typeface="Arial" pitchFamily="34" charset="0"/>
              </a:rPr>
              <a:pPr/>
              <a:t>1</a:t>
            </a:fld>
            <a:endParaRPr lang="fr-CA" smtClean="0">
              <a:latin typeface="Arial" pitchFamily="34" charset="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10</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11</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12</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13</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14</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15</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2</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3</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4</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5</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6</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7</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8</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898BA2D-80C9-40B9-AC2C-2D02412958A3}" type="slidenum">
              <a:rPr lang="fr-CA" smtClean="0">
                <a:latin typeface="Arial" pitchFamily="34" charset="0"/>
              </a:rPr>
              <a:pPr/>
              <a:t>9</a:t>
            </a:fld>
            <a:endParaRPr lang="fr-CA" smtClean="0">
              <a:latin typeface="Arial" pitchFamily="34" charset="0"/>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fr-CA"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fr-CA"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fr-CA"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fr-CA">
                <a:latin typeface="Arial" charset="0"/>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fr-CA">
                <a:latin typeface="Arial" charset="0"/>
              </a:endParaRP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r-FR"/>
              <a:t>Cliquez pour modifier le style des sous-titres du masque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r-FR"/>
              <a:t>Cliquez pour modifier le style du titre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fr-FR"/>
          </a:p>
        </p:txBody>
      </p:sp>
      <p:sp>
        <p:nvSpPr>
          <p:cNvPr id="11" name="Rectangle 10"/>
          <p:cNvSpPr>
            <a:spLocks noGrp="1" noChangeArrowheads="1"/>
          </p:cNvSpPr>
          <p:nvPr>
            <p:ph type="ftr" sz="quarter" idx="11"/>
          </p:nvPr>
        </p:nvSpPr>
        <p:spPr/>
        <p:txBody>
          <a:bodyPr/>
          <a:lstStyle>
            <a:lvl1pPr algn="r">
              <a:defRPr/>
            </a:lvl1pPr>
          </a:lstStyle>
          <a:p>
            <a:pPr>
              <a:defRPr/>
            </a:pPr>
            <a:endParaRPr lang="fr-F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50ED2CE1-4668-4B00-A363-B2A63CD92A07}"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E2E15592-4E95-4C03-9488-7AE827E31B74}"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5600" y="762000"/>
            <a:ext cx="1981200" cy="532447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762000" y="762000"/>
            <a:ext cx="5791200" cy="53244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D3B56BA8-CE3F-4646-9B1A-3EC3AA92DAD4}"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762000" y="762000"/>
            <a:ext cx="7924800" cy="1143000"/>
          </a:xfrm>
        </p:spPr>
        <p:txBody>
          <a:bodyPr/>
          <a:lstStyle/>
          <a:p>
            <a:r>
              <a:rPr lang="fr-FR" smtClean="0"/>
              <a:t>Cliquez pour modifier le style du titre</a:t>
            </a:r>
            <a:endParaRPr lang="fr-CA"/>
          </a:p>
        </p:txBody>
      </p:sp>
      <p:sp>
        <p:nvSpPr>
          <p:cNvPr id="3" name="Espace réservé du contenu 2"/>
          <p:cNvSpPr>
            <a:spLocks noGrp="1"/>
          </p:cNvSpPr>
          <p:nvPr>
            <p:ph sz="quarter" idx="1"/>
          </p:nvPr>
        </p:nvSpPr>
        <p:spPr>
          <a:xfrm>
            <a:off x="838200" y="2362200"/>
            <a:ext cx="3770313" cy="17859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quarter" idx="2"/>
          </p:nvPr>
        </p:nvSpPr>
        <p:spPr>
          <a:xfrm>
            <a:off x="4760913" y="2362200"/>
            <a:ext cx="3770312" cy="17859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contenu 4"/>
          <p:cNvSpPr>
            <a:spLocks noGrp="1"/>
          </p:cNvSpPr>
          <p:nvPr>
            <p:ph sz="quarter" idx="3"/>
          </p:nvPr>
        </p:nvSpPr>
        <p:spPr>
          <a:xfrm>
            <a:off x="838200" y="4300538"/>
            <a:ext cx="3770313" cy="17859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contenu 5"/>
          <p:cNvSpPr>
            <a:spLocks noGrp="1"/>
          </p:cNvSpPr>
          <p:nvPr>
            <p:ph sz="quarter" idx="4"/>
          </p:nvPr>
        </p:nvSpPr>
        <p:spPr>
          <a:xfrm>
            <a:off x="4760913" y="4300538"/>
            <a:ext cx="3770312" cy="17859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11"/>
          <p:cNvSpPr>
            <a:spLocks noGrp="1" noChangeArrowheads="1"/>
          </p:cNvSpPr>
          <p:nvPr>
            <p:ph type="dt" sz="half" idx="10"/>
          </p:nvPr>
        </p:nvSpPr>
        <p:spPr>
          <a:ln/>
        </p:spPr>
        <p:txBody>
          <a:bodyPr/>
          <a:lstStyle>
            <a:lvl1pPr>
              <a:defRPr/>
            </a:lvl1pPr>
          </a:lstStyle>
          <a:p>
            <a:pPr>
              <a:defRPr/>
            </a:pPr>
            <a:endParaRPr 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597A7B20-945E-4773-B34F-BDA3C1E4E89B}"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762000" y="762000"/>
            <a:ext cx="7924800" cy="1143000"/>
          </a:xfrm>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838200" y="2362200"/>
            <a:ext cx="3770313" cy="37242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quarter" idx="2"/>
          </p:nvPr>
        </p:nvSpPr>
        <p:spPr>
          <a:xfrm>
            <a:off x="4760913" y="2362200"/>
            <a:ext cx="3770312" cy="17859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contenu 4"/>
          <p:cNvSpPr>
            <a:spLocks noGrp="1"/>
          </p:cNvSpPr>
          <p:nvPr>
            <p:ph sz="quarter" idx="3"/>
          </p:nvPr>
        </p:nvSpPr>
        <p:spPr>
          <a:xfrm>
            <a:off x="4760913" y="4300538"/>
            <a:ext cx="3770312" cy="17859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Rectangle 11"/>
          <p:cNvSpPr>
            <a:spLocks noGrp="1" noChangeArrowheads="1"/>
          </p:cNvSpPr>
          <p:nvPr>
            <p:ph type="dt" sz="half" idx="10"/>
          </p:nvPr>
        </p:nvSpPr>
        <p:spPr>
          <a:ln/>
        </p:spPr>
        <p:txBody>
          <a:bodyPr/>
          <a:lstStyle>
            <a:lvl1pPr>
              <a:defRPr/>
            </a:lvl1pPr>
          </a:lstStyle>
          <a:p>
            <a:pPr>
              <a:defRPr/>
            </a:pPr>
            <a:endParaRPr lang="fr-FR"/>
          </a:p>
        </p:txBody>
      </p:sp>
      <p:sp>
        <p:nvSpPr>
          <p:cNvPr id="7" name="Rectangle 12"/>
          <p:cNvSpPr>
            <a:spLocks noGrp="1" noChangeArrowheads="1"/>
          </p:cNvSpPr>
          <p:nvPr>
            <p:ph type="ftr" sz="quarter" idx="11"/>
          </p:nvPr>
        </p:nvSpPr>
        <p:spPr>
          <a:ln/>
        </p:spPr>
        <p:txBody>
          <a:bodyPr/>
          <a:lstStyle>
            <a:lvl1pPr>
              <a:defRPr/>
            </a:lvl1pPr>
          </a:lstStyle>
          <a:p>
            <a:pPr>
              <a:defRPr/>
            </a:pPr>
            <a:endParaRPr lang="fr-FR"/>
          </a:p>
        </p:txBody>
      </p:sp>
      <p:sp>
        <p:nvSpPr>
          <p:cNvPr id="8" name="Rectangle 13"/>
          <p:cNvSpPr>
            <a:spLocks noGrp="1" noChangeArrowheads="1"/>
          </p:cNvSpPr>
          <p:nvPr>
            <p:ph type="sldNum" sz="quarter" idx="12"/>
          </p:nvPr>
        </p:nvSpPr>
        <p:spPr>
          <a:ln/>
        </p:spPr>
        <p:txBody>
          <a:bodyPr/>
          <a:lstStyle>
            <a:lvl1pPr>
              <a:defRPr/>
            </a:lvl1pPr>
          </a:lstStyle>
          <a:p>
            <a:pPr>
              <a:defRPr/>
            </a:pPr>
            <a:fld id="{BBFD2181-775D-4D91-AB2D-11BB352C2C04}"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0CA117BC-2701-438C-8CC7-2B51E63E77E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B564722C-7434-4AA5-BFA5-7152F7F8AD3F}"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F83F1869-8E10-46AD-B65F-757A8A7089D3}"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11"/>
          <p:cNvSpPr>
            <a:spLocks noGrp="1" noChangeArrowheads="1"/>
          </p:cNvSpPr>
          <p:nvPr>
            <p:ph type="dt" sz="half" idx="10"/>
          </p:nvPr>
        </p:nvSpPr>
        <p:spPr>
          <a:ln/>
        </p:spPr>
        <p:txBody>
          <a:bodyPr/>
          <a:lstStyle>
            <a:lvl1pPr>
              <a:defRPr/>
            </a:lvl1pPr>
          </a:lstStyle>
          <a:p>
            <a:pPr>
              <a:defRPr/>
            </a:pPr>
            <a:endParaRPr 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A1CBC64B-E804-4B9D-B0AE-C1C606B8A5D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11"/>
          <p:cNvSpPr>
            <a:spLocks noGrp="1" noChangeArrowheads="1"/>
          </p:cNvSpPr>
          <p:nvPr>
            <p:ph type="dt" sz="half" idx="10"/>
          </p:nvPr>
        </p:nvSpPr>
        <p:spPr>
          <a:ln/>
        </p:spPr>
        <p:txBody>
          <a:bodyPr/>
          <a:lstStyle>
            <a:lvl1pPr>
              <a:defRPr/>
            </a:lvl1pPr>
          </a:lstStyle>
          <a:p>
            <a:pPr>
              <a:defRPr/>
            </a:pPr>
            <a:endParaRPr 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AB19A127-AF95-4C12-B83F-13C06E35A14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fr-F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p>
        </p:txBody>
      </p:sp>
      <p:sp>
        <p:nvSpPr>
          <p:cNvPr id="4" name="Rectangle 13"/>
          <p:cNvSpPr>
            <a:spLocks noGrp="1" noChangeArrowheads="1"/>
          </p:cNvSpPr>
          <p:nvPr>
            <p:ph type="sldNum" sz="quarter" idx="12"/>
          </p:nvPr>
        </p:nvSpPr>
        <p:spPr>
          <a:ln/>
        </p:spPr>
        <p:txBody>
          <a:bodyPr/>
          <a:lstStyle>
            <a:lvl1pPr>
              <a:defRPr/>
            </a:lvl1pPr>
          </a:lstStyle>
          <a:p>
            <a:pPr>
              <a:defRPr/>
            </a:pPr>
            <a:fld id="{7EEE4560-6685-4526-BD95-ACA0F7712688}"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31D4C56A-D5B0-46F6-82BD-B880815FD269}"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6ED3EF02-1C07-4007-AE12-62CBF5AA95BE}"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7620000" cy="6858000"/>
            <a:chOff x="0" y="0"/>
            <a:chExt cx="4800" cy="4320"/>
          </a:xfrm>
        </p:grpSpPr>
        <p:grpSp>
          <p:nvGrpSpPr>
            <p:cNvPr id="32776" name="Group 3"/>
            <p:cNvGrpSpPr>
              <a:grpSpLocks/>
            </p:cNvGrpSpPr>
            <p:nvPr userDrawn="1"/>
          </p:nvGrpSpPr>
          <p:grpSpPr bwMode="auto">
            <a:xfrm>
              <a:off x="0" y="0"/>
              <a:ext cx="2016" cy="4320"/>
              <a:chOff x="0" y="0"/>
              <a:chExt cx="2016" cy="4320"/>
            </a:xfrm>
          </p:grpSpPr>
          <p:sp>
            <p:nvSpPr>
              <p:cNvPr id="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fr-CA">
                  <a:latin typeface="Arial" charset="0"/>
                </a:endParaRPr>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fr-CA">
                  <a:latin typeface="Arial" charset="0"/>
                </a:endParaRPr>
              </a:p>
            </p:txBody>
          </p:sp>
        </p:grpSp>
        <p:grpSp>
          <p:nvGrpSpPr>
            <p:cNvPr id="32777"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fr-CA">
                  <a:latin typeface="Arial" charset="0"/>
                </a:endParaRPr>
              </a:p>
            </p:txBody>
          </p:sp>
          <p:sp>
            <p:nvSpPr>
              <p:cNvPr id="3"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fr-CA">
                  <a:latin typeface="Arial" charset="0"/>
                </a:endParaRPr>
              </a:p>
            </p:txBody>
          </p:sp>
        </p:grpSp>
      </p:grpSp>
      <p:sp>
        <p:nvSpPr>
          <p:cNvPr id="3277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3277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charset="0"/>
              </a:defRPr>
            </a:lvl1pPr>
          </a:lstStyle>
          <a:p>
            <a:pPr>
              <a:defRPr/>
            </a:pPr>
            <a:endParaRPr lang="fr-F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defRPr>
            </a:lvl1pPr>
          </a:lstStyle>
          <a:p>
            <a:pPr>
              <a:defRPr/>
            </a:pPr>
            <a:endParaRPr lang="fr-F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latin typeface="Arial" charset="0"/>
              </a:defRPr>
            </a:lvl1pPr>
          </a:lstStyle>
          <a:p>
            <a:pPr>
              <a:defRPr/>
            </a:pPr>
            <a:fld id="{682D480A-4136-4CD0-9570-A5A1A56643D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p:cNvSpPr>
            <a:spLocks noGrp="1" noChangeArrowheads="1"/>
          </p:cNvSpPr>
          <p:nvPr>
            <p:ph type="ctrTitle"/>
          </p:nvPr>
        </p:nvSpPr>
        <p:spPr>
          <a:xfrm>
            <a:off x="285750" y="1000125"/>
            <a:ext cx="8858250" cy="1946275"/>
          </a:xfrm>
        </p:spPr>
        <p:txBody>
          <a:bodyPr/>
          <a:lstStyle/>
          <a:p>
            <a:r>
              <a:rPr lang="en-US" sz="2800" dirty="0" smtClean="0">
                <a:latin typeface="Arial" pitchFamily="34" charset="0"/>
                <a:cs typeface="Arial" pitchFamily="34" charset="0"/>
              </a:rPr>
              <a:t>Do Peer Effects Shape Residential Values? </a:t>
            </a:r>
            <a:r>
              <a:rPr lang="fr-CA" sz="2800" dirty="0" smtClean="0">
                <a:latin typeface="Arial" pitchFamily="34" charset="0"/>
                <a:cs typeface="Arial" pitchFamily="34" charset="0"/>
              </a:rPr>
              <a:t/>
            </a:r>
            <a:br>
              <a:rPr lang="fr-CA" sz="2800" dirty="0" smtClean="0">
                <a:latin typeface="Arial" pitchFamily="34" charset="0"/>
                <a:cs typeface="Arial" pitchFamily="34" charset="0"/>
              </a:rPr>
            </a:br>
            <a:r>
              <a:rPr lang="en-US" sz="2800" dirty="0" smtClean="0">
                <a:latin typeface="Arial" pitchFamily="34" charset="0"/>
                <a:cs typeface="Arial" pitchFamily="34" charset="0"/>
              </a:rPr>
              <a:t>Reconciling the Sales Comparison Approach </a:t>
            </a:r>
            <a:r>
              <a:rPr lang="fr-CA" sz="2800" dirty="0" smtClean="0">
                <a:latin typeface="Arial" pitchFamily="34" charset="0"/>
                <a:cs typeface="Arial" pitchFamily="34" charset="0"/>
              </a:rPr>
              <a:t/>
            </a:r>
            <a:br>
              <a:rPr lang="fr-CA" sz="2800" dirty="0" smtClean="0">
                <a:latin typeface="Arial" pitchFamily="34" charset="0"/>
                <a:cs typeface="Arial" pitchFamily="34" charset="0"/>
              </a:rPr>
            </a:br>
            <a:r>
              <a:rPr lang="en-US" sz="2800" dirty="0" smtClean="0">
                <a:latin typeface="Arial" pitchFamily="34" charset="0"/>
                <a:cs typeface="Arial" pitchFamily="34" charset="0"/>
              </a:rPr>
              <a:t>with  Hedonic Price </a:t>
            </a:r>
            <a:r>
              <a:rPr lang="en-US" sz="2800" dirty="0" err="1" smtClean="0">
                <a:latin typeface="Arial" pitchFamily="34" charset="0"/>
                <a:cs typeface="Arial" pitchFamily="34" charset="0"/>
              </a:rPr>
              <a:t>Modelling</a:t>
            </a:r>
            <a:endParaRPr lang="fr-CA" sz="2800" dirty="0">
              <a:latin typeface="Arial" pitchFamily="34" charset="0"/>
              <a:cs typeface="Arial" pitchFamily="34" charset="0"/>
            </a:endParaRPr>
          </a:p>
        </p:txBody>
      </p:sp>
      <p:sp>
        <p:nvSpPr>
          <p:cNvPr id="17410" name="Rectangle 3"/>
          <p:cNvSpPr>
            <a:spLocks noGrp="1" noChangeArrowheads="1"/>
          </p:cNvSpPr>
          <p:nvPr>
            <p:ph type="subTitle" idx="1"/>
          </p:nvPr>
        </p:nvSpPr>
        <p:spPr>
          <a:xfrm>
            <a:off x="714375" y="3000375"/>
            <a:ext cx="8137525" cy="3143250"/>
          </a:xfrm>
        </p:spPr>
        <p:txBody>
          <a:bodyPr/>
          <a:lstStyle/>
          <a:p>
            <a:pPr algn="ctr" eaLnBrk="1" hangingPunct="1">
              <a:lnSpc>
                <a:spcPct val="80000"/>
              </a:lnSpc>
              <a:spcBef>
                <a:spcPts val="600"/>
              </a:spcBef>
              <a:spcAft>
                <a:spcPts val="600"/>
              </a:spcAft>
            </a:pPr>
            <a:endParaRPr lang="fr-CA" sz="2000" b="1" dirty="0" smtClean="0"/>
          </a:p>
          <a:p>
            <a:pPr algn="ctr" eaLnBrk="1" hangingPunct="1">
              <a:lnSpc>
                <a:spcPct val="80000"/>
              </a:lnSpc>
              <a:spcBef>
                <a:spcPts val="600"/>
              </a:spcBef>
              <a:spcAft>
                <a:spcPts val="600"/>
              </a:spcAft>
            </a:pPr>
            <a:endParaRPr lang="fr-CA" sz="2000" b="1" dirty="0" smtClean="0"/>
          </a:p>
          <a:p>
            <a:pPr algn="ctr" eaLnBrk="1" hangingPunct="1">
              <a:lnSpc>
                <a:spcPct val="80000"/>
              </a:lnSpc>
              <a:spcBef>
                <a:spcPts val="600"/>
              </a:spcBef>
              <a:spcAft>
                <a:spcPts val="600"/>
              </a:spcAft>
            </a:pPr>
            <a:endParaRPr lang="fr-CA" sz="2000" b="1" dirty="0" smtClean="0"/>
          </a:p>
          <a:p>
            <a:pPr algn="ctr" eaLnBrk="1" hangingPunct="1">
              <a:lnSpc>
                <a:spcPct val="90000"/>
              </a:lnSpc>
              <a:spcBef>
                <a:spcPts val="600"/>
              </a:spcBef>
              <a:spcAft>
                <a:spcPts val="600"/>
              </a:spcAft>
            </a:pPr>
            <a:endParaRPr lang="fr-CA" sz="2000" b="1" dirty="0" smtClean="0">
              <a:latin typeface="Arial" pitchFamily="34" charset="0"/>
              <a:cs typeface="Arial" pitchFamily="34" charset="0"/>
            </a:endParaRPr>
          </a:p>
          <a:p>
            <a:pPr algn="ctr" eaLnBrk="1" hangingPunct="1">
              <a:lnSpc>
                <a:spcPct val="90000"/>
              </a:lnSpc>
              <a:spcBef>
                <a:spcPts val="600"/>
              </a:spcBef>
              <a:spcAft>
                <a:spcPts val="600"/>
              </a:spcAft>
            </a:pPr>
            <a:endParaRPr lang="fr-CA" sz="2000" b="1" dirty="0" smtClean="0">
              <a:latin typeface="Arial" pitchFamily="34" charset="0"/>
              <a:cs typeface="Arial" pitchFamily="34" charset="0"/>
            </a:endParaRPr>
          </a:p>
          <a:p>
            <a:pPr algn="ctr" eaLnBrk="1" hangingPunct="1">
              <a:lnSpc>
                <a:spcPct val="90000"/>
              </a:lnSpc>
              <a:spcBef>
                <a:spcPts val="600"/>
              </a:spcBef>
              <a:spcAft>
                <a:spcPts val="600"/>
              </a:spcAft>
            </a:pPr>
            <a:endParaRPr lang="fr-CA" sz="2000" b="1" dirty="0" smtClean="0">
              <a:latin typeface="Arial" pitchFamily="34" charset="0"/>
              <a:cs typeface="Arial" pitchFamily="34" charset="0"/>
            </a:endParaRPr>
          </a:p>
          <a:p>
            <a:pPr algn="ctr" eaLnBrk="1" hangingPunct="1">
              <a:lnSpc>
                <a:spcPct val="90000"/>
              </a:lnSpc>
              <a:spcBef>
                <a:spcPts val="600"/>
              </a:spcBef>
              <a:spcAft>
                <a:spcPts val="600"/>
              </a:spcAft>
            </a:pPr>
            <a:endParaRPr lang="fr-CA" sz="2000" b="1" dirty="0" smtClean="0">
              <a:latin typeface="Arial" pitchFamily="34" charset="0"/>
              <a:cs typeface="Arial" pitchFamily="34" charset="0"/>
            </a:endParaRPr>
          </a:p>
          <a:p>
            <a:pPr algn="ctr" eaLnBrk="1" hangingPunct="1">
              <a:lnSpc>
                <a:spcPct val="90000"/>
              </a:lnSpc>
              <a:spcBef>
                <a:spcPts val="600"/>
              </a:spcBef>
              <a:spcAft>
                <a:spcPts val="600"/>
              </a:spcAft>
            </a:pPr>
            <a:endParaRPr lang="fr-CA" sz="2000" b="1" dirty="0" smtClean="0">
              <a:latin typeface="Arial" pitchFamily="34" charset="0"/>
              <a:cs typeface="Arial" pitchFamily="34" charset="0"/>
            </a:endParaRPr>
          </a:p>
          <a:p>
            <a:pPr algn="ctr" eaLnBrk="1" hangingPunct="1">
              <a:lnSpc>
                <a:spcPct val="90000"/>
              </a:lnSpc>
              <a:spcBef>
                <a:spcPts val="600"/>
              </a:spcBef>
              <a:spcAft>
                <a:spcPts val="600"/>
              </a:spcAft>
            </a:pPr>
            <a:r>
              <a:rPr lang="fr-CA" sz="2000" b="1" dirty="0" smtClean="0">
                <a:latin typeface="Arial" pitchFamily="34" charset="0"/>
                <a:cs typeface="Arial" pitchFamily="34" charset="0"/>
              </a:rPr>
              <a:t>François Des Rosiers, </a:t>
            </a:r>
            <a:r>
              <a:rPr lang="en-CA" sz="2000" b="1" dirty="0" smtClean="0">
                <a:latin typeface="Arial" pitchFamily="34" charset="0"/>
                <a:cs typeface="Arial" pitchFamily="34" charset="0"/>
              </a:rPr>
              <a:t>Laval University, Canada</a:t>
            </a:r>
          </a:p>
          <a:p>
            <a:pPr algn="ctr" eaLnBrk="1" hangingPunct="1">
              <a:lnSpc>
                <a:spcPct val="90000"/>
              </a:lnSpc>
              <a:spcBef>
                <a:spcPts val="600"/>
              </a:spcBef>
              <a:spcAft>
                <a:spcPts val="600"/>
              </a:spcAft>
            </a:pPr>
            <a:r>
              <a:rPr lang="fr-CA" sz="2000" b="1" dirty="0" smtClean="0">
                <a:latin typeface="Arial" pitchFamily="34" charset="0"/>
                <a:cs typeface="Arial" pitchFamily="34" charset="0"/>
              </a:rPr>
              <a:t>Jean Dubé,  INRS-UCS, Canada</a:t>
            </a:r>
          </a:p>
          <a:p>
            <a:pPr algn="ctr" eaLnBrk="1" hangingPunct="1">
              <a:lnSpc>
                <a:spcPct val="90000"/>
              </a:lnSpc>
              <a:spcBef>
                <a:spcPts val="600"/>
              </a:spcBef>
              <a:spcAft>
                <a:spcPts val="600"/>
              </a:spcAft>
            </a:pPr>
            <a:r>
              <a:rPr lang="fr-CA" sz="2000" b="1" dirty="0" smtClean="0">
                <a:latin typeface="Arial" pitchFamily="34" charset="0"/>
                <a:cs typeface="Arial" pitchFamily="34" charset="0"/>
              </a:rPr>
              <a:t>Marius Thériault, </a:t>
            </a:r>
            <a:r>
              <a:rPr lang="en-CA" sz="2000" b="1" dirty="0" smtClean="0">
                <a:latin typeface="Arial" pitchFamily="34" charset="0"/>
                <a:cs typeface="Arial" pitchFamily="34" charset="0"/>
              </a:rPr>
              <a:t>Laval University, Canada</a:t>
            </a:r>
            <a:endParaRPr lang="fr-CA" sz="2000" b="1" i="1" dirty="0" smtClean="0">
              <a:latin typeface="Arial" pitchFamily="34" charset="0"/>
              <a:cs typeface="Arial" pitchFamily="34" charset="0"/>
            </a:endParaRPr>
          </a:p>
          <a:p>
            <a:pPr algn="ctr" eaLnBrk="1" hangingPunct="1">
              <a:lnSpc>
                <a:spcPct val="80000"/>
              </a:lnSpc>
            </a:pPr>
            <a:endParaRPr lang="en-GB" sz="1600" dirty="0" smtClean="0"/>
          </a:p>
          <a:p>
            <a:pPr algn="ctr" eaLnBrk="1" hangingPunct="1">
              <a:lnSpc>
                <a:spcPct val="80000"/>
              </a:lnSpc>
            </a:pPr>
            <a:endParaRPr lang="en-GB" sz="2000" dirty="0" smtClean="0"/>
          </a:p>
          <a:p>
            <a:pPr algn="ctr" eaLnBrk="1" hangingPunct="1">
              <a:lnSpc>
                <a:spcPct val="80000"/>
              </a:lnSpc>
            </a:pPr>
            <a:r>
              <a:rPr lang="en-US" sz="2000" b="1" i="1" dirty="0" smtClean="0"/>
              <a:t>Paper presented at the 17th ERES  Annual Conference,</a:t>
            </a:r>
            <a:endParaRPr lang="en-CA" sz="2000" b="1" i="1" dirty="0" smtClean="0"/>
          </a:p>
          <a:p>
            <a:pPr algn="ctr" eaLnBrk="1" hangingPunct="1">
              <a:lnSpc>
                <a:spcPct val="80000"/>
              </a:lnSpc>
            </a:pPr>
            <a:r>
              <a:rPr lang="en-CA" sz="2000" b="1" i="1" dirty="0" smtClean="0"/>
              <a:t>Milan, Italy, June23 -26, 2010</a:t>
            </a:r>
            <a:endParaRPr lang="en-GB" sz="2000" i="1" dirty="0" smtClean="0"/>
          </a:p>
          <a:p>
            <a:pPr algn="ctr" eaLnBrk="1" hangingPunct="1">
              <a:lnSpc>
                <a:spcPct val="80000"/>
              </a:lnSpc>
            </a:pPr>
            <a:r>
              <a:rPr lang="fr-CA" sz="1400" dirty="0" smtClean="0"/>
              <a:t> </a:t>
            </a:r>
            <a:endParaRPr lang="fr-FR" sz="1400" dirty="0" smtClean="0"/>
          </a:p>
        </p:txBody>
      </p:sp>
      <p:pic>
        <p:nvPicPr>
          <p:cNvPr id="17411" name="Picture 5" descr="Logo_UL_couleur"/>
          <p:cNvPicPr>
            <a:picLocks noChangeAspect="1" noChangeArrowheads="1"/>
          </p:cNvPicPr>
          <p:nvPr/>
        </p:nvPicPr>
        <p:blipFill>
          <a:blip r:embed="rId3" cstate="print"/>
          <a:srcRect/>
          <a:stretch>
            <a:fillRect/>
          </a:stretch>
        </p:blipFill>
        <p:spPr bwMode="auto">
          <a:xfrm>
            <a:off x="323528" y="188640"/>
            <a:ext cx="1457325" cy="596900"/>
          </a:xfrm>
          <a:prstGeom prst="rect">
            <a:avLst/>
          </a:prstGeom>
          <a:solidFill>
            <a:schemeClr val="bg1"/>
          </a:solidFill>
          <a:ln w="9525">
            <a:noFill/>
            <a:miter lim="800000"/>
            <a:headEnd/>
            <a:tailEnd/>
          </a:ln>
        </p:spPr>
      </p:pic>
      <p:pic>
        <p:nvPicPr>
          <p:cNvPr id="17414" name="Picture 6" descr="logocrad99"/>
          <p:cNvPicPr>
            <a:picLocks noChangeAspect="1" noChangeArrowheads="1"/>
          </p:cNvPicPr>
          <p:nvPr/>
        </p:nvPicPr>
        <p:blipFill>
          <a:blip r:embed="rId4" cstate="print"/>
          <a:srcRect/>
          <a:stretch>
            <a:fillRect/>
          </a:stretch>
        </p:blipFill>
        <p:spPr bwMode="auto">
          <a:xfrm>
            <a:off x="467544" y="6093296"/>
            <a:ext cx="1426709" cy="496441"/>
          </a:xfrm>
          <a:prstGeom prst="rect">
            <a:avLst/>
          </a:prstGeom>
          <a:solidFill>
            <a:schemeClr val="bg1"/>
          </a:solidFill>
          <a:ln w="9525">
            <a:noFill/>
            <a:miter lim="800000"/>
            <a:headEnd/>
            <a:tailEnd/>
          </a:ln>
        </p:spPr>
      </p:pic>
      <p:grpSp>
        <p:nvGrpSpPr>
          <p:cNvPr id="17415" name="Group 7"/>
          <p:cNvGrpSpPr>
            <a:grpSpLocks/>
          </p:cNvGrpSpPr>
          <p:nvPr/>
        </p:nvGrpSpPr>
        <p:grpSpPr bwMode="auto">
          <a:xfrm>
            <a:off x="4427538" y="6237288"/>
            <a:ext cx="4670425" cy="403225"/>
            <a:chOff x="1166" y="3966"/>
            <a:chExt cx="2942" cy="254"/>
          </a:xfrm>
        </p:grpSpPr>
        <p:sp>
          <p:nvSpPr>
            <p:cNvPr id="17417" name="Rectangle 8"/>
            <p:cNvSpPr>
              <a:spLocks noChangeArrowheads="1"/>
            </p:cNvSpPr>
            <p:nvPr/>
          </p:nvSpPr>
          <p:spPr bwMode="auto">
            <a:xfrm>
              <a:off x="1166" y="3970"/>
              <a:ext cx="2032" cy="250"/>
            </a:xfrm>
            <a:prstGeom prst="rect">
              <a:avLst/>
            </a:prstGeom>
            <a:noFill/>
            <a:ln w="9525">
              <a:noFill/>
              <a:miter lim="800000"/>
              <a:headEnd/>
              <a:tailEnd/>
            </a:ln>
          </p:spPr>
          <p:txBody>
            <a:bodyPr>
              <a:spAutoFit/>
            </a:bodyPr>
            <a:lstStyle/>
            <a:p>
              <a:pPr algn="ctr" defTabSz="762000" eaLnBrk="0" hangingPunct="0"/>
              <a:r>
                <a:rPr lang="en-CA" sz="2000" i="1">
                  <a:latin typeface="Tahoma" pitchFamily="34" charset="0"/>
                </a:rPr>
                <a:t>Research  partly funded by</a:t>
              </a:r>
              <a:endParaRPr lang="en-CA" sz="1600" b="1">
                <a:latin typeface="Tahoma" pitchFamily="34" charset="0"/>
              </a:endParaRPr>
            </a:p>
          </p:txBody>
        </p:sp>
        <p:pic>
          <p:nvPicPr>
            <p:cNvPr id="17418" name="Picture 9" descr="SSHRCLogo"/>
            <p:cNvPicPr>
              <a:picLocks noChangeAspect="1" noChangeArrowheads="1"/>
            </p:cNvPicPr>
            <p:nvPr/>
          </p:nvPicPr>
          <p:blipFill>
            <a:blip r:embed="rId5" cstate="print"/>
            <a:srcRect l="74271"/>
            <a:stretch>
              <a:fillRect/>
            </a:stretch>
          </p:blipFill>
          <p:spPr bwMode="auto">
            <a:xfrm>
              <a:off x="3243" y="3966"/>
              <a:ext cx="865" cy="230"/>
            </a:xfrm>
            <a:prstGeom prst="rect">
              <a:avLst/>
            </a:prstGeom>
            <a:solidFill>
              <a:schemeClr val="accent1"/>
            </a:solid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pic>
        <p:nvPicPr>
          <p:cNvPr id="91139" name="Picture 3"/>
          <p:cNvPicPr>
            <a:picLocks noChangeAspect="1" noChangeArrowheads="1"/>
          </p:cNvPicPr>
          <p:nvPr/>
        </p:nvPicPr>
        <p:blipFill>
          <a:blip r:embed="rId3" cstate="print"/>
          <a:srcRect/>
          <a:stretch>
            <a:fillRect/>
          </a:stretch>
        </p:blipFill>
        <p:spPr bwMode="auto">
          <a:xfrm>
            <a:off x="755576" y="980728"/>
            <a:ext cx="6291263" cy="4791075"/>
          </a:xfrm>
          <a:prstGeom prst="rect">
            <a:avLst/>
          </a:prstGeom>
          <a:noFill/>
          <a:ln w="9525">
            <a:noFill/>
            <a:miter lim="800000"/>
            <a:headEnd/>
            <a:tailEnd/>
          </a:ln>
          <a:effectLst/>
        </p:spPr>
      </p:pic>
      <p:sp>
        <p:nvSpPr>
          <p:cNvPr id="19457" name="AutoShape 2"/>
          <p:cNvSpPr>
            <a:spLocks noGrp="1" noChangeArrowheads="1"/>
          </p:cNvSpPr>
          <p:nvPr>
            <p:ph type="title"/>
          </p:nvPr>
        </p:nvSpPr>
        <p:spPr>
          <a:xfrm>
            <a:off x="323528" y="188640"/>
            <a:ext cx="8568878" cy="576064"/>
          </a:xfrm>
        </p:spPr>
        <p:txBody>
          <a:bodyPr/>
          <a:lstStyle/>
          <a:p>
            <a:pPr eaLnBrk="1" hangingPunct="1"/>
            <a:r>
              <a:rPr lang="en-GB" sz="3000" dirty="0" smtClean="0"/>
              <a:t>Main regression Findings – SAR-Err Method</a:t>
            </a:r>
            <a:endParaRPr lang="fr-FR" sz="3000" dirty="0" smtClean="0"/>
          </a:p>
        </p:txBody>
      </p:sp>
      <p:sp useBgFill="1">
        <p:nvSpPr>
          <p:cNvPr id="19458" name="Rectangle 3"/>
          <p:cNvSpPr>
            <a:spLocks noGrp="1" noChangeArrowheads="1"/>
          </p:cNvSpPr>
          <p:nvPr>
            <p:ph type="body" idx="1"/>
          </p:nvPr>
        </p:nvSpPr>
        <p:spPr>
          <a:xfrm>
            <a:off x="251520" y="908720"/>
            <a:ext cx="8712968" cy="5760640"/>
          </a:xfrm>
        </p:spPr>
        <p:txBody>
          <a:bodyPr/>
          <a:lstStyle/>
          <a:p>
            <a:pPr algn="just">
              <a:buNone/>
            </a:pPr>
            <a:endParaRPr lang="en-GB" sz="24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10</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pic>
        <p:nvPicPr>
          <p:cNvPr id="92162" name="Picture 2"/>
          <p:cNvPicPr>
            <a:picLocks noChangeAspect="1" noChangeArrowheads="1"/>
          </p:cNvPicPr>
          <p:nvPr/>
        </p:nvPicPr>
        <p:blipFill>
          <a:blip r:embed="rId4" cstate="print"/>
          <a:srcRect/>
          <a:stretch>
            <a:fillRect/>
          </a:stretch>
        </p:blipFill>
        <p:spPr bwMode="auto">
          <a:xfrm>
            <a:off x="251520" y="764704"/>
            <a:ext cx="8712968" cy="6093296"/>
          </a:xfrm>
          <a:prstGeom prst="rect">
            <a:avLst/>
          </a:prstGeom>
          <a:solidFill>
            <a:schemeClr val="bg1"/>
          </a:solid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683568" y="764704"/>
            <a:ext cx="8712894" cy="864096"/>
          </a:xfrm>
        </p:spPr>
        <p:txBody>
          <a:bodyPr/>
          <a:lstStyle/>
          <a:p>
            <a:pPr eaLnBrk="1" hangingPunct="1"/>
            <a:r>
              <a:rPr lang="en-GB" sz="3000" dirty="0" smtClean="0"/>
              <a:t>Main regression Findings – SAR-Err Method</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GB" sz="2300" dirty="0" smtClean="0"/>
              <a:t>A SAR-Spatial Error procedure clearly yields improved overall performances when compared with the OLS method – all the more so for the Base Model specification which generates a 0.77 R-Squared. </a:t>
            </a:r>
          </a:p>
          <a:p>
            <a:pPr algn="just">
              <a:buBlip>
                <a:blip r:embed="rId3"/>
              </a:buBlip>
            </a:pPr>
            <a:r>
              <a:rPr lang="en-GB" sz="2300" dirty="0" smtClean="0"/>
              <a:t>As expected, the </a:t>
            </a:r>
            <a:r>
              <a:rPr lang="en-GB" sz="2300" i="1" dirty="0" smtClean="0"/>
              <a:t>Lambda parameter </a:t>
            </a:r>
            <a:r>
              <a:rPr lang="en-GB" sz="2300" dirty="0" smtClean="0"/>
              <a:t>(in excess of </a:t>
            </a:r>
            <a:r>
              <a:rPr lang="en-GB" sz="2300" dirty="0" smtClean="0"/>
              <a:t>0.97) is highly significant) as the SAR procedure proves </a:t>
            </a:r>
            <a:r>
              <a:rPr lang="en-GB" sz="2300" dirty="0" smtClean="0"/>
              <a:t>most efficient at solving SA problems, at least to a large extent. </a:t>
            </a:r>
          </a:p>
          <a:p>
            <a:pPr algn="just">
              <a:buBlip>
                <a:blip r:embed="rId3"/>
              </a:buBlip>
            </a:pPr>
            <a:r>
              <a:rPr lang="en-GB" sz="2300" dirty="0" smtClean="0"/>
              <a:t>Thus, even with the first specification, the Moran’s </a:t>
            </a:r>
            <a:r>
              <a:rPr lang="en-GB" sz="2300" i="1" dirty="0" smtClean="0"/>
              <a:t>I </a:t>
            </a:r>
            <a:r>
              <a:rPr lang="en-GB" sz="2300" dirty="0" smtClean="0"/>
              <a:t>value drops from 0.1486 (OLS) to a mere 0.0092 (SAR); with the Global Model, it is down to 0.0006 and only significant at the 0.05 level. </a:t>
            </a:r>
            <a:endParaRPr lang="fr-CA" sz="2300" dirty="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11</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683568" y="764704"/>
            <a:ext cx="8712894" cy="864096"/>
          </a:xfrm>
        </p:spPr>
        <p:txBody>
          <a:bodyPr/>
          <a:lstStyle/>
          <a:p>
            <a:pPr eaLnBrk="1" hangingPunct="1"/>
            <a:r>
              <a:rPr lang="en-GB" sz="3000" dirty="0" smtClean="0"/>
              <a:t>Main regression Findings – SAR-Err Method</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GB" sz="2300" dirty="0" smtClean="0"/>
              <a:t>Secondly, controlling for spatial dependence results in regression parameters displaying </a:t>
            </a:r>
            <a:r>
              <a:rPr lang="en-GB" sz="2300" i="1" dirty="0" smtClean="0"/>
              <a:t>a much greater stability </a:t>
            </a:r>
            <a:r>
              <a:rPr lang="en-GB" sz="2300" dirty="0" smtClean="0"/>
              <a:t>throughout the spectrum of housing characteristics, even for attributes whose coefficients tend to exhibit pronounced variability under the OLS procedure. </a:t>
            </a:r>
          </a:p>
          <a:p>
            <a:pPr algn="just">
              <a:buBlip>
                <a:blip r:embed="rId3"/>
              </a:buBlip>
            </a:pPr>
            <a:r>
              <a:rPr lang="en-GB" sz="2300" dirty="0" smtClean="0"/>
              <a:t>This is particularly the case with the local tax rate attribute and with time dummies.</a:t>
            </a:r>
          </a:p>
          <a:p>
            <a:pPr algn="just">
              <a:buBlip>
                <a:blip r:embed="rId3"/>
              </a:buBlip>
            </a:pPr>
            <a:r>
              <a:rPr lang="en-GB" sz="2300" dirty="0" smtClean="0"/>
              <a:t>The constant term, finally, is also favourably affected by adopting a SAR procedure, as reflected in its lessened fluctuations among model specifications. </a:t>
            </a:r>
            <a:endParaRPr lang="fr-CA" sz="2300" dirty="0" smtClean="0"/>
          </a:p>
          <a:p>
            <a:pPr algn="just">
              <a:buBlip>
                <a:blip r:embed="rId3"/>
              </a:buBlip>
            </a:pPr>
            <a:endParaRPr lang="fr-CA" sz="2300" dirty="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12</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683568" y="764704"/>
            <a:ext cx="8712894" cy="864096"/>
          </a:xfrm>
        </p:spPr>
        <p:txBody>
          <a:bodyPr/>
          <a:lstStyle/>
          <a:p>
            <a:pPr eaLnBrk="1" hangingPunct="1"/>
            <a:r>
              <a:rPr lang="en-GB" sz="3000" dirty="0" smtClean="0"/>
              <a:t>Main regression Findings – SAR-Err Method</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GB" sz="2300" dirty="0" smtClean="0"/>
              <a:t>Last but not least, regression findings obtained with the SAR procedure corroborate the usefulness of the endogenous effect variable in the hedonic price function, even where spatial dependence is controlled for. </a:t>
            </a:r>
          </a:p>
          <a:p>
            <a:pPr algn="just">
              <a:buBlip>
                <a:blip r:embed="rId3"/>
              </a:buBlip>
            </a:pPr>
            <a:r>
              <a:rPr lang="en-GB" sz="2300" dirty="0" smtClean="0"/>
              <a:t>Indeed, under the Peer Effect Model specification, its parameter reaches 0.3839 (</a:t>
            </a:r>
            <a:r>
              <a:rPr lang="en-GB" sz="2300" i="1" dirty="0" smtClean="0"/>
              <a:t>p</a:t>
            </a:r>
            <a:r>
              <a:rPr lang="en-GB" sz="2300" dirty="0" smtClean="0"/>
              <a:t> &lt; 0.001) and remains highly significant, although with a lower magnitude (0.2623), even after the inclusion of contextual determinants. </a:t>
            </a:r>
          </a:p>
          <a:p>
            <a:pPr algn="just">
              <a:buBlip>
                <a:blip r:embed="rId3"/>
              </a:buBlip>
            </a:pPr>
            <a:r>
              <a:rPr lang="en-GB" sz="2300" dirty="0" smtClean="0"/>
              <a:t>Accounting for peer effects also contributes to lowering SA in the residuals, as suggested by the sharp drop in the Moran’s </a:t>
            </a:r>
            <a:r>
              <a:rPr lang="en-GB" sz="2300" i="1" dirty="0" smtClean="0"/>
              <a:t>I</a:t>
            </a:r>
            <a:r>
              <a:rPr lang="en-GB" sz="2300" dirty="0" smtClean="0"/>
              <a:t> value, from 0.0039 (Base Model + Exogenous effects) to 0.0006 (Global Model). </a:t>
            </a:r>
            <a:endParaRPr lang="fr-CA" sz="2300" dirty="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13</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576" y="836712"/>
            <a:ext cx="7992888" cy="936104"/>
          </a:xfrm>
        </p:spPr>
        <p:txBody>
          <a:bodyPr/>
          <a:lstStyle/>
          <a:p>
            <a:pPr eaLnBrk="1" hangingPunct="1"/>
            <a:r>
              <a:rPr lang="en-GB" sz="3000" dirty="0" smtClean="0"/>
              <a:t>Conclusion and Suggestions </a:t>
            </a:r>
            <a:br>
              <a:rPr lang="en-GB" sz="3000" dirty="0" smtClean="0"/>
            </a:br>
            <a:r>
              <a:rPr lang="en-GB" sz="3000" dirty="0" smtClean="0"/>
              <a:t>for Further Research</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CA" sz="2300" dirty="0" smtClean="0"/>
              <a:t>Findings suggest that </a:t>
            </a:r>
            <a:r>
              <a:rPr lang="en-CA" sz="2300" i="1" dirty="0" smtClean="0"/>
              <a:t>peer, endogenous, effects do act as significant determinants of property values </a:t>
            </a:r>
            <a:r>
              <a:rPr lang="en-CA" sz="2300" dirty="0" smtClean="0"/>
              <a:t>and that, when used in combination with exogenous attributes in the hedonic price equation, they prove quite effective </a:t>
            </a:r>
            <a:r>
              <a:rPr lang="en-CA" sz="2300" i="1" dirty="0" smtClean="0"/>
              <a:t>at reducing the extent of spatial dependence</a:t>
            </a:r>
            <a:r>
              <a:rPr lang="en-CA" sz="2300" dirty="0" smtClean="0"/>
              <a:t> in the model residuals. </a:t>
            </a:r>
          </a:p>
          <a:p>
            <a:pPr algn="just">
              <a:buBlip>
                <a:blip r:embed="rId3"/>
              </a:buBlip>
            </a:pPr>
            <a:r>
              <a:rPr lang="en-CA" sz="2300" dirty="0" smtClean="0"/>
              <a:t>Furthermore, even where a spatial autoregressive procedure is applied so as to explicitly account for spatial autocorrelation influences, </a:t>
            </a:r>
            <a:r>
              <a:rPr lang="en-CA" sz="2300" i="1" dirty="0" smtClean="0"/>
              <a:t>the peer effect variable parameter still emerges as being highly significant and contributes to lessen SA still further</a:t>
            </a:r>
            <a:r>
              <a:rPr lang="en-CA" sz="2300" dirty="0" smtClean="0"/>
              <a:t>. </a:t>
            </a:r>
            <a:endParaRPr lang="fr-CA" sz="23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14</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576" y="836712"/>
            <a:ext cx="7992888" cy="936104"/>
          </a:xfrm>
        </p:spPr>
        <p:txBody>
          <a:bodyPr/>
          <a:lstStyle/>
          <a:p>
            <a:pPr eaLnBrk="1" hangingPunct="1"/>
            <a:r>
              <a:rPr lang="en-GB" sz="3000" dirty="0" smtClean="0"/>
              <a:t>Conclusion and Suggestions </a:t>
            </a:r>
            <a:br>
              <a:rPr lang="en-GB" sz="3000" dirty="0" smtClean="0"/>
            </a:br>
            <a:r>
              <a:rPr lang="en-GB" sz="3000" dirty="0" smtClean="0"/>
              <a:t>for Further Research</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CA" sz="2300" dirty="0" smtClean="0"/>
              <a:t>Such findings lead to the conclusion that </a:t>
            </a:r>
            <a:r>
              <a:rPr lang="en-CA" sz="2300" i="1" dirty="0" smtClean="0"/>
              <a:t>the comparable sales approach</a:t>
            </a:r>
            <a:r>
              <a:rPr lang="en-CA" sz="2300" dirty="0" smtClean="0"/>
              <a:t>, as used in traditional appraisal practice, </a:t>
            </a:r>
            <a:r>
              <a:rPr lang="en-CA" sz="2300" i="1" dirty="0" smtClean="0"/>
              <a:t>is a valid one</a:t>
            </a:r>
            <a:r>
              <a:rPr lang="en-CA" sz="2300" dirty="0" smtClean="0"/>
              <a:t>, although its application is typically flawed by the too small sample size generally used by appraisers.</a:t>
            </a:r>
          </a:p>
          <a:p>
            <a:pPr algn="just">
              <a:buBlip>
                <a:blip r:embed="rId3"/>
              </a:buBlip>
            </a:pPr>
            <a:r>
              <a:rPr lang="en-CA" sz="2300" dirty="0" smtClean="0"/>
              <a:t>The peer effect model allows </a:t>
            </a:r>
            <a:r>
              <a:rPr lang="en-CA" sz="2300" i="1" dirty="0" smtClean="0"/>
              <a:t>revisiting the conformity principle</a:t>
            </a:r>
            <a:r>
              <a:rPr lang="en-CA" sz="2300" dirty="0" smtClean="0"/>
              <a:t> which grounds the comparable sales approach, although within the more structured and rigorous framework of the hedonic price method. </a:t>
            </a:r>
          </a:p>
          <a:p>
            <a:pPr algn="just">
              <a:buBlip>
                <a:blip r:embed="rId3"/>
              </a:buBlip>
            </a:pPr>
            <a:r>
              <a:rPr lang="en-CA" sz="2300" dirty="0" smtClean="0"/>
              <a:t>Further investigation is still needed in order to find out </a:t>
            </a:r>
            <a:r>
              <a:rPr lang="en-CA" sz="2300" i="1" dirty="0" smtClean="0"/>
              <a:t>which submarket delineation </a:t>
            </a:r>
            <a:r>
              <a:rPr lang="en-CA" sz="2300" dirty="0" smtClean="0"/>
              <a:t>should be used to obtain optimal model performances.</a:t>
            </a:r>
            <a:endParaRPr lang="fr-CA" sz="2300" dirty="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15</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650" y="908050"/>
            <a:ext cx="8029575" cy="722313"/>
          </a:xfrm>
        </p:spPr>
        <p:txBody>
          <a:bodyPr/>
          <a:lstStyle/>
          <a:p>
            <a:pPr eaLnBrk="1" hangingPunct="1"/>
            <a:r>
              <a:rPr lang="en-CA" sz="3000" dirty="0" smtClean="0"/>
              <a:t>Objective and Context of Research</a:t>
            </a:r>
            <a:r>
              <a:rPr lang="fr-CA" sz="4000" dirty="0" smtClean="0"/>
              <a:t> </a:t>
            </a:r>
            <a:endParaRPr lang="fr-FR" sz="4000" dirty="0" smtClean="0"/>
          </a:p>
        </p:txBody>
      </p:sp>
      <p:sp>
        <p:nvSpPr>
          <p:cNvPr id="19458" name="Rectangle 3"/>
          <p:cNvSpPr>
            <a:spLocks noGrp="1" noChangeArrowheads="1"/>
          </p:cNvSpPr>
          <p:nvPr>
            <p:ph type="body" idx="1"/>
          </p:nvPr>
        </p:nvSpPr>
        <p:spPr>
          <a:xfrm>
            <a:off x="714375" y="2357438"/>
            <a:ext cx="8143875" cy="4248150"/>
          </a:xfrm>
        </p:spPr>
        <p:txBody>
          <a:bodyPr/>
          <a:lstStyle/>
          <a:p>
            <a:pPr algn="just">
              <a:lnSpc>
                <a:spcPct val="85000"/>
              </a:lnSpc>
              <a:buBlip>
                <a:blip r:embed="rId3"/>
              </a:buBlip>
            </a:pPr>
            <a:r>
              <a:rPr lang="en-GB" sz="2300" dirty="0" smtClean="0"/>
              <a:t>Although the hedonic framework can be said to vary substantially from the traditional sales comparison approach</a:t>
            </a:r>
            <a:r>
              <a:rPr lang="fr-CA" sz="2300" dirty="0" smtClean="0"/>
              <a:t> </a:t>
            </a:r>
            <a:r>
              <a:rPr lang="en-GB" sz="2300" dirty="0" smtClean="0"/>
              <a:t>both are derived from a similar paradigm with respect to how market values, are determined.</a:t>
            </a:r>
          </a:p>
          <a:p>
            <a:pPr algn="just">
              <a:lnSpc>
                <a:spcPct val="85000"/>
              </a:lnSpc>
              <a:buBlip>
                <a:blip r:embed="rId3"/>
              </a:buBlip>
            </a:pPr>
            <a:r>
              <a:rPr lang="en-GB" sz="2300" dirty="0" smtClean="0"/>
              <a:t>T</a:t>
            </a:r>
            <a:r>
              <a:rPr lang="en-GB" sz="2400" dirty="0" smtClean="0"/>
              <a:t>his paper aims at reconciling the two approaches by integrating </a:t>
            </a:r>
            <a:r>
              <a:rPr lang="en-GB" sz="2400" i="1" dirty="0" smtClean="0"/>
              <a:t>peer effects </a:t>
            </a:r>
            <a:r>
              <a:rPr lang="en-GB" sz="2400" dirty="0" smtClean="0"/>
              <a:t>in the hedonic equation, a concept developed, and mainly used, by labour economists.</a:t>
            </a:r>
          </a:p>
          <a:p>
            <a:pPr algn="just">
              <a:lnSpc>
                <a:spcPct val="85000"/>
              </a:lnSpc>
              <a:buBlip>
                <a:blip r:embed="rId3"/>
              </a:buBlip>
            </a:pPr>
            <a:r>
              <a:rPr lang="en-GB" sz="2400" dirty="0" smtClean="0"/>
              <a:t>The ensuing model accounts for three types of effects, namely </a:t>
            </a:r>
            <a:r>
              <a:rPr lang="en-GB" sz="2400" i="1" dirty="0" smtClean="0"/>
              <a:t>endogenous</a:t>
            </a:r>
            <a:r>
              <a:rPr lang="en-GB" sz="2400" dirty="0" smtClean="0"/>
              <a:t> interactions effects (</a:t>
            </a:r>
            <a:r>
              <a:rPr lang="en-GB" sz="2400" i="1" dirty="0" smtClean="0"/>
              <a:t>i.e.</a:t>
            </a:r>
            <a:r>
              <a:rPr lang="en-GB" sz="2400" dirty="0" smtClean="0"/>
              <a:t> comparable sales influences, or peer effects), </a:t>
            </a:r>
            <a:r>
              <a:rPr lang="en-GB" sz="2400" i="1" dirty="0" smtClean="0"/>
              <a:t>exogenous</a:t>
            </a:r>
            <a:r>
              <a:rPr lang="en-GB" sz="2400" dirty="0" smtClean="0"/>
              <a:t>, or neighbourhood, effects and, finally, </a:t>
            </a:r>
            <a:r>
              <a:rPr lang="en-GB" sz="2400" i="1" dirty="0" smtClean="0"/>
              <a:t>spatial autocorrelation</a:t>
            </a:r>
            <a:r>
              <a:rPr lang="en-GB" sz="2400" dirty="0" smtClean="0"/>
              <a:t> effects.</a:t>
            </a:r>
            <a:endParaRPr lang="fr-CA" sz="23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2</a:t>
            </a:fld>
            <a:endParaRPr lang="fr-FR" smtClean="0">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650" y="908050"/>
            <a:ext cx="8208838" cy="722313"/>
          </a:xfrm>
        </p:spPr>
        <p:txBody>
          <a:bodyPr/>
          <a:lstStyle/>
          <a:p>
            <a:pPr eaLnBrk="1" hangingPunct="1"/>
            <a:r>
              <a:rPr lang="fr-CA" sz="3000" dirty="0" err="1" smtClean="0"/>
              <a:t>Literature</a:t>
            </a:r>
            <a:r>
              <a:rPr lang="fr-CA" sz="3000" dirty="0" smtClean="0"/>
              <a:t> </a:t>
            </a:r>
            <a:r>
              <a:rPr lang="fr-CA" sz="3000" dirty="0" err="1" smtClean="0"/>
              <a:t>Review</a:t>
            </a:r>
            <a:r>
              <a:rPr lang="fr-CA" sz="3000" dirty="0" smtClean="0"/>
              <a:t> and </a:t>
            </a:r>
            <a:r>
              <a:rPr lang="fr-CA" sz="3000" dirty="0" err="1" smtClean="0"/>
              <a:t>Conceptual</a:t>
            </a:r>
            <a:r>
              <a:rPr lang="fr-CA" sz="3000" dirty="0" smtClean="0"/>
              <a:t> Grounds</a:t>
            </a:r>
            <a:endParaRPr lang="fr-FR" sz="3000" dirty="0" smtClean="0"/>
          </a:p>
        </p:txBody>
      </p:sp>
      <p:sp>
        <p:nvSpPr>
          <p:cNvPr id="19458" name="Rectangle 3"/>
          <p:cNvSpPr>
            <a:spLocks noGrp="1" noChangeArrowheads="1"/>
          </p:cNvSpPr>
          <p:nvPr>
            <p:ph type="body" idx="1"/>
          </p:nvPr>
        </p:nvSpPr>
        <p:spPr>
          <a:xfrm>
            <a:off x="714375" y="2357438"/>
            <a:ext cx="8143875" cy="4248150"/>
          </a:xfrm>
        </p:spPr>
        <p:txBody>
          <a:bodyPr/>
          <a:lstStyle/>
          <a:p>
            <a:pPr algn="just">
              <a:lnSpc>
                <a:spcPct val="85000"/>
              </a:lnSpc>
              <a:buBlip>
                <a:blip r:embed="rId3"/>
              </a:buBlip>
            </a:pPr>
            <a:r>
              <a:rPr lang="en-GB" sz="2300" dirty="0" smtClean="0"/>
              <a:t>Peer effects, which can be defined as the influence that members of a group exert on a given individual in the group, have long been mentioned in the literature (</a:t>
            </a:r>
            <a:r>
              <a:rPr lang="en-GB" sz="2300" dirty="0" err="1" smtClean="0"/>
              <a:t>Leibenstein</a:t>
            </a:r>
            <a:r>
              <a:rPr lang="en-GB" sz="2300" dirty="0" smtClean="0"/>
              <a:t>, 1950; Veblen, 1899).</a:t>
            </a:r>
          </a:p>
          <a:p>
            <a:pPr algn="just">
              <a:lnSpc>
                <a:spcPct val="85000"/>
              </a:lnSpc>
              <a:buBlip>
                <a:blip r:embed="rId3"/>
              </a:buBlip>
            </a:pPr>
            <a:r>
              <a:rPr lang="en-GB" sz="2300" b="1" dirty="0" smtClean="0"/>
              <a:t>Game theory</a:t>
            </a:r>
            <a:r>
              <a:rPr lang="en-GB" sz="2300" dirty="0" smtClean="0"/>
              <a:t>: Asch (1956) and by Becker and Becker (1998) emphasize the role of social interactions with respect to the individual choice process. </a:t>
            </a:r>
          </a:p>
          <a:p>
            <a:pPr algn="just">
              <a:lnSpc>
                <a:spcPct val="85000"/>
              </a:lnSpc>
              <a:buBlip>
                <a:blip r:embed="rId3"/>
              </a:buBlip>
            </a:pPr>
            <a:r>
              <a:rPr lang="en-GB" sz="2300" b="1" dirty="0" smtClean="0"/>
              <a:t>Labour economics</a:t>
            </a:r>
            <a:r>
              <a:rPr lang="en-GB" sz="2300" dirty="0" smtClean="0"/>
              <a:t>: the publication, in 1966, of the Coleman report (Coleman </a:t>
            </a:r>
            <a:r>
              <a:rPr lang="en-GB" sz="2300" i="1" dirty="0" smtClean="0"/>
              <a:t>et al.</a:t>
            </a:r>
            <a:r>
              <a:rPr lang="en-GB" sz="2300" dirty="0" smtClean="0"/>
              <a:t>, 1966) on student performances sparked off this new paradigm.</a:t>
            </a:r>
          </a:p>
          <a:p>
            <a:pPr algn="just">
              <a:lnSpc>
                <a:spcPct val="85000"/>
              </a:lnSpc>
              <a:buBlip>
                <a:blip r:embed="rId3"/>
              </a:buBlip>
            </a:pPr>
            <a:r>
              <a:rPr lang="en-GB" sz="2300" dirty="0" err="1" smtClean="0"/>
              <a:t>Manski</a:t>
            </a:r>
            <a:r>
              <a:rPr lang="en-GB" sz="2300" dirty="0" smtClean="0"/>
              <a:t> (1993) seminal contribution: three factors lead individual behaviour within a group: (</a:t>
            </a:r>
            <a:r>
              <a:rPr lang="en-GB" sz="2300" dirty="0" err="1" smtClean="0"/>
              <a:t>i</a:t>
            </a:r>
            <a:r>
              <a:rPr lang="en-GB" sz="2300" dirty="0" smtClean="0"/>
              <a:t>) endogenous interactions; (ii) exogenous interactions; and (iii) correlated effects.</a:t>
            </a:r>
            <a:r>
              <a:rPr lang="en-GB" sz="2400" dirty="0" smtClean="0"/>
              <a:t>  </a:t>
            </a:r>
            <a:endParaRPr lang="en-GB" sz="23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3</a:t>
            </a:fld>
            <a:endParaRPr lang="fr-FR" smtClean="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650" y="908050"/>
            <a:ext cx="8208838" cy="722313"/>
          </a:xfrm>
        </p:spPr>
        <p:txBody>
          <a:bodyPr/>
          <a:lstStyle/>
          <a:p>
            <a:pPr eaLnBrk="1" hangingPunct="1"/>
            <a:r>
              <a:rPr lang="fr-CA" sz="3000" dirty="0" err="1" smtClean="0"/>
              <a:t>Literature</a:t>
            </a:r>
            <a:r>
              <a:rPr lang="fr-CA" sz="3000" dirty="0" smtClean="0"/>
              <a:t> </a:t>
            </a:r>
            <a:r>
              <a:rPr lang="fr-CA" sz="3000" dirty="0" err="1" smtClean="0"/>
              <a:t>Review</a:t>
            </a:r>
            <a:r>
              <a:rPr lang="fr-CA" sz="3000" dirty="0" smtClean="0"/>
              <a:t> and </a:t>
            </a:r>
            <a:r>
              <a:rPr lang="fr-CA" sz="3000" dirty="0" err="1" smtClean="0"/>
              <a:t>Conceptual</a:t>
            </a:r>
            <a:r>
              <a:rPr lang="fr-CA" sz="3000" dirty="0" smtClean="0"/>
              <a:t> Grounds</a:t>
            </a:r>
            <a:endParaRPr lang="fr-FR" sz="3000" dirty="0" smtClean="0"/>
          </a:p>
        </p:txBody>
      </p:sp>
      <p:sp>
        <p:nvSpPr>
          <p:cNvPr id="19458" name="Rectangle 3"/>
          <p:cNvSpPr>
            <a:spLocks noGrp="1" noChangeArrowheads="1"/>
          </p:cNvSpPr>
          <p:nvPr>
            <p:ph type="body" idx="1"/>
          </p:nvPr>
        </p:nvSpPr>
        <p:spPr>
          <a:xfrm>
            <a:off x="714375" y="2357438"/>
            <a:ext cx="8143875" cy="4500562"/>
          </a:xfrm>
        </p:spPr>
        <p:txBody>
          <a:bodyPr/>
          <a:lstStyle/>
          <a:p>
            <a:pPr algn="just">
              <a:lnSpc>
                <a:spcPct val="85000"/>
              </a:lnSpc>
              <a:buBlip>
                <a:blip r:embed="rId3"/>
              </a:buBlip>
            </a:pPr>
            <a:r>
              <a:rPr lang="en-GB" sz="2300" i="1" dirty="0" smtClean="0"/>
              <a:t>Endogenous</a:t>
            </a:r>
            <a:r>
              <a:rPr lang="en-GB" sz="2300" dirty="0" smtClean="0"/>
              <a:t> </a:t>
            </a:r>
            <a:r>
              <a:rPr lang="en-GB" sz="2300" i="1" dirty="0" smtClean="0"/>
              <a:t>interactions</a:t>
            </a:r>
            <a:r>
              <a:rPr lang="en-GB" sz="2300" dirty="0" smtClean="0"/>
              <a:t>: any individual in the group is affected by the average behaviour of the group.</a:t>
            </a:r>
          </a:p>
          <a:p>
            <a:pPr algn="just">
              <a:lnSpc>
                <a:spcPct val="85000"/>
              </a:lnSpc>
              <a:buBlip>
                <a:blip r:embed="rId3"/>
              </a:buBlip>
            </a:pPr>
            <a:r>
              <a:rPr lang="en-GB" sz="2300" i="1" dirty="0" smtClean="0"/>
              <a:t>Exogenous, or contextual, interactions</a:t>
            </a:r>
            <a:r>
              <a:rPr lang="en-GB" sz="2300" dirty="0" smtClean="0"/>
              <a:t>: influence exerted on individuals by the socio-economic profile of group members.</a:t>
            </a:r>
          </a:p>
          <a:p>
            <a:pPr algn="just">
              <a:lnSpc>
                <a:spcPct val="85000"/>
              </a:lnSpc>
              <a:buBlip>
                <a:blip r:embed="rId3"/>
              </a:buBlip>
            </a:pPr>
            <a:r>
              <a:rPr lang="en-GB" sz="2300" i="1" dirty="0" smtClean="0"/>
              <a:t>Correlated, or latent, effects</a:t>
            </a:r>
            <a:r>
              <a:rPr lang="en-GB" sz="2300" dirty="0" smtClean="0"/>
              <a:t> stem from non-observable environmental attributes that apply to all group members and which can be brought forward as an explanation for the presence of SA in the model residuals.</a:t>
            </a:r>
          </a:p>
          <a:p>
            <a:pPr algn="just">
              <a:lnSpc>
                <a:spcPct val="85000"/>
              </a:lnSpc>
              <a:buBlip>
                <a:blip r:embed="rId3"/>
              </a:buBlip>
            </a:pPr>
            <a:r>
              <a:rPr lang="en-GB" sz="2300" dirty="0" smtClean="0"/>
              <a:t>Impact of peers on: </a:t>
            </a:r>
          </a:p>
          <a:p>
            <a:pPr lvl="1" algn="just">
              <a:lnSpc>
                <a:spcPct val="85000"/>
              </a:lnSpc>
              <a:buFont typeface="Wingdings" pitchFamily="2" charset="2"/>
              <a:buChar char="Ø"/>
            </a:pPr>
            <a:r>
              <a:rPr lang="en-GB" sz="2000" dirty="0" smtClean="0"/>
              <a:t>individual productivity at work (</a:t>
            </a:r>
            <a:r>
              <a:rPr lang="en-GB" sz="2000" dirty="0" err="1" smtClean="0"/>
              <a:t>Ichino</a:t>
            </a:r>
            <a:r>
              <a:rPr lang="en-GB" sz="2000" dirty="0" smtClean="0"/>
              <a:t> and </a:t>
            </a:r>
            <a:r>
              <a:rPr lang="en-GB" sz="2000" dirty="0" err="1" smtClean="0"/>
              <a:t>Maggi</a:t>
            </a:r>
            <a:r>
              <a:rPr lang="en-GB" sz="2000" dirty="0" smtClean="0"/>
              <a:t>, 2000) ;</a:t>
            </a:r>
          </a:p>
          <a:p>
            <a:pPr lvl="1" algn="just">
              <a:lnSpc>
                <a:spcPct val="85000"/>
              </a:lnSpc>
              <a:buFont typeface="Wingdings" pitchFamily="2" charset="2"/>
              <a:buChar char="Ø"/>
            </a:pPr>
            <a:r>
              <a:rPr lang="en-GB" sz="2000" dirty="0" smtClean="0"/>
              <a:t>school performances (</a:t>
            </a:r>
            <a:r>
              <a:rPr lang="en-GB" sz="2000" dirty="0" err="1" smtClean="0"/>
              <a:t>Hallinan</a:t>
            </a:r>
            <a:r>
              <a:rPr lang="en-GB" sz="2000" dirty="0" smtClean="0"/>
              <a:t> and </a:t>
            </a:r>
            <a:r>
              <a:rPr lang="en-GB" sz="2000" dirty="0" err="1" smtClean="0"/>
              <a:t>Sørensen</a:t>
            </a:r>
            <a:r>
              <a:rPr lang="en-GB" sz="2000" dirty="0" smtClean="0"/>
              <a:t>, 1983; </a:t>
            </a:r>
            <a:r>
              <a:rPr lang="en-GB" sz="2000" dirty="0" err="1" smtClean="0"/>
              <a:t>Sacerdote</a:t>
            </a:r>
            <a:r>
              <a:rPr lang="en-GB" sz="2000" dirty="0" smtClean="0"/>
              <a:t>, 2001; Zimmerman, 2003) </a:t>
            </a:r>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4</a:t>
            </a:fld>
            <a:endParaRPr lang="fr-FR"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650" y="908050"/>
            <a:ext cx="8208838" cy="722313"/>
          </a:xfrm>
        </p:spPr>
        <p:txBody>
          <a:bodyPr/>
          <a:lstStyle/>
          <a:p>
            <a:pPr eaLnBrk="1" hangingPunct="1"/>
            <a:r>
              <a:rPr lang="fr-CA" sz="3000" dirty="0" err="1" smtClean="0"/>
              <a:t>Literature</a:t>
            </a:r>
            <a:r>
              <a:rPr lang="fr-CA" sz="3000" dirty="0" smtClean="0"/>
              <a:t> </a:t>
            </a:r>
            <a:r>
              <a:rPr lang="fr-CA" sz="3000" dirty="0" err="1" smtClean="0"/>
              <a:t>Review</a:t>
            </a:r>
            <a:r>
              <a:rPr lang="fr-CA" sz="3000" dirty="0" smtClean="0"/>
              <a:t> and </a:t>
            </a:r>
            <a:r>
              <a:rPr lang="fr-CA" sz="3000" dirty="0" err="1" smtClean="0"/>
              <a:t>Conceptual</a:t>
            </a:r>
            <a:r>
              <a:rPr lang="fr-CA" sz="3000" dirty="0" smtClean="0"/>
              <a:t> Grounds</a:t>
            </a:r>
            <a:endParaRPr lang="fr-FR" sz="4000" dirty="0" smtClean="0"/>
          </a:p>
        </p:txBody>
      </p:sp>
      <p:sp>
        <p:nvSpPr>
          <p:cNvPr id="19458" name="Rectangle 3"/>
          <p:cNvSpPr>
            <a:spLocks noGrp="1" noChangeArrowheads="1"/>
          </p:cNvSpPr>
          <p:nvPr>
            <p:ph type="body" idx="1"/>
          </p:nvPr>
        </p:nvSpPr>
        <p:spPr>
          <a:xfrm>
            <a:off x="714375" y="2357438"/>
            <a:ext cx="8250113" cy="4500562"/>
          </a:xfrm>
        </p:spPr>
        <p:txBody>
          <a:bodyPr/>
          <a:lstStyle/>
          <a:p>
            <a:pPr marL="355600" lvl="1" indent="-355600" algn="just">
              <a:lnSpc>
                <a:spcPct val="90000"/>
              </a:lnSpc>
              <a:spcBef>
                <a:spcPts val="600"/>
              </a:spcBef>
              <a:spcAft>
                <a:spcPts val="600"/>
              </a:spcAft>
              <a:buBlip>
                <a:blip r:embed="rId3"/>
              </a:buBlip>
            </a:pPr>
            <a:r>
              <a:rPr lang="en-GB" sz="2300" dirty="0" smtClean="0"/>
              <a:t>Social interaction models have been applied to the </a:t>
            </a:r>
            <a:r>
              <a:rPr lang="en-GB" sz="2300" i="1" dirty="0" smtClean="0"/>
              <a:t>new social economy (</a:t>
            </a:r>
            <a:r>
              <a:rPr lang="en-GB" sz="2300" dirty="0" err="1" smtClean="0"/>
              <a:t>Durlauf</a:t>
            </a:r>
            <a:r>
              <a:rPr lang="en-GB" sz="2300" dirty="0" smtClean="0"/>
              <a:t> and Young, 2001) and for modelling urban housing markets (</a:t>
            </a:r>
            <a:r>
              <a:rPr lang="en-GB" sz="2300" dirty="0" err="1" smtClean="0"/>
              <a:t>Meen</a:t>
            </a:r>
            <a:r>
              <a:rPr lang="en-GB" sz="2300" dirty="0" smtClean="0"/>
              <a:t> and </a:t>
            </a:r>
            <a:r>
              <a:rPr lang="en-GB" sz="2300" dirty="0" err="1" smtClean="0"/>
              <a:t>Meen</a:t>
            </a:r>
            <a:r>
              <a:rPr lang="en-GB" sz="2300" dirty="0" smtClean="0"/>
              <a:t>, 2003). </a:t>
            </a:r>
          </a:p>
          <a:p>
            <a:pPr marL="355600" lvl="1" indent="-355600" algn="just">
              <a:lnSpc>
                <a:spcPct val="90000"/>
              </a:lnSpc>
              <a:spcBef>
                <a:spcPts val="600"/>
              </a:spcBef>
              <a:spcAft>
                <a:spcPts val="600"/>
              </a:spcAft>
              <a:buBlip>
                <a:blip r:embed="rId3"/>
              </a:buBlip>
            </a:pPr>
            <a:r>
              <a:rPr lang="en-GB" sz="2300" i="1" dirty="0" smtClean="0"/>
              <a:t>Peer Effect Model</a:t>
            </a:r>
            <a:r>
              <a:rPr lang="en-GB" dirty="0" smtClean="0"/>
              <a:t>:</a:t>
            </a:r>
          </a:p>
          <a:p>
            <a:pPr marL="355600" lvl="1" indent="-355600" algn="just">
              <a:lnSpc>
                <a:spcPct val="85000"/>
              </a:lnSpc>
              <a:spcBef>
                <a:spcPts val="0"/>
              </a:spcBef>
              <a:spcAft>
                <a:spcPts val="0"/>
              </a:spcAft>
              <a:buNone/>
            </a:pPr>
            <a:r>
              <a:rPr lang="en-GB" dirty="0" smtClean="0"/>
              <a:t> </a:t>
            </a:r>
            <a:r>
              <a:rPr lang="en-GB" sz="2300" dirty="0" smtClean="0"/>
              <a:t>where:</a:t>
            </a:r>
            <a:r>
              <a:rPr lang="en-GB" dirty="0" smtClean="0"/>
              <a:t> </a:t>
            </a:r>
            <a:r>
              <a:rPr lang="en-GB" sz="2000" i="1" dirty="0" err="1" smtClean="0"/>
              <a:t>Y</a:t>
            </a:r>
            <a:r>
              <a:rPr lang="en-GB" sz="2000" i="1" baseline="-25000" dirty="0" err="1" smtClean="0"/>
              <a:t>ig</a:t>
            </a:r>
            <a:r>
              <a:rPr lang="en-GB" sz="2000" i="1" baseline="-25000" dirty="0" smtClean="0"/>
              <a:t> </a:t>
            </a:r>
            <a:r>
              <a:rPr lang="en-GB" sz="2000" i="1" dirty="0" smtClean="0"/>
              <a:t>     =  </a:t>
            </a:r>
            <a:r>
              <a:rPr lang="en-GB" sz="2000" dirty="0" smtClean="0"/>
              <a:t>dependent variable for individual </a:t>
            </a:r>
            <a:r>
              <a:rPr lang="en-GB" sz="2000" i="1" dirty="0" err="1" smtClean="0"/>
              <a:t>i</a:t>
            </a:r>
            <a:r>
              <a:rPr lang="en-GB" sz="2000" dirty="0" smtClean="0"/>
              <a:t>  in group </a:t>
            </a:r>
            <a:r>
              <a:rPr lang="en-GB" sz="2000" i="1" dirty="0" smtClean="0"/>
              <a:t>g;</a:t>
            </a:r>
          </a:p>
          <a:p>
            <a:pPr marL="355600" lvl="1" indent="-355600" algn="just">
              <a:lnSpc>
                <a:spcPct val="90000"/>
              </a:lnSpc>
              <a:spcBef>
                <a:spcPts val="600"/>
              </a:spcBef>
              <a:spcAft>
                <a:spcPts val="600"/>
              </a:spcAft>
              <a:buNone/>
            </a:pPr>
            <a:r>
              <a:rPr lang="en-GB" sz="2000" i="1" dirty="0" smtClean="0"/>
              <a:t>		  </a:t>
            </a:r>
            <a:r>
              <a:rPr lang="en-GB" sz="2000" i="1" dirty="0" err="1" smtClean="0"/>
              <a:t>Y</a:t>
            </a:r>
            <a:r>
              <a:rPr lang="en-GB" sz="2000" i="1" baseline="-25000" dirty="0" err="1" smtClean="0"/>
              <a:t>g</a:t>
            </a:r>
            <a:r>
              <a:rPr lang="en-GB" sz="2000" i="1" baseline="-25000" dirty="0" smtClean="0"/>
              <a:t> </a:t>
            </a:r>
            <a:r>
              <a:rPr lang="en-GB" sz="2000" i="1" dirty="0" smtClean="0"/>
              <a:t> ,    = </a:t>
            </a:r>
            <a:r>
              <a:rPr lang="en-GB" sz="2000" dirty="0" smtClean="0"/>
              <a:t>endogenous variable for the group and parameter;</a:t>
            </a:r>
          </a:p>
          <a:p>
            <a:pPr marL="355600" lvl="1" indent="-355600" algn="just">
              <a:lnSpc>
                <a:spcPct val="90000"/>
              </a:lnSpc>
              <a:spcBef>
                <a:spcPts val="600"/>
              </a:spcBef>
              <a:spcAft>
                <a:spcPts val="600"/>
              </a:spcAft>
              <a:buNone/>
            </a:pPr>
            <a:r>
              <a:rPr lang="en-GB" sz="2000" i="1" dirty="0" smtClean="0"/>
              <a:t>		  </a:t>
            </a:r>
            <a:r>
              <a:rPr lang="en-GB" sz="2000" i="1" dirty="0" err="1" smtClean="0"/>
              <a:t>X</a:t>
            </a:r>
            <a:r>
              <a:rPr lang="en-GB" sz="2000" i="1" baseline="-25000" dirty="0" err="1" smtClean="0"/>
              <a:t>ki</a:t>
            </a:r>
            <a:r>
              <a:rPr lang="en-GB" sz="2000" i="1" dirty="0" smtClean="0"/>
              <a:t> , </a:t>
            </a:r>
            <a:r>
              <a:rPr lang="el-GR" sz="2000" i="1" dirty="0" smtClean="0"/>
              <a:t>β</a:t>
            </a:r>
            <a:r>
              <a:rPr lang="fr-CA" sz="2000" i="1" baseline="-25000" dirty="0" smtClean="0"/>
              <a:t>1</a:t>
            </a:r>
            <a:r>
              <a:rPr lang="en-GB" sz="2000" i="1" dirty="0" smtClean="0"/>
              <a:t>	</a:t>
            </a:r>
            <a:r>
              <a:rPr lang="en-GB" sz="2000" dirty="0" smtClean="0"/>
              <a:t>= property attributes and parameter;</a:t>
            </a:r>
          </a:p>
          <a:p>
            <a:pPr marL="355600" lvl="1" indent="-355600" algn="just">
              <a:lnSpc>
                <a:spcPct val="90000"/>
              </a:lnSpc>
              <a:spcBef>
                <a:spcPts val="600"/>
              </a:spcBef>
              <a:spcAft>
                <a:spcPts val="600"/>
              </a:spcAft>
              <a:buNone/>
            </a:pPr>
            <a:r>
              <a:rPr lang="en-GB" sz="2000" dirty="0" smtClean="0"/>
              <a:t>		  </a:t>
            </a:r>
            <a:r>
              <a:rPr lang="en-GB" sz="2000" i="1" dirty="0" err="1" smtClean="0"/>
              <a:t>X</a:t>
            </a:r>
            <a:r>
              <a:rPr lang="en-GB" sz="2000" i="1" baseline="-25000" dirty="0" err="1" smtClean="0"/>
              <a:t>g</a:t>
            </a:r>
            <a:r>
              <a:rPr lang="en-GB" sz="2000" dirty="0" smtClean="0"/>
              <a:t> , </a:t>
            </a:r>
            <a:r>
              <a:rPr lang="el-GR" sz="2000" i="1" dirty="0" smtClean="0"/>
              <a:t>β</a:t>
            </a:r>
            <a:r>
              <a:rPr lang="fr-CA" sz="2000" i="1" baseline="-25000" dirty="0" smtClean="0"/>
              <a:t>2</a:t>
            </a:r>
            <a:r>
              <a:rPr lang="en-GB" sz="2000" i="1" dirty="0" smtClean="0"/>
              <a:t>	= </a:t>
            </a:r>
            <a:r>
              <a:rPr lang="en-GB" sz="2000" dirty="0" smtClean="0"/>
              <a:t>exogenous (or contextual) attributes and parameter</a:t>
            </a:r>
            <a:endParaRPr lang="en-GB" dirty="0" smtClean="0"/>
          </a:p>
          <a:p>
            <a:pPr marL="355600" lvl="1" indent="-355600" algn="just">
              <a:lnSpc>
                <a:spcPct val="90000"/>
              </a:lnSpc>
              <a:spcBef>
                <a:spcPts val="600"/>
              </a:spcBef>
              <a:spcAft>
                <a:spcPts val="600"/>
              </a:spcAft>
              <a:buBlip>
                <a:blip r:embed="rId3"/>
              </a:buBlip>
            </a:pPr>
            <a:r>
              <a:rPr lang="en-GB" sz="2300" i="1" dirty="0" err="1" smtClean="0"/>
              <a:t>Endogeneity</a:t>
            </a:r>
            <a:r>
              <a:rPr lang="en-GB" sz="2300" i="1" dirty="0" smtClean="0"/>
              <a:t> problem </a:t>
            </a:r>
            <a:r>
              <a:rPr lang="en-GB" sz="2300" dirty="0" smtClean="0"/>
              <a:t>handled: </a:t>
            </a:r>
            <a:r>
              <a:rPr lang="en-GB" sz="2300" i="1" dirty="0" err="1" smtClean="0"/>
              <a:t>Y</a:t>
            </a:r>
            <a:r>
              <a:rPr lang="en-GB" sz="2300" i="1" baseline="-25000" dirty="0" err="1" smtClean="0"/>
              <a:t>g</a:t>
            </a:r>
            <a:r>
              <a:rPr lang="en-GB" sz="2300" i="1" baseline="-25000" dirty="0" smtClean="0"/>
              <a:t> </a:t>
            </a:r>
            <a:r>
              <a:rPr lang="en-GB" sz="2300" dirty="0" smtClean="0"/>
              <a:t>expressed, for any given submarket, as the mean sale price of houses for the previous quarter, with property </a:t>
            </a:r>
            <a:r>
              <a:rPr lang="en-GB" sz="2300" i="1" dirty="0" err="1" smtClean="0"/>
              <a:t>i</a:t>
            </a:r>
            <a:r>
              <a:rPr lang="en-GB" sz="2300" dirty="0" smtClean="0"/>
              <a:t> sale price being excluded from the computation.</a:t>
            </a:r>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5</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pic>
        <p:nvPicPr>
          <p:cNvPr id="8499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79912" y="3501008"/>
            <a:ext cx="3960440" cy="375694"/>
          </a:xfrm>
          <a:prstGeom prst="rect">
            <a:avLst/>
          </a:prstGeom>
          <a:noFill/>
        </p:spPr>
      </p:pic>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pic>
        <p:nvPicPr>
          <p:cNvPr id="84997"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339752" y="4293096"/>
            <a:ext cx="231183" cy="29283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650" y="908050"/>
            <a:ext cx="8208838" cy="722313"/>
          </a:xfrm>
        </p:spPr>
        <p:txBody>
          <a:bodyPr/>
          <a:lstStyle/>
          <a:p>
            <a:pPr eaLnBrk="1" hangingPunct="1"/>
            <a:r>
              <a:rPr lang="fr-CA" sz="3000" dirty="0" smtClean="0"/>
              <a:t>The </a:t>
            </a:r>
            <a:r>
              <a:rPr lang="fr-CA" sz="3000" dirty="0" err="1" smtClean="0"/>
              <a:t>Database</a:t>
            </a:r>
            <a:endParaRPr lang="fr-FR" sz="4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lnSpc>
                <a:spcPct val="90000"/>
              </a:lnSpc>
              <a:spcBef>
                <a:spcPts val="600"/>
              </a:spcBef>
              <a:spcAft>
                <a:spcPts val="600"/>
              </a:spcAft>
              <a:buBlip>
                <a:blip r:embed="rId3"/>
              </a:buBlip>
            </a:pPr>
            <a:r>
              <a:rPr lang="en-CA" sz="2300" dirty="0" smtClean="0"/>
              <a:t>Canadian database provided by the former Quebec Urban Community (CUQ) Assessment Division on some </a:t>
            </a:r>
            <a:r>
              <a:rPr lang="en-GB" sz="2300" dirty="0" smtClean="0"/>
              <a:t>15,729 </a:t>
            </a:r>
            <a:r>
              <a:rPr lang="en-CA" sz="2300" dirty="0" smtClean="0"/>
              <a:t>single-family detached houses sold between January 1990 and December 1996, with prices ranging from $50,000 (Can.) to $250,000.</a:t>
            </a:r>
          </a:p>
          <a:p>
            <a:pPr algn="just">
              <a:lnSpc>
                <a:spcPct val="90000"/>
              </a:lnSpc>
              <a:spcBef>
                <a:spcPts val="600"/>
              </a:spcBef>
              <a:spcAft>
                <a:spcPts val="600"/>
              </a:spcAft>
              <a:buBlip>
                <a:blip r:embed="rId3"/>
              </a:buBlip>
            </a:pPr>
            <a:r>
              <a:rPr lang="en-CA" sz="2300" dirty="0" smtClean="0"/>
              <a:t>The database contains reliable information on sale prices and major property attributes (building type and age, living area and lot size, interior quality descriptors, presence of specific features); access to local water and sewerage systems as well as local tax rate are also accounted for.</a:t>
            </a:r>
          </a:p>
          <a:p>
            <a:pPr algn="just">
              <a:lnSpc>
                <a:spcPct val="90000"/>
              </a:lnSpc>
              <a:spcBef>
                <a:spcPts val="600"/>
              </a:spcBef>
              <a:spcAft>
                <a:spcPts val="600"/>
              </a:spcAft>
              <a:buBlip>
                <a:blip r:embed="rId3"/>
              </a:buBlip>
            </a:pPr>
            <a:r>
              <a:rPr lang="en-CA" sz="2300" dirty="0" smtClean="0"/>
              <a:t> Model also controls for time trend (year dummies), access to local and regional services </a:t>
            </a:r>
            <a:r>
              <a:rPr lang="en-CA" sz="2400" dirty="0" smtClean="0"/>
              <a:t>as well as socio-economic and household structure dimensions.</a:t>
            </a:r>
            <a:endParaRPr lang="fr-CA" sz="23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6</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251520" y="0"/>
            <a:ext cx="8892480" cy="648072"/>
          </a:xfrm>
        </p:spPr>
        <p:txBody>
          <a:bodyPr/>
          <a:lstStyle/>
          <a:p>
            <a:pPr eaLnBrk="1" hangingPunct="1"/>
            <a:r>
              <a:rPr lang="en-GB" sz="3000" dirty="0" smtClean="0"/>
              <a:t>Submarket Delimitation (discriminant analysis)</a:t>
            </a:r>
            <a:endParaRPr lang="fr-FR" sz="3000" dirty="0" smtClean="0"/>
          </a:p>
        </p:txBody>
      </p:sp>
      <p:sp>
        <p:nvSpPr>
          <p:cNvPr id="19458" name="Rectangle 3"/>
          <p:cNvSpPr>
            <a:spLocks noGrp="1" noChangeArrowheads="1"/>
          </p:cNvSpPr>
          <p:nvPr>
            <p:ph type="body" idx="1"/>
          </p:nvPr>
        </p:nvSpPr>
        <p:spPr>
          <a:xfrm>
            <a:off x="251521" y="764704"/>
            <a:ext cx="8712968" cy="6093296"/>
          </a:xfrm>
        </p:spPr>
        <p:txBody>
          <a:bodyPr/>
          <a:lstStyle/>
          <a:p>
            <a:pPr algn="just">
              <a:lnSpc>
                <a:spcPct val="90000"/>
              </a:lnSpc>
              <a:spcBef>
                <a:spcPts val="600"/>
              </a:spcBef>
              <a:spcAft>
                <a:spcPts val="600"/>
              </a:spcAft>
              <a:buNone/>
            </a:pPr>
            <a:endParaRPr lang="en-CA" sz="23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7</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pic>
        <p:nvPicPr>
          <p:cNvPr id="8" name="Image 7" descr="SubMarketQuebecCity"/>
          <p:cNvPicPr/>
          <p:nvPr/>
        </p:nvPicPr>
        <p:blipFill>
          <a:blip r:embed="rId3" cstate="print"/>
          <a:srcRect/>
          <a:stretch>
            <a:fillRect/>
          </a:stretch>
        </p:blipFill>
        <p:spPr bwMode="auto">
          <a:xfrm>
            <a:off x="0" y="764704"/>
            <a:ext cx="9144000" cy="6093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a:xfrm>
            <a:off x="755576" y="764705"/>
            <a:ext cx="8208838" cy="864096"/>
          </a:xfrm>
        </p:spPr>
        <p:txBody>
          <a:bodyPr/>
          <a:lstStyle/>
          <a:p>
            <a:pPr eaLnBrk="1" hangingPunct="1"/>
            <a:r>
              <a:rPr lang="en-GB" sz="3000" dirty="0" smtClean="0"/>
              <a:t>Main regression Findings – OLS Method</a:t>
            </a:r>
            <a:endParaRPr lang="fr-FR" sz="3000" dirty="0" smtClean="0"/>
          </a:p>
        </p:txBody>
      </p:sp>
      <p:sp>
        <p:nvSpPr>
          <p:cNvPr id="19458" name="Rectangle 3"/>
          <p:cNvSpPr>
            <a:spLocks noGrp="1" noChangeArrowheads="1"/>
          </p:cNvSpPr>
          <p:nvPr>
            <p:ph type="body" idx="1"/>
          </p:nvPr>
        </p:nvSpPr>
        <p:spPr>
          <a:xfrm>
            <a:off x="714375" y="2357438"/>
            <a:ext cx="8250113" cy="4500562"/>
          </a:xfrm>
        </p:spPr>
        <p:txBody>
          <a:bodyPr/>
          <a:lstStyle/>
          <a:p>
            <a:pPr algn="just">
              <a:buBlip>
                <a:blip r:embed="rId3"/>
              </a:buBlip>
            </a:pPr>
            <a:r>
              <a:rPr lang="en-GB" sz="2400" dirty="0" smtClean="0"/>
              <a:t>A semi-log functional form is used, with liveable area, building age and lot size also being applied a logarithmic transformation.   </a:t>
            </a:r>
          </a:p>
          <a:p>
            <a:pPr>
              <a:buBlip>
                <a:blip r:embed="rId3"/>
              </a:buBlip>
            </a:pPr>
            <a:r>
              <a:rPr lang="en-GB" sz="2400" dirty="0" smtClean="0"/>
              <a:t>Four different specifications are used (</a:t>
            </a:r>
            <a:r>
              <a:rPr lang="en-GB" sz="2400" i="1" dirty="0" smtClean="0"/>
              <a:t>Table 3</a:t>
            </a:r>
            <a:r>
              <a:rPr lang="en-GB" sz="2400" dirty="0" smtClean="0"/>
              <a:t>): </a:t>
            </a:r>
          </a:p>
          <a:p>
            <a:pPr lvl="1" algn="just">
              <a:buFont typeface="Wingdings" pitchFamily="2" charset="2"/>
              <a:buChar char="Ø"/>
            </a:pPr>
            <a:r>
              <a:rPr lang="en-GB" sz="2000" dirty="0" smtClean="0"/>
              <a:t>The first specification (</a:t>
            </a:r>
            <a:r>
              <a:rPr lang="en-GB" sz="2000" i="1" dirty="0" smtClean="0"/>
              <a:t>Base Model</a:t>
            </a:r>
            <a:r>
              <a:rPr lang="en-GB" sz="2000" dirty="0" smtClean="0"/>
              <a:t>,) only includes property structural and land attributes as well as time dummies;</a:t>
            </a:r>
            <a:endParaRPr lang="fr-CA" sz="2000" dirty="0" smtClean="0"/>
          </a:p>
          <a:p>
            <a:pPr lvl="1" algn="just">
              <a:buFont typeface="Wingdings" pitchFamily="2" charset="2"/>
              <a:buChar char="Ø"/>
            </a:pPr>
            <a:r>
              <a:rPr lang="en-GB" sz="2000" dirty="0" smtClean="0"/>
              <a:t>In the second specification, </a:t>
            </a:r>
            <a:r>
              <a:rPr lang="en-GB" sz="2000" i="1" dirty="0" smtClean="0"/>
              <a:t>exogenous, or neighbourhood, influences</a:t>
            </a:r>
            <a:r>
              <a:rPr lang="en-GB" sz="2000" dirty="0" smtClean="0"/>
              <a:t> are added to the Base Model;</a:t>
            </a:r>
          </a:p>
          <a:p>
            <a:pPr lvl="1" algn="just">
              <a:buFont typeface="Wingdings" pitchFamily="2" charset="2"/>
              <a:buChar char="Ø"/>
            </a:pPr>
            <a:r>
              <a:rPr lang="en-GB" sz="2000" i="1" dirty="0" smtClean="0"/>
              <a:t>Endogenous effects</a:t>
            </a:r>
            <a:r>
              <a:rPr lang="en-GB" sz="2000" dirty="0" smtClean="0"/>
              <a:t> are substituted to the latter in the third specification (</a:t>
            </a:r>
            <a:r>
              <a:rPr lang="en-GB" sz="2000" i="1" dirty="0" smtClean="0"/>
              <a:t>Peer Effect Model</a:t>
            </a:r>
            <a:r>
              <a:rPr lang="en-GB" sz="2000" dirty="0" smtClean="0"/>
              <a:t>);</a:t>
            </a:r>
          </a:p>
          <a:p>
            <a:pPr lvl="1" algn="just">
              <a:buFont typeface="Wingdings" pitchFamily="2" charset="2"/>
              <a:buChar char="Ø"/>
            </a:pPr>
            <a:r>
              <a:rPr lang="en-GB" sz="2000" dirty="0" smtClean="0"/>
              <a:t>Finally, the fourth specification yields the </a:t>
            </a:r>
            <a:r>
              <a:rPr lang="en-GB" sz="2000" i="1" dirty="0" smtClean="0"/>
              <a:t>Global Model</a:t>
            </a:r>
            <a:r>
              <a:rPr lang="en-GB" sz="2000" dirty="0" smtClean="0"/>
              <a:t> which incorporates both exogenous and endogenous effects.</a:t>
            </a:r>
            <a:endParaRPr lang="fr-CA" sz="2000" dirty="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8</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pic>
        <p:nvPicPr>
          <p:cNvPr id="91139" name="Picture 3"/>
          <p:cNvPicPr>
            <a:picLocks noChangeAspect="1" noChangeArrowheads="1"/>
          </p:cNvPicPr>
          <p:nvPr/>
        </p:nvPicPr>
        <p:blipFill>
          <a:blip r:embed="rId3" cstate="print"/>
          <a:srcRect/>
          <a:stretch>
            <a:fillRect/>
          </a:stretch>
        </p:blipFill>
        <p:spPr bwMode="auto">
          <a:xfrm>
            <a:off x="755576" y="980728"/>
            <a:ext cx="6291263" cy="4791075"/>
          </a:xfrm>
          <a:prstGeom prst="rect">
            <a:avLst/>
          </a:prstGeom>
          <a:noFill/>
          <a:ln w="9525">
            <a:noFill/>
            <a:miter lim="800000"/>
            <a:headEnd/>
            <a:tailEnd/>
          </a:ln>
          <a:effectLst/>
        </p:spPr>
      </p:pic>
      <p:sp>
        <p:nvSpPr>
          <p:cNvPr id="19457" name="AutoShape 2"/>
          <p:cNvSpPr>
            <a:spLocks noGrp="1" noChangeArrowheads="1"/>
          </p:cNvSpPr>
          <p:nvPr>
            <p:ph type="title"/>
          </p:nvPr>
        </p:nvSpPr>
        <p:spPr>
          <a:xfrm>
            <a:off x="683568" y="188640"/>
            <a:ext cx="8208838" cy="576064"/>
          </a:xfrm>
        </p:spPr>
        <p:txBody>
          <a:bodyPr/>
          <a:lstStyle/>
          <a:p>
            <a:pPr eaLnBrk="1" hangingPunct="1"/>
            <a:r>
              <a:rPr lang="en-GB" sz="3000" dirty="0" smtClean="0"/>
              <a:t>Main regression Findings – OLS Method</a:t>
            </a:r>
            <a:endParaRPr lang="fr-FR" sz="3000" dirty="0" smtClean="0"/>
          </a:p>
        </p:txBody>
      </p:sp>
      <p:sp useBgFill="1">
        <p:nvSpPr>
          <p:cNvPr id="19458" name="Rectangle 3"/>
          <p:cNvSpPr>
            <a:spLocks noGrp="1" noChangeArrowheads="1"/>
          </p:cNvSpPr>
          <p:nvPr>
            <p:ph type="body" idx="1"/>
          </p:nvPr>
        </p:nvSpPr>
        <p:spPr>
          <a:xfrm>
            <a:off x="251520" y="908720"/>
            <a:ext cx="8712968" cy="5760640"/>
          </a:xfrm>
        </p:spPr>
        <p:txBody>
          <a:bodyPr/>
          <a:lstStyle/>
          <a:p>
            <a:pPr algn="just">
              <a:buNone/>
            </a:pPr>
            <a:endParaRPr lang="en-GB" sz="2400" dirty="0" smtClean="0"/>
          </a:p>
        </p:txBody>
      </p:sp>
      <p:sp>
        <p:nvSpPr>
          <p:cNvPr id="19459" name="Espace réservé du numéro de diapositive 3"/>
          <p:cNvSpPr>
            <a:spLocks noGrp="1"/>
          </p:cNvSpPr>
          <p:nvPr>
            <p:ph type="sldNum" sz="quarter" idx="12"/>
          </p:nvPr>
        </p:nvSpPr>
        <p:spPr>
          <a:noFill/>
        </p:spPr>
        <p:txBody>
          <a:bodyPr/>
          <a:lstStyle/>
          <a:p>
            <a:fld id="{830A6AEE-A80E-4B93-B803-3F803BFE4FE2}" type="slidenum">
              <a:rPr lang="fr-FR" smtClean="0">
                <a:latin typeface="Arial" pitchFamily="34" charset="0"/>
              </a:rPr>
              <a:pPr/>
              <a:t>9</a:t>
            </a:fld>
            <a:endParaRPr lang="fr-FR" smtClean="0">
              <a:latin typeface="Arial" pitchFamily="34" charset="0"/>
            </a:endParaRPr>
          </a:p>
        </p:txBody>
      </p:sp>
      <p:sp>
        <p:nvSpPr>
          <p:cNvPr id="849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sp>
        <p:nvSpPr>
          <p:cNvPr id="849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CA"/>
          </a:p>
        </p:txBody>
      </p:sp>
      <p:pic>
        <p:nvPicPr>
          <p:cNvPr id="91140" name="Picture 4"/>
          <p:cNvPicPr>
            <a:picLocks noChangeAspect="1" noChangeArrowheads="1"/>
          </p:cNvPicPr>
          <p:nvPr/>
        </p:nvPicPr>
        <p:blipFill>
          <a:blip r:embed="rId3" cstate="print"/>
          <a:srcRect/>
          <a:stretch>
            <a:fillRect/>
          </a:stretch>
        </p:blipFill>
        <p:spPr bwMode="auto">
          <a:xfrm>
            <a:off x="251520" y="764704"/>
            <a:ext cx="8712968" cy="6093296"/>
          </a:xfrm>
          <a:prstGeom prst="rect">
            <a:avLst/>
          </a:prstGeom>
          <a:solidFill>
            <a:schemeClr val="bg1"/>
          </a:solid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14308</TotalTime>
  <Words>1041</Words>
  <Application>Microsoft Office PowerPoint</Application>
  <PresentationFormat>Affichage à l'écran (4:3)</PresentationFormat>
  <Paragraphs>104</Paragraphs>
  <Slides>15</Slides>
  <Notes>15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Capsules</vt:lpstr>
      <vt:lpstr>Do Peer Effects Shape Residential Values?  Reconciling the Sales Comparison Approach  with  Hedonic Price Modelling</vt:lpstr>
      <vt:lpstr>Objective and Context of Research </vt:lpstr>
      <vt:lpstr>Literature Review and Conceptual Grounds</vt:lpstr>
      <vt:lpstr>Literature Review and Conceptual Grounds</vt:lpstr>
      <vt:lpstr>Literature Review and Conceptual Grounds</vt:lpstr>
      <vt:lpstr>The Database</vt:lpstr>
      <vt:lpstr>Submarket Delimitation (discriminant analysis)</vt:lpstr>
      <vt:lpstr>Main regression Findings – OLS Method</vt:lpstr>
      <vt:lpstr>Main regression Findings – OLS Method</vt:lpstr>
      <vt:lpstr>Main regression Findings – SAR-Err Method</vt:lpstr>
      <vt:lpstr>Main regression Findings – SAR-Err Method</vt:lpstr>
      <vt:lpstr>Main regression Findings – SAR-Err Method</vt:lpstr>
      <vt:lpstr>Main regression Findings – SAR-Err Method</vt:lpstr>
      <vt:lpstr>Conclusion and Suggestions  for Further Research</vt:lpstr>
      <vt:lpstr>Conclusion and Suggestions  for Further Research</vt:lpstr>
    </vt:vector>
  </TitlesOfParts>
  <Company>FSA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Appraisal, Hedonic Price Modelling and Urban Externalities: Understanding Property Value  Shaping Processes</dc:title>
  <dc:creator>DesrosiF</dc:creator>
  <cp:lastModifiedBy>François DesRosiers</cp:lastModifiedBy>
  <cp:revision>894</cp:revision>
  <dcterms:created xsi:type="dcterms:W3CDTF">2006-10-30T04:24:28Z</dcterms:created>
  <dcterms:modified xsi:type="dcterms:W3CDTF">2010-06-18T10:51:08Z</dcterms:modified>
</cp:coreProperties>
</file>