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9"/>
  </p:notesMasterIdLst>
  <p:sldIdLst>
    <p:sldId id="271" r:id="rId2"/>
    <p:sldId id="278" r:id="rId3"/>
    <p:sldId id="272" r:id="rId4"/>
    <p:sldId id="279" r:id="rId5"/>
    <p:sldId id="273" r:id="rId6"/>
    <p:sldId id="280" r:id="rId7"/>
    <p:sldId id="274" r:id="rId8"/>
    <p:sldId id="264" r:id="rId9"/>
    <p:sldId id="263" r:id="rId10"/>
    <p:sldId id="262" r:id="rId11"/>
    <p:sldId id="261" r:id="rId12"/>
    <p:sldId id="260" r:id="rId13"/>
    <p:sldId id="270" r:id="rId14"/>
    <p:sldId id="269" r:id="rId15"/>
    <p:sldId id="268" r:id="rId16"/>
    <p:sldId id="259" r:id="rId17"/>
    <p:sldId id="281" r:id="rId18"/>
    <p:sldId id="282" r:id="rId19"/>
    <p:sldId id="266" r:id="rId20"/>
    <p:sldId id="283" r:id="rId21"/>
    <p:sldId id="284" r:id="rId22"/>
    <p:sldId id="267" r:id="rId23"/>
    <p:sldId id="265" r:id="rId24"/>
    <p:sldId id="258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8265"/>
    <a:srgbClr val="987B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Areas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property</a:t>
            </a:r>
            <a:r>
              <a:rPr lang="en-US" sz="1400" baseline="0" dirty="0" smtClean="0">
                <a:latin typeface="Arial" pitchFamily="34" charset="0"/>
                <a:cs typeface="Arial" pitchFamily="34" charset="0"/>
              </a:rPr>
              <a:t> industry most appealing to be employed in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23206780402449698"/>
          <c:y val="1.7121471413583406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814741907261605E-2"/>
          <c:y val="6.9815184280700715E-2"/>
          <c:w val="0.91415933945756767"/>
          <c:h val="0.686021007472889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6"/>
                <c:pt idx="0">
                  <c:v>Asset Management</c:v>
                </c:pt>
                <c:pt idx="1">
                  <c:v>Broking</c:v>
                </c:pt>
                <c:pt idx="2">
                  <c:v>Construction</c:v>
                </c:pt>
                <c:pt idx="3">
                  <c:v>Development</c:v>
                </c:pt>
                <c:pt idx="4">
                  <c:v>Finance</c:v>
                </c:pt>
                <c:pt idx="5">
                  <c:v>Leasing</c:v>
                </c:pt>
                <c:pt idx="6">
                  <c:v>Investment</c:v>
                </c:pt>
                <c:pt idx="7">
                  <c:v>Marketing</c:v>
                </c:pt>
                <c:pt idx="8">
                  <c:v>Portfolio Management</c:v>
                </c:pt>
                <c:pt idx="9">
                  <c:v>Project Management</c:v>
                </c:pt>
                <c:pt idx="10">
                  <c:v>Property Analyst</c:v>
                </c:pt>
                <c:pt idx="11">
                  <c:v>Property Management</c:v>
                </c:pt>
                <c:pt idx="12">
                  <c:v>Property Valuation</c:v>
                </c:pt>
                <c:pt idx="13">
                  <c:v>Real Estate</c:v>
                </c:pt>
                <c:pt idx="14">
                  <c:v>Research</c:v>
                </c:pt>
                <c:pt idx="15">
                  <c:v>Retail Management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6</c:v>
                </c:pt>
                <c:pt idx="1">
                  <c:v>9</c:v>
                </c:pt>
                <c:pt idx="2">
                  <c:v>6</c:v>
                </c:pt>
                <c:pt idx="3">
                  <c:v>80</c:v>
                </c:pt>
                <c:pt idx="4">
                  <c:v>49</c:v>
                </c:pt>
                <c:pt idx="5">
                  <c:v>0</c:v>
                </c:pt>
                <c:pt idx="6">
                  <c:v>46</c:v>
                </c:pt>
                <c:pt idx="7">
                  <c:v>11</c:v>
                </c:pt>
                <c:pt idx="8">
                  <c:v>11</c:v>
                </c:pt>
                <c:pt idx="9">
                  <c:v>6</c:v>
                </c:pt>
                <c:pt idx="10">
                  <c:v>3</c:v>
                </c:pt>
                <c:pt idx="11">
                  <c:v>37</c:v>
                </c:pt>
                <c:pt idx="12">
                  <c:v>17</c:v>
                </c:pt>
                <c:pt idx="13">
                  <c:v>14</c:v>
                </c:pt>
                <c:pt idx="14">
                  <c:v>0</c:v>
                </c:pt>
                <c:pt idx="15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6"/>
                <c:pt idx="0">
                  <c:v>Asset Management</c:v>
                </c:pt>
                <c:pt idx="1">
                  <c:v>Broking</c:v>
                </c:pt>
                <c:pt idx="2">
                  <c:v>Construction</c:v>
                </c:pt>
                <c:pt idx="3">
                  <c:v>Development</c:v>
                </c:pt>
                <c:pt idx="4">
                  <c:v>Finance</c:v>
                </c:pt>
                <c:pt idx="5">
                  <c:v>Leasing</c:v>
                </c:pt>
                <c:pt idx="6">
                  <c:v>Investment</c:v>
                </c:pt>
                <c:pt idx="7">
                  <c:v>Marketing</c:v>
                </c:pt>
                <c:pt idx="8">
                  <c:v>Portfolio Management</c:v>
                </c:pt>
                <c:pt idx="9">
                  <c:v>Project Management</c:v>
                </c:pt>
                <c:pt idx="10">
                  <c:v>Property Analyst</c:v>
                </c:pt>
                <c:pt idx="11">
                  <c:v>Property Management</c:v>
                </c:pt>
                <c:pt idx="12">
                  <c:v>Property Valuation</c:v>
                </c:pt>
                <c:pt idx="13">
                  <c:v>Real Estate</c:v>
                </c:pt>
                <c:pt idx="14">
                  <c:v>Research</c:v>
                </c:pt>
                <c:pt idx="15">
                  <c:v>Retail Management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77</c:v>
                </c:pt>
                <c:pt idx="1">
                  <c:v>0</c:v>
                </c:pt>
                <c:pt idx="2">
                  <c:v>0</c:v>
                </c:pt>
                <c:pt idx="3">
                  <c:v>69</c:v>
                </c:pt>
                <c:pt idx="4">
                  <c:v>46</c:v>
                </c:pt>
                <c:pt idx="5">
                  <c:v>15</c:v>
                </c:pt>
                <c:pt idx="6">
                  <c:v>38</c:v>
                </c:pt>
                <c:pt idx="7">
                  <c:v>0</c:v>
                </c:pt>
                <c:pt idx="8">
                  <c:v>0</c:v>
                </c:pt>
                <c:pt idx="9">
                  <c:v>15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0</c:v>
                </c:pt>
                <c:pt idx="14">
                  <c:v>23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390016"/>
        <c:axId val="142391552"/>
        <c:axId val="0"/>
      </c:bar3DChart>
      <c:catAx>
        <c:axId val="142390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2391552"/>
        <c:crosses val="autoZero"/>
        <c:auto val="1"/>
        <c:lblAlgn val="ctr"/>
        <c:lblOffset val="100"/>
        <c:noMultiLvlLbl val="0"/>
      </c:catAx>
      <c:valAx>
        <c:axId val="14239155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390016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8644625139703714"/>
          <c:y val="0.87834056350524925"/>
          <c:w val="0.11218578060561245"/>
          <c:h val="0.10087356203712314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en-ZA" sz="14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ZA" sz="1400" baseline="0" dirty="0">
                <a:latin typeface="Arial" pitchFamily="34" charset="0"/>
                <a:cs typeface="Arial" pitchFamily="34" charset="0"/>
              </a:rPr>
              <a:t>working while studying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994203849518827E-2"/>
          <c:y val="7.0066649686925511E-2"/>
          <c:w val="0.88747156605424327"/>
          <c:h val="0.882738767967980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77</c:v>
                </c:pt>
                <c:pt idx="1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1616640"/>
        <c:axId val="161618944"/>
        <c:axId val="0"/>
      </c:bar3DChart>
      <c:catAx>
        <c:axId val="16161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1618944"/>
        <c:crosses val="autoZero"/>
        <c:auto val="1"/>
        <c:lblAlgn val="ctr"/>
        <c:lblOffset val="100"/>
        <c:noMultiLvlLbl val="0"/>
      </c:catAx>
      <c:valAx>
        <c:axId val="16161894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161664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9429910323709549"/>
          <c:y val="0.90308122966751403"/>
          <c:w val="8.2089785651793493E-2"/>
          <c:h val="6.8132472241905842E-2"/>
        </c:manualLayout>
      </c:layout>
      <c:overlay val="0"/>
      <c:txPr>
        <a:bodyPr/>
        <a:lstStyle/>
        <a:p>
          <a:pPr>
            <a:defRPr b="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Working as a student due to contractual commitment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994203849518827E-2"/>
          <c:y val="6.8875036453776614E-2"/>
          <c:w val="0.85691601049868782"/>
          <c:h val="0.8847330125400993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</c:v>
                </c:pt>
                <c:pt idx="1">
                  <c:v>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092800"/>
        <c:axId val="210094336"/>
        <c:axId val="0"/>
      </c:bar3DChart>
      <c:catAx>
        <c:axId val="21009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10094336"/>
        <c:crosses val="autoZero"/>
        <c:auto val="1"/>
        <c:lblAlgn val="ctr"/>
        <c:lblOffset val="100"/>
        <c:noMultiLvlLbl val="0"/>
      </c:catAx>
      <c:valAx>
        <c:axId val="210094336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09280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8596576990376197"/>
          <c:y val="0.9091889763779526"/>
          <c:w val="8.2089785651793493E-2"/>
          <c:h val="6.697375328083989E-2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ZA" sz="1400" dirty="0" smtClean="0"/>
              <a:t>Earnings</a:t>
            </a:r>
            <a:r>
              <a:rPr lang="en-ZA" sz="1400" baseline="0" dirty="0" smtClean="0"/>
              <a:t> </a:t>
            </a:r>
            <a:r>
              <a:rPr lang="en-ZA" sz="1400" baseline="0" dirty="0"/>
              <a:t>while studying</a:t>
            </a:r>
            <a:endParaRPr lang="en-ZA" sz="14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842082239720043E-2"/>
          <c:y val="0.11153397491980171"/>
          <c:w val="0.87838418635170601"/>
          <c:h val="0.760081656459609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Less than R500 pm</c:v>
                </c:pt>
                <c:pt idx="1">
                  <c:v>R500-R1000</c:v>
                </c:pt>
                <c:pt idx="2">
                  <c:v>R1000-R2000</c:v>
                </c:pt>
                <c:pt idx="3">
                  <c:v>R2000-R3000</c:v>
                </c:pt>
                <c:pt idx="4">
                  <c:v>R3000-R4000</c:v>
                </c:pt>
                <c:pt idx="5">
                  <c:v>R4000-R5000</c:v>
                </c:pt>
                <c:pt idx="6">
                  <c:v>R5000+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</c:v>
                </c:pt>
                <c:pt idx="1">
                  <c:v>21</c:v>
                </c:pt>
                <c:pt idx="2">
                  <c:v>29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Less than R500 pm</c:v>
                </c:pt>
                <c:pt idx="1">
                  <c:v>R500-R1000</c:v>
                </c:pt>
                <c:pt idx="2">
                  <c:v>R1000-R2000</c:v>
                </c:pt>
                <c:pt idx="3">
                  <c:v>R2000-R3000</c:v>
                </c:pt>
                <c:pt idx="4">
                  <c:v>R3000-R4000</c:v>
                </c:pt>
                <c:pt idx="5">
                  <c:v>R4000-R5000</c:v>
                </c:pt>
                <c:pt idx="6">
                  <c:v>R5000+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13</c:v>
                </c:pt>
                <c:pt idx="1">
                  <c:v>0</c:v>
                </c:pt>
                <c:pt idx="2">
                  <c:v>24</c:v>
                </c:pt>
                <c:pt idx="3">
                  <c:v>24</c:v>
                </c:pt>
                <c:pt idx="4">
                  <c:v>13</c:v>
                </c:pt>
                <c:pt idx="5">
                  <c:v>13</c:v>
                </c:pt>
                <c:pt idx="6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162816"/>
        <c:axId val="210164352"/>
        <c:axId val="0"/>
      </c:bar3DChart>
      <c:catAx>
        <c:axId val="21016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10164352"/>
        <c:crosses val="autoZero"/>
        <c:auto val="1"/>
        <c:lblAlgn val="ctr"/>
        <c:lblOffset val="100"/>
        <c:noMultiLvlLbl val="0"/>
      </c:catAx>
      <c:valAx>
        <c:axId val="21016435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162816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6744028871391077"/>
          <c:y val="0.87702026829979596"/>
          <c:w val="0.13094075360417681"/>
          <c:h val="0.10847696121318171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Work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advantageous when seeking employment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105322846163916E-2"/>
          <c:y val="7.0726888305628483E-2"/>
          <c:w val="0.86108266197316941"/>
          <c:h val="0.882881160688247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86</c:v>
                </c:pt>
                <c:pt idx="1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89</c:v>
                </c:pt>
                <c:pt idx="1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204160"/>
        <c:axId val="210205696"/>
        <c:axId val="0"/>
      </c:bar3DChart>
      <c:catAx>
        <c:axId val="21020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10205696"/>
        <c:crosses val="autoZero"/>
        <c:auto val="1"/>
        <c:lblAlgn val="ctr"/>
        <c:lblOffset val="100"/>
        <c:noMultiLvlLbl val="0"/>
      </c:catAx>
      <c:valAx>
        <c:axId val="210205696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20416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9429909167750343"/>
          <c:y val="0.89807786526684152"/>
          <c:w val="8.2089794629242624E-2"/>
          <c:h val="6.697375328083989E-2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Areas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of </a:t>
            </a:r>
            <a:r>
              <a:rPr lang="en-ZA" sz="1400" dirty="0" smtClean="0">
                <a:latin typeface="Arial" pitchFamily="34" charset="0"/>
                <a:cs typeface="Arial" pitchFamily="34" charset="0"/>
              </a:rPr>
              <a:t>property industry least appealing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to </a:t>
            </a:r>
            <a:r>
              <a:rPr lang="en-ZA" sz="1400" dirty="0" smtClean="0">
                <a:latin typeface="Arial" pitchFamily="34" charset="0"/>
                <a:cs typeface="Arial" pitchFamily="34" charset="0"/>
              </a:rPr>
              <a:t>be employed in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8812526659160009"/>
          <c:y val="4.0642896730094219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855643044619416E-2"/>
          <c:y val="0.12213517060367457"/>
          <c:w val="0.8931727909011371"/>
          <c:h val="0.605226159230096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Broking</c:v>
                </c:pt>
                <c:pt idx="1">
                  <c:v>Construction</c:v>
                </c:pt>
                <c:pt idx="2">
                  <c:v>Facilities Management</c:v>
                </c:pt>
                <c:pt idx="3">
                  <c:v>Marketing</c:v>
                </c:pt>
                <c:pt idx="4">
                  <c:v>Property admin</c:v>
                </c:pt>
                <c:pt idx="5">
                  <c:v>Finance</c:v>
                </c:pt>
                <c:pt idx="6">
                  <c:v>Leasing</c:v>
                </c:pt>
                <c:pt idx="7">
                  <c:v>Law</c:v>
                </c:pt>
                <c:pt idx="8">
                  <c:v>Property Management</c:v>
                </c:pt>
                <c:pt idx="9">
                  <c:v>Property Valuation</c:v>
                </c:pt>
                <c:pt idx="10">
                  <c:v>Quantity Surveyor</c:v>
                </c:pt>
                <c:pt idx="11">
                  <c:v>Real Estate Agent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9</c:v>
                </c:pt>
                <c:pt idx="1">
                  <c:v>11</c:v>
                </c:pt>
                <c:pt idx="2">
                  <c:v>11</c:v>
                </c:pt>
                <c:pt idx="3">
                  <c:v>6</c:v>
                </c:pt>
                <c:pt idx="4">
                  <c:v>6</c:v>
                </c:pt>
                <c:pt idx="5">
                  <c:v>11</c:v>
                </c:pt>
                <c:pt idx="6">
                  <c:v>3</c:v>
                </c:pt>
                <c:pt idx="7">
                  <c:v>6</c:v>
                </c:pt>
                <c:pt idx="8">
                  <c:v>14</c:v>
                </c:pt>
                <c:pt idx="9">
                  <c:v>46</c:v>
                </c:pt>
                <c:pt idx="10">
                  <c:v>9</c:v>
                </c:pt>
                <c:pt idx="11">
                  <c:v>63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Broking</c:v>
                </c:pt>
                <c:pt idx="1">
                  <c:v>Construction</c:v>
                </c:pt>
                <c:pt idx="2">
                  <c:v>Facilities Management</c:v>
                </c:pt>
                <c:pt idx="3">
                  <c:v>Marketing</c:v>
                </c:pt>
                <c:pt idx="4">
                  <c:v>Property admin</c:v>
                </c:pt>
                <c:pt idx="5">
                  <c:v>Finance</c:v>
                </c:pt>
                <c:pt idx="6">
                  <c:v>Leasing</c:v>
                </c:pt>
                <c:pt idx="7">
                  <c:v>Law</c:v>
                </c:pt>
                <c:pt idx="8">
                  <c:v>Property Management</c:v>
                </c:pt>
                <c:pt idx="9">
                  <c:v>Property Valuation</c:v>
                </c:pt>
                <c:pt idx="10">
                  <c:v>Quantity Surveyor</c:v>
                </c:pt>
                <c:pt idx="11">
                  <c:v>Real Estate Agent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54</c:v>
                </c:pt>
                <c:pt idx="1">
                  <c:v>0</c:v>
                </c:pt>
                <c:pt idx="2">
                  <c:v>15</c:v>
                </c:pt>
                <c:pt idx="3">
                  <c:v>0</c:v>
                </c:pt>
                <c:pt idx="4">
                  <c:v>23</c:v>
                </c:pt>
                <c:pt idx="5">
                  <c:v>8</c:v>
                </c:pt>
                <c:pt idx="6">
                  <c:v>15</c:v>
                </c:pt>
                <c:pt idx="7">
                  <c:v>23</c:v>
                </c:pt>
                <c:pt idx="8">
                  <c:v>46</c:v>
                </c:pt>
                <c:pt idx="9">
                  <c:v>31</c:v>
                </c:pt>
                <c:pt idx="10">
                  <c:v>0</c:v>
                </c:pt>
                <c:pt idx="11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324864"/>
        <c:axId val="142326400"/>
        <c:axId val="0"/>
      </c:bar3DChart>
      <c:catAx>
        <c:axId val="14232486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2326400"/>
        <c:crosses val="autoZero"/>
        <c:auto val="1"/>
        <c:lblAlgn val="ctr"/>
        <c:lblOffset val="100"/>
        <c:noMultiLvlLbl val="0"/>
      </c:catAx>
      <c:valAx>
        <c:axId val="14232640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32486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5317388451443565"/>
          <c:y val="0.88772251385243506"/>
          <c:w val="0.13301913823272093"/>
          <c:h val="9.2864246135899706E-2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Contractual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commitment to work for sponsor/bursar</a:t>
            </a:r>
          </a:p>
        </c:rich>
      </c:tx>
      <c:layout>
        <c:manualLayout>
          <c:xMode val="edge"/>
          <c:yMode val="edge"/>
          <c:x val="0.36549999999999994"/>
          <c:y val="1.296296485315906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716426071741051E-2"/>
          <c:y val="6.1467638009279388E-2"/>
          <c:w val="0.82674562554680675"/>
          <c:h val="0.8847329957324284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</c:v>
                </c:pt>
                <c:pt idx="1">
                  <c:v>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67</c:v>
                </c:pt>
                <c:pt idx="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2423552"/>
        <c:axId val="142425088"/>
        <c:axId val="142549440"/>
      </c:bar3DChart>
      <c:catAx>
        <c:axId val="14242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2425088"/>
        <c:crosses val="autoZero"/>
        <c:auto val="1"/>
        <c:lblAlgn val="ctr"/>
        <c:lblOffset val="100"/>
        <c:noMultiLvlLbl val="0"/>
      </c:catAx>
      <c:valAx>
        <c:axId val="14242508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423552"/>
        <c:crosses val="autoZero"/>
        <c:crossBetween val="between"/>
        <c:majorUnit val="20"/>
      </c:valAx>
      <c:serAx>
        <c:axId val="142549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2425088"/>
        <c:crosses val="autoZero"/>
      </c:serAx>
    </c:plotArea>
    <c:legend>
      <c:legendPos val="r"/>
      <c:layout>
        <c:manualLayout>
          <c:xMode val="edge"/>
          <c:yMode val="edge"/>
          <c:x val="0.9026324365704288"/>
          <c:y val="0.90733725682957966"/>
          <c:w val="8.2089785651793493E-2"/>
          <c:h val="6.6973763046626292E-2"/>
        </c:manualLayout>
      </c:layout>
      <c:overlay val="0"/>
      <c:txPr>
        <a:bodyPr/>
        <a:lstStyle/>
        <a:p>
          <a:pPr>
            <a:defRPr b="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400"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Sponsored student not having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to work contractual commitment</a:t>
            </a:r>
          </a:p>
        </c:rich>
      </c:tx>
      <c:layout>
        <c:manualLayout>
          <c:xMode val="edge"/>
          <c:yMode val="edge"/>
          <c:x val="0.27148272090988629"/>
          <c:y val="1.859317856418468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174759405074358E-2"/>
          <c:y val="4.6652821034240469E-2"/>
          <c:w val="0.78795395888013986"/>
          <c:h val="0.8847329957324284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</c:v>
                </c:pt>
                <c:pt idx="1">
                  <c:v>82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2879744"/>
        <c:axId val="142889728"/>
        <c:axId val="142901248"/>
      </c:bar3DChart>
      <c:catAx>
        <c:axId val="14287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2889728"/>
        <c:crosses val="autoZero"/>
        <c:auto val="1"/>
        <c:lblAlgn val="ctr"/>
        <c:lblOffset val="100"/>
        <c:noMultiLvlLbl val="0"/>
      </c:catAx>
      <c:valAx>
        <c:axId val="14288972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879744"/>
        <c:crosses val="autoZero"/>
        <c:crossBetween val="between"/>
        <c:majorUnit val="20"/>
      </c:valAx>
      <c:serAx>
        <c:axId val="142901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2889728"/>
        <c:crosses val="autoZero"/>
      </c:serAx>
    </c:plotArea>
    <c:legend>
      <c:legendPos val="r"/>
      <c:layout>
        <c:manualLayout>
          <c:xMode val="edge"/>
          <c:yMode val="edge"/>
          <c:x val="0.855766813749818"/>
          <c:y val="0.8200253489440581"/>
          <c:w val="0.13094075360417681"/>
          <c:h val="0.14551402562001853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Practical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work </a:t>
            </a:r>
            <a:r>
              <a:rPr lang="en-ZA" sz="1400" dirty="0" smtClean="0">
                <a:latin typeface="Arial" pitchFamily="34" charset="0"/>
                <a:cs typeface="Arial" pitchFamily="34" charset="0"/>
              </a:rPr>
              <a:t>skills should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be included in </a:t>
            </a:r>
            <a:r>
              <a:rPr lang="en-ZA" sz="1400" dirty="0" smtClean="0">
                <a:latin typeface="Arial" pitchFamily="34" charset="0"/>
                <a:cs typeface="Arial" pitchFamily="34" charset="0"/>
              </a:rPr>
              <a:t>the Property Studies degree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>
        <c:manualLayout>
          <c:layoutTarget val="inner"/>
          <c:xMode val="edge"/>
          <c:yMode val="edge"/>
          <c:x val="7.2105314960629927E-2"/>
          <c:y val="6.8875046496798847E-2"/>
          <c:w val="0.80552712160979878"/>
          <c:h val="0.884732995732428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0</c:v>
                </c:pt>
                <c:pt idx="3">
                  <c:v>23</c:v>
                </c:pt>
                <c:pt idx="4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975744"/>
        <c:axId val="142977280"/>
        <c:axId val="0"/>
      </c:bar3DChart>
      <c:catAx>
        <c:axId val="1429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2977280"/>
        <c:crosses val="autoZero"/>
        <c:auto val="1"/>
        <c:lblAlgn val="ctr"/>
        <c:lblOffset val="100"/>
        <c:noMultiLvlLbl val="0"/>
      </c:catAx>
      <c:valAx>
        <c:axId val="14297728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297574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55766813749818"/>
          <c:y val="0.81558865001029801"/>
          <c:w val="0.13094075360417681"/>
          <c:h val="0.14551402562001853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Practical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work skills should be</a:t>
            </a:r>
            <a:r>
              <a:rPr lang="en-ZA" sz="14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ZA" sz="1400" baseline="0" dirty="0" smtClean="0">
                <a:latin typeface="Arial" pitchFamily="34" charset="0"/>
                <a:cs typeface="Arial" pitchFamily="34" charset="0"/>
              </a:rPr>
              <a:t>a credit </a:t>
            </a:r>
            <a:r>
              <a:rPr lang="en-ZA" sz="1400" baseline="0" dirty="0">
                <a:latin typeface="Arial" pitchFamily="34" charset="0"/>
                <a:cs typeface="Arial" pitchFamily="34" charset="0"/>
              </a:rPr>
              <a:t>bearing </a:t>
            </a:r>
            <a:r>
              <a:rPr lang="en-ZA" sz="1400" baseline="0" dirty="0" smtClean="0">
                <a:latin typeface="Arial" pitchFamily="34" charset="0"/>
                <a:cs typeface="Arial" pitchFamily="34" charset="0"/>
              </a:rPr>
              <a:t>course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994203849518827E-2"/>
          <c:y val="6.8875046496798847E-2"/>
          <c:w val="0.83330489938757679"/>
          <c:h val="0.884732995732428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17</c:v>
                </c:pt>
                <c:pt idx="3">
                  <c:v>31</c:v>
                </c:pt>
                <c:pt idx="4">
                  <c:v>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</c:v>
                </c:pt>
                <c:pt idx="1">
                  <c:v>8</c:v>
                </c:pt>
                <c:pt idx="2">
                  <c:v>0</c:v>
                </c:pt>
                <c:pt idx="3">
                  <c:v>46</c:v>
                </c:pt>
                <c:pt idx="4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078528"/>
        <c:axId val="143080064"/>
        <c:axId val="0"/>
      </c:bar3DChart>
      <c:catAx>
        <c:axId val="14307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3080064"/>
        <c:crosses val="autoZero"/>
        <c:auto val="1"/>
        <c:lblAlgn val="ctr"/>
        <c:lblOffset val="100"/>
        <c:noMultiLvlLbl val="0"/>
      </c:catAx>
      <c:valAx>
        <c:axId val="14308006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07852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5573976142412744"/>
          <c:y val="0.80568228267241249"/>
          <c:w val="0.13096531280587492"/>
          <c:h val="0.14553652624407865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Internship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required in addition to practical </a:t>
            </a:r>
            <a:r>
              <a:rPr lang="en-ZA" sz="1400" dirty="0" smtClean="0">
                <a:latin typeface="Arial" pitchFamily="34" charset="0"/>
                <a:cs typeface="Arial" pitchFamily="34" charset="0"/>
              </a:rPr>
              <a:t>work skills 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994203849518827E-2"/>
          <c:y val="7.0066639293389729E-2"/>
          <c:w val="0.83330489938757679"/>
          <c:h val="0.882738785362258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17</c:v>
                </c:pt>
                <c:pt idx="3">
                  <c:v>40</c:v>
                </c:pt>
                <c:pt idx="4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8</c:v>
                </c:pt>
                <c:pt idx="2">
                  <c:v>23</c:v>
                </c:pt>
                <c:pt idx="3">
                  <c:v>31</c:v>
                </c:pt>
                <c:pt idx="4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1726464"/>
        <c:axId val="161728000"/>
        <c:axId val="0"/>
      </c:bar3DChart>
      <c:catAx>
        <c:axId val="16172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1728000"/>
        <c:crosses val="autoZero"/>
        <c:auto val="1"/>
        <c:lblAlgn val="ctr"/>
        <c:lblOffset val="100"/>
        <c:noMultiLvlLbl val="0"/>
      </c:catAx>
      <c:valAx>
        <c:axId val="16172800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172646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5355140830881715"/>
          <c:y val="0.81380788669022031"/>
          <c:w val="0.13094075360417681"/>
          <c:h val="0.14551402562001853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Duration </a:t>
            </a:r>
            <a:r>
              <a:rPr lang="en-ZA" sz="1400" dirty="0">
                <a:latin typeface="Arial" pitchFamily="34" charset="0"/>
                <a:cs typeface="Arial" pitchFamily="34" charset="0"/>
              </a:rPr>
              <a:t>of Internship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93088363954509E-2"/>
          <c:y val="0.14517820403885642"/>
          <c:w val="0.832952537182852"/>
          <c:h val="0.705236774980592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Not in Favour</c:v>
                </c:pt>
                <c:pt idx="1">
                  <c:v>3 Months</c:v>
                </c:pt>
                <c:pt idx="2">
                  <c:v>6 Months</c:v>
                </c:pt>
                <c:pt idx="3">
                  <c:v>9 Months</c:v>
                </c:pt>
                <c:pt idx="4">
                  <c:v>12 Months</c:v>
                </c:pt>
                <c:pt idx="5">
                  <c:v>24 Months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28</c:v>
                </c:pt>
                <c:pt idx="3">
                  <c:v>9</c:v>
                </c:pt>
                <c:pt idx="4">
                  <c:v>51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Not in Favour</c:v>
                </c:pt>
                <c:pt idx="1">
                  <c:v>3 Months</c:v>
                </c:pt>
                <c:pt idx="2">
                  <c:v>6 Months</c:v>
                </c:pt>
                <c:pt idx="3">
                  <c:v>9 Months</c:v>
                </c:pt>
                <c:pt idx="4">
                  <c:v>12 Months</c:v>
                </c:pt>
                <c:pt idx="5">
                  <c:v>24 Months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23</c:v>
                </c:pt>
                <c:pt idx="2">
                  <c:v>38</c:v>
                </c:pt>
                <c:pt idx="3">
                  <c:v>15</c:v>
                </c:pt>
                <c:pt idx="4">
                  <c:v>15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9704704"/>
        <c:axId val="149707008"/>
        <c:axId val="0"/>
      </c:bar3DChart>
      <c:catAx>
        <c:axId val="14970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9707008"/>
        <c:crosses val="autoZero"/>
        <c:auto val="1"/>
        <c:lblAlgn val="ctr"/>
        <c:lblOffset val="100"/>
        <c:noMultiLvlLbl val="0"/>
      </c:catAx>
      <c:valAx>
        <c:axId val="14970700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970470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6905924639582344"/>
          <c:y val="0.83392861103629679"/>
          <c:w val="0.13094075360417681"/>
          <c:h val="0.14551402562001853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Salary during internship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414063637957403E-2"/>
          <c:y val="8.0686946731838252E-2"/>
          <c:w val="0.86719028871391068"/>
          <c:h val="0.770785180925223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Unpaid</c:v>
                </c:pt>
                <c:pt idx="1">
                  <c:v>R1000-R3000</c:v>
                </c:pt>
                <c:pt idx="2">
                  <c:v>R3000-R5000</c:v>
                </c:pt>
                <c:pt idx="3">
                  <c:v>R5000-R7000</c:v>
                </c:pt>
                <c:pt idx="4">
                  <c:v>R7000 +</c:v>
                </c:pt>
                <c:pt idx="5">
                  <c:v>Whatever they get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11</c:v>
                </c:pt>
                <c:pt idx="2">
                  <c:v>23</c:v>
                </c:pt>
                <c:pt idx="3">
                  <c:v>29</c:v>
                </c:pt>
                <c:pt idx="4">
                  <c:v>20</c:v>
                </c:pt>
                <c:pt idx="5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Unpaid</c:v>
                </c:pt>
                <c:pt idx="1">
                  <c:v>R1000-R3000</c:v>
                </c:pt>
                <c:pt idx="2">
                  <c:v>R3000-R5000</c:v>
                </c:pt>
                <c:pt idx="3">
                  <c:v>R5000-R7000</c:v>
                </c:pt>
                <c:pt idx="4">
                  <c:v>R7000 +</c:v>
                </c:pt>
                <c:pt idx="5">
                  <c:v>Whatever they get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25</c:v>
                </c:pt>
                <c:pt idx="2">
                  <c:v>25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0512768"/>
        <c:axId val="150514304"/>
        <c:axId val="0"/>
      </c:bar3DChart>
      <c:catAx>
        <c:axId val="15051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0514304"/>
        <c:crosses val="autoZero"/>
        <c:auto val="1"/>
        <c:lblAlgn val="ctr"/>
        <c:lblOffset val="100"/>
        <c:noMultiLvlLbl val="0"/>
      </c:catAx>
      <c:valAx>
        <c:axId val="15051430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051276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5378149606299225"/>
          <c:y val="0.83657011323565378"/>
          <c:w val="0.13094075360417681"/>
          <c:h val="0.14551402562001853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0.01344</cdr:x>
      <cdr:y>0.269</cdr:y>
    </cdr:from>
    <cdr:to>
      <cdr:x>0.05047</cdr:x>
      <cdr:y>0.53743</cdr:y>
    </cdr:to>
    <cdr:sp macro="" textlink="">
      <cdr:nvSpPr>
        <cdr:cNvPr id="3" name="TextBox 5"/>
        <cdr:cNvSpPr txBox="1"/>
      </cdr:nvSpPr>
      <cdr:spPr>
        <a:xfrm xmlns:a="http://schemas.openxmlformats.org/drawingml/2006/main" rot="16200000">
          <a:off x="-628250" y="2595971"/>
          <a:ext cx="18408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ZA" sz="1600" b="1" dirty="0" smtClean="0">
              <a:latin typeface="Arial" pitchFamily="34" charset="0"/>
              <a:cs typeface="Arial" pitchFamily="34" charset="0"/>
            </a:rPr>
            <a:t>% of students</a:t>
          </a:r>
          <a:endParaRPr lang="en-ZA" sz="16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0.01176</cdr:x>
      <cdr:y>0.55016</cdr:y>
    </cdr:from>
    <cdr:to>
      <cdr:x>0.05215</cdr:x>
      <cdr:y>0.81859</cdr:y>
    </cdr:to>
    <cdr:sp macro="" textlink="">
      <cdr:nvSpPr>
        <cdr:cNvPr id="2" name="TextBox 5"/>
        <cdr:cNvSpPr txBox="1"/>
      </cdr:nvSpPr>
      <cdr:spPr>
        <a:xfrm xmlns:a="http://schemas.openxmlformats.org/drawingml/2006/main" rot="16200000">
          <a:off x="-628255" y="4508774"/>
          <a:ext cx="184085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ZA" b="1" dirty="0" smtClean="0">
              <a:latin typeface="Arial" pitchFamily="34" charset="0"/>
              <a:cs typeface="Arial" pitchFamily="34" charset="0"/>
            </a:rPr>
            <a:t>% of students</a:t>
          </a:r>
          <a:endParaRPr lang="en-ZA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DF30A-208D-46B9-AC73-A87B63CDA2F2}" type="datetimeFigureOut">
              <a:rPr lang="en-ZA" smtClean="0"/>
              <a:t>2011/06/16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6F369-D8DB-408B-9700-7BF163715A5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86278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1F7E-40A7-48DE-99DB-6668B0F2C786}" type="datetime1">
              <a:rPr lang="en-ZA" smtClean="0"/>
              <a:t>2011/06/16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923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B3B-B61B-423A-B3C2-8C473AA58805}" type="datetime1">
              <a:rPr lang="en-ZA" smtClean="0"/>
              <a:t>2011/06/16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9458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0795D-C884-4B3F-97C5-53C2AD4D1EEC}" type="datetime1">
              <a:rPr lang="en-ZA" smtClean="0"/>
              <a:t>2011/06/16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268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AAAD-19EB-4BB4-BEC3-6C017CBFFDDF}" type="datetime1">
              <a:rPr lang="en-ZA" smtClean="0"/>
              <a:t>2011/06/16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883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42EB-44D3-42F0-A12D-366449ED861D}" type="datetime1">
              <a:rPr lang="en-ZA" smtClean="0"/>
              <a:t>2011/06/16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6052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CC4-97E0-4568-956F-E4D6B0AAE1D5}" type="datetime1">
              <a:rPr lang="en-ZA" smtClean="0"/>
              <a:t>2011/06/16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4469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81A-FE5F-4333-B73B-03439ACDCCA4}" type="datetime1">
              <a:rPr lang="en-ZA" smtClean="0"/>
              <a:t>2011/06/16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143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5848-A51E-4310-830E-17EA5393B13C}" type="datetime1">
              <a:rPr lang="en-ZA" smtClean="0"/>
              <a:t>2011/06/16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3731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C3AE-BACA-4245-A640-1D2E48E83D66}" type="datetime1">
              <a:rPr lang="en-ZA" smtClean="0"/>
              <a:t>2011/06/16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3606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BBCC-17E5-4499-A292-0691634D6EA9}" type="datetime1">
              <a:rPr lang="en-ZA" smtClean="0"/>
              <a:t>2011/06/16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643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CDDF-56C8-431F-9000-9037486B58AA}" type="datetime1">
              <a:rPr lang="en-ZA" smtClean="0"/>
              <a:t>2011/06/16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494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E036A-44FE-4DBE-ABE9-9428716BB346}" type="datetime1">
              <a:rPr lang="en-ZA" smtClean="0"/>
              <a:t>2011/06/16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B58C8-275C-4EEA-8B60-58F21BDE1C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151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graeme@cpmd.co.z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ERES 2011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The value of practical work place experience in the property industry for the real estate student and graduate in South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Africa</a:t>
            </a:r>
          </a:p>
          <a:p>
            <a:pPr marL="0" indent="0" algn="ctr">
              <a:buNone/>
            </a:pP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ZA" sz="4000" dirty="0" smtClean="0">
                <a:latin typeface="Arial" pitchFamily="34" charset="0"/>
                <a:cs typeface="Arial" pitchFamily="34" charset="0"/>
              </a:rPr>
              <a:t>Graeme Jay</a:t>
            </a:r>
          </a:p>
          <a:p>
            <a:pPr marL="0" indent="0" algn="ctr">
              <a:buNone/>
            </a:pPr>
            <a:endParaRPr lang="en-ZA" sz="4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ZA" sz="4000" dirty="0" smtClean="0">
                <a:latin typeface="Arial" pitchFamily="34" charset="0"/>
                <a:cs typeface="Arial" pitchFamily="34" charset="0"/>
              </a:rPr>
              <a:t>University of the Witwatersrand</a:t>
            </a:r>
            <a:endParaRPr lang="en-ZA" sz="4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ZA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194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04573678"/>
              </p:ext>
            </p:extLst>
          </p:nvPr>
        </p:nvGraphicFramePr>
        <p:xfrm>
          <a:off x="0" y="16025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010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10176686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709556" y="3876727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64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13226006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735759" y="2508575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37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457749538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-735759" y="2508575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128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16292882"/>
              </p:ext>
            </p:extLst>
          </p:nvPr>
        </p:nvGraphicFramePr>
        <p:xfrm>
          <a:off x="0" y="0"/>
          <a:ext cx="9144000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-735759" y="2508575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27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993049459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-735759" y="2508575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1162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82038471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735759" y="2508575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245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b="1" dirty="0" smtClean="0">
                <a:latin typeface="Arial" pitchFamily="34" charset="0"/>
                <a:cs typeface="Arial" pitchFamily="34" charset="0"/>
              </a:rPr>
              <a:t>Advantages and disadvantages of a formal internship for the intern </a:t>
            </a:r>
            <a:br>
              <a:rPr lang="en-ZA" sz="3200" b="1" dirty="0" smtClean="0">
                <a:latin typeface="Arial" pitchFamily="34" charset="0"/>
                <a:cs typeface="Arial" pitchFamily="34" charset="0"/>
              </a:rPr>
            </a:br>
            <a:r>
              <a:rPr lang="en-ZA" sz="3200" b="1" dirty="0" smtClean="0">
                <a:latin typeface="Arial" pitchFamily="34" charset="0"/>
                <a:cs typeface="Arial" pitchFamily="34" charset="0"/>
              </a:rPr>
              <a:t>(student perspective)</a:t>
            </a:r>
            <a:endParaRPr lang="en-ZA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486741"/>
              </p:ext>
            </p:extLst>
          </p:nvPr>
        </p:nvGraphicFramePr>
        <p:xfrm>
          <a:off x="1043605" y="1916832"/>
          <a:ext cx="7704858" cy="4360723"/>
        </p:xfrm>
        <a:graphic>
          <a:graphicData uri="http://schemas.openxmlformats.org/drawingml/2006/table">
            <a:tbl>
              <a:tblPr firstRow="1" firstCol="1" bandRow="1"/>
              <a:tblGrid>
                <a:gridCol w="3852429"/>
                <a:gridCol w="3852429"/>
              </a:tblGrid>
              <a:tr h="403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Advantages of a formal internship</a:t>
                      </a:r>
                      <a:endParaRPr lang="en-Z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Disadvantages of a formal internship</a:t>
                      </a:r>
                      <a:endParaRPr lang="en-Z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62920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Practical experience (26)</a:t>
                      </a:r>
                      <a:endParaRPr lang="en-Z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Exposure to property industry (20)</a:t>
                      </a:r>
                      <a:endParaRPr lang="en-Z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Helps one to decide which field</a:t>
                      </a:r>
                      <a:r>
                        <a:rPr lang="en-US" sz="24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to enter into (7)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Job </a:t>
                      </a:r>
                      <a:r>
                        <a:rPr lang="en-US" sz="2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opportunities </a:t>
                      </a:r>
                      <a:r>
                        <a:rPr lang="en-US" sz="24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and networking(6)</a:t>
                      </a:r>
                      <a:endParaRPr lang="en-Z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Student may not complete their degree (13)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Time </a:t>
                      </a:r>
                      <a:r>
                        <a:rPr lang="en-US" sz="2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consuming (5)</a:t>
                      </a:r>
                      <a:endParaRPr lang="en-Z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Difficult to find an internship (4)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Low </a:t>
                      </a:r>
                      <a:r>
                        <a:rPr lang="en-US" sz="2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pay (3</a:t>
                      </a:r>
                      <a:r>
                        <a:rPr lang="en-US" sz="24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Z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511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b="1" dirty="0">
                <a:latin typeface="Arial" pitchFamily="34" charset="0"/>
                <a:cs typeface="Arial" pitchFamily="34" charset="0"/>
              </a:rPr>
              <a:t>Advantages and disadvantages of a formal internship for the </a:t>
            </a:r>
            <a:r>
              <a:rPr lang="en-ZA" sz="3200" b="1" dirty="0" smtClean="0">
                <a:latin typeface="Arial" pitchFamily="34" charset="0"/>
                <a:cs typeface="Arial" pitchFamily="34" charset="0"/>
              </a:rPr>
              <a:t>employer </a:t>
            </a:r>
            <a:r>
              <a:rPr lang="en-ZA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en-ZA" sz="3200" b="1" dirty="0">
                <a:latin typeface="Arial" pitchFamily="34" charset="0"/>
                <a:cs typeface="Arial" pitchFamily="34" charset="0"/>
              </a:rPr>
            </a:br>
            <a:r>
              <a:rPr lang="en-ZA" sz="3200" b="1" dirty="0">
                <a:latin typeface="Arial" pitchFamily="34" charset="0"/>
                <a:cs typeface="Arial" pitchFamily="34" charset="0"/>
              </a:rPr>
              <a:t>(student perspective)</a:t>
            </a:r>
            <a:endParaRPr lang="en-ZA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9526"/>
              </p:ext>
            </p:extLst>
          </p:nvPr>
        </p:nvGraphicFramePr>
        <p:xfrm>
          <a:off x="827584" y="2060848"/>
          <a:ext cx="7848872" cy="3744416"/>
        </p:xfrm>
        <a:graphic>
          <a:graphicData uri="http://schemas.openxmlformats.org/drawingml/2006/table">
            <a:tbl>
              <a:tblPr firstRow="1" firstCol="1" bandRow="1"/>
              <a:tblGrid>
                <a:gridCol w="3924436"/>
                <a:gridCol w="3924436"/>
              </a:tblGrid>
              <a:tr h="6808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Advantages of a formal internship for employer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Disadvantages of a formal internship for employer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06361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 able to employ graduates with some experience (13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Interns could become assets to the organisation (7)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Fresh ideas from interns (7)</a:t>
                      </a:r>
                      <a:endParaRPr lang="en-ZA" sz="20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Cheap </a:t>
                      </a:r>
                      <a:r>
                        <a:rPr lang="en-US" sz="20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labour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(6)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Interns are inexperienced (8)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Costly to train interns (8)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Lazy 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students (2)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7853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16515605"/>
              </p:ext>
            </p:extLst>
          </p:nvPr>
        </p:nvGraphicFramePr>
        <p:xfrm>
          <a:off x="0" y="-626"/>
          <a:ext cx="9144000" cy="6741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-735759" y="2508575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2717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BACKGROUND</a:t>
            </a:r>
            <a:br>
              <a:rPr lang="en-ZA" b="1" dirty="0" smtClean="0">
                <a:latin typeface="Arial" pitchFamily="34" charset="0"/>
                <a:cs typeface="Arial" pitchFamily="34" charset="0"/>
              </a:rPr>
            </a:br>
            <a:r>
              <a:rPr lang="en-ZA" b="1" dirty="0" smtClean="0">
                <a:latin typeface="Arial" pitchFamily="34" charset="0"/>
                <a:cs typeface="Arial" pitchFamily="34" charset="0"/>
              </a:rPr>
              <a:t>AND</a:t>
            </a:r>
            <a:br>
              <a:rPr lang="en-ZA" b="1" dirty="0" smtClean="0">
                <a:latin typeface="Arial" pitchFamily="34" charset="0"/>
                <a:cs typeface="Arial" pitchFamily="34" charset="0"/>
              </a:rPr>
            </a:br>
            <a:r>
              <a:rPr lang="en-ZA" b="1" dirty="0" smtClean="0">
                <a:latin typeface="Arial" pitchFamily="34" charset="0"/>
                <a:cs typeface="Arial" pitchFamily="34" charset="0"/>
              </a:rPr>
              <a:t>RESEARCH PROBLEM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59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b="1" dirty="0">
                <a:latin typeface="Arial" pitchFamily="34" charset="0"/>
                <a:cs typeface="Arial" pitchFamily="34" charset="0"/>
              </a:rPr>
              <a:t>Advantages and disadvantages of a formal internship for the intern </a:t>
            </a:r>
            <a:br>
              <a:rPr lang="en-ZA" sz="3200" b="1" dirty="0">
                <a:latin typeface="Arial" pitchFamily="34" charset="0"/>
                <a:cs typeface="Arial" pitchFamily="34" charset="0"/>
              </a:rPr>
            </a:br>
            <a:r>
              <a:rPr lang="en-ZA" sz="3200" b="1" dirty="0" smtClean="0">
                <a:latin typeface="Arial" pitchFamily="34" charset="0"/>
                <a:cs typeface="Arial" pitchFamily="34" charset="0"/>
              </a:rPr>
              <a:t>(graduate </a:t>
            </a:r>
            <a:r>
              <a:rPr lang="en-ZA" sz="3200" b="1" dirty="0">
                <a:latin typeface="Arial" pitchFamily="34" charset="0"/>
                <a:cs typeface="Arial" pitchFamily="34" charset="0"/>
              </a:rPr>
              <a:t>perspective)</a:t>
            </a:r>
            <a:endParaRPr lang="en-ZA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973218"/>
              </p:ext>
            </p:extLst>
          </p:nvPr>
        </p:nvGraphicFramePr>
        <p:xfrm>
          <a:off x="755576" y="1772816"/>
          <a:ext cx="7560840" cy="4693920"/>
        </p:xfrm>
        <a:graphic>
          <a:graphicData uri="http://schemas.openxmlformats.org/drawingml/2006/table">
            <a:tbl>
              <a:tblPr firstRow="1" firstCol="1" bandRow="1"/>
              <a:tblGrid>
                <a:gridCol w="3780420"/>
                <a:gridCol w="3780420"/>
              </a:tblGrid>
              <a:tr h="241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Advantages of a formal internship</a:t>
                      </a:r>
                      <a:endParaRPr lang="en-Z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Disadvantages of a formal internship</a:t>
                      </a:r>
                      <a:endParaRPr lang="en-ZA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14263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Work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experience, more valuable than book learning (8)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Assists with direction of 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career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(7)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Can 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show worked as a team and managed a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project (7)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May be difficult to get internship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(7)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Extending 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 course by an extra year may discourage students from taking the course, or to not go back to finish after internship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(7)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Risky 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 give intern responsibilities  when under little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supervision (6)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May wish to change course after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internship (6)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20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1970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b="1" dirty="0">
                <a:latin typeface="Arial" pitchFamily="34" charset="0"/>
                <a:cs typeface="Arial" pitchFamily="34" charset="0"/>
              </a:rPr>
              <a:t>Advantages and disadvantages of a formal internship for the </a:t>
            </a:r>
            <a:r>
              <a:rPr lang="en-ZA" sz="3200" b="1" dirty="0" smtClean="0">
                <a:latin typeface="Arial" pitchFamily="34" charset="0"/>
                <a:cs typeface="Arial" pitchFamily="34" charset="0"/>
              </a:rPr>
              <a:t>employer </a:t>
            </a:r>
            <a:r>
              <a:rPr lang="en-ZA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en-ZA" sz="3200" b="1" dirty="0">
                <a:latin typeface="Arial" pitchFamily="34" charset="0"/>
                <a:cs typeface="Arial" pitchFamily="34" charset="0"/>
              </a:rPr>
            </a:br>
            <a:r>
              <a:rPr lang="en-ZA" sz="3200" b="1" dirty="0">
                <a:latin typeface="Arial" pitchFamily="34" charset="0"/>
                <a:cs typeface="Arial" pitchFamily="34" charset="0"/>
              </a:rPr>
              <a:t>(graduate perspective)</a:t>
            </a:r>
            <a:endParaRPr lang="en-ZA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041637"/>
              </p:ext>
            </p:extLst>
          </p:nvPr>
        </p:nvGraphicFramePr>
        <p:xfrm>
          <a:off x="1187624" y="2060848"/>
          <a:ext cx="7272808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3636404"/>
                <a:gridCol w="3636404"/>
              </a:tblGrid>
              <a:tr h="266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Advantages of a formal internship for employer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Disadvantages of a formal internship for employer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66988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Cheap </a:t>
                      </a:r>
                      <a:r>
                        <a:rPr lang="en-US" sz="20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labour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(8)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Young motivated and enthusiastic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employees (7)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Staff recruitment 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Employers can meet and assess future graduates, without having to commit to permanent work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(7)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Corporate 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social responsibility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(6)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Resources, time and money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spent (6)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Chaos 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if </a:t>
                      </a:r>
                      <a:r>
                        <a:rPr lang="en-US" sz="20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programme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not run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correctly (6)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Existing employees would have to sacrifice time and productivity to train interns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(5)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Student </a:t>
                      </a:r>
                      <a:r>
                        <a:rPr lang="en-US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can leave after internship, employer has then trained student for another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company (5)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8386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34034961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-735759" y="2508575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22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465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31527802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-735759" y="2508575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23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8508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54087707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735759" y="2508575"/>
            <a:ext cx="184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% of students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24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928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Importance of working whilst studying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Two dominant themes, regardless whether the work was property related or not:</a:t>
            </a:r>
          </a:p>
          <a:p>
            <a:pPr lvl="1"/>
            <a:r>
              <a:rPr lang="en-ZA" dirty="0" smtClean="0">
                <a:latin typeface="Arial" pitchFamily="34" charset="0"/>
                <a:cs typeface="Arial" pitchFamily="34" charset="0"/>
              </a:rPr>
              <a:t>People’s skills</a:t>
            </a:r>
          </a:p>
          <a:p>
            <a:pPr lvl="1"/>
            <a:r>
              <a:rPr lang="en-ZA" dirty="0" smtClean="0">
                <a:latin typeface="Arial" pitchFamily="34" charset="0"/>
                <a:cs typeface="Arial" pitchFamily="34" charset="0"/>
              </a:rPr>
              <a:t>Appreciation for the value of money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25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872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Where to from here?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This study suggests that both current students and recent graduates are in favour of both a practical work skills component be included in the curriculum as well as a formal internship.  A practical work skills component may be more suitable and easier to manage.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Comparative study with other universities to determine what other models are being used.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Students who graduated between 2005 and 2009 to be surveyed to increase the sample size.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Employers to be surveyed and their commitment needs to be obtained.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26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86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Thank You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Questions?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Comments?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Suggestions?</a:t>
            </a:r>
          </a:p>
          <a:p>
            <a:endParaRPr lang="en-ZA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To contact Graeme Jay</a:t>
            </a:r>
          </a:p>
          <a:p>
            <a:pPr marL="0" indent="0" algn="ctr">
              <a:buNone/>
            </a:pPr>
            <a:r>
              <a:rPr lang="en-ZA" dirty="0" smtClean="0">
                <a:latin typeface="Arial" pitchFamily="34" charset="0"/>
                <a:cs typeface="Arial" pitchFamily="34" charset="0"/>
                <a:hlinkClick r:id="rId2"/>
              </a:rPr>
              <a:t>graeme@cpmd.co.za</a:t>
            </a:r>
            <a:endParaRPr lang="en-Z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27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0270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University of the Witwatersrand (WITS)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School of Construction Economics and Management (CEM) is housed within the Faculty of Engineering and the Built Environment.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CEM offers 3 degrees:</a:t>
            </a:r>
          </a:p>
          <a:p>
            <a:pPr lvl="1"/>
            <a:r>
              <a:rPr lang="en-ZA" dirty="0" smtClean="0">
                <a:latin typeface="Arial" pitchFamily="34" charset="0"/>
                <a:cs typeface="Arial" pitchFamily="34" charset="0"/>
              </a:rPr>
              <a:t>Quantity Surveying Studies</a:t>
            </a:r>
          </a:p>
          <a:p>
            <a:pPr lvl="1"/>
            <a:r>
              <a:rPr lang="en-ZA" dirty="0" smtClean="0">
                <a:latin typeface="Arial" pitchFamily="34" charset="0"/>
                <a:cs typeface="Arial" pitchFamily="34" charset="0"/>
              </a:rPr>
              <a:t>Construction Management Studies</a:t>
            </a:r>
          </a:p>
          <a:p>
            <a:pPr lvl="1"/>
            <a:r>
              <a:rPr lang="en-ZA" dirty="0" smtClean="0">
                <a:latin typeface="Arial" pitchFamily="34" charset="0"/>
                <a:cs typeface="Arial" pitchFamily="34" charset="0"/>
              </a:rPr>
              <a:t>Property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Studies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Property Studies is a new degree having been only introduced in 2001.  The first group of graduates graduated in 2005.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It has been noted that property studies as field of study is new in South Africa and has only been offered as a path of study in the last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few years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Cloete</a:t>
            </a:r>
            <a:r>
              <a:rPr lang="en-US" dirty="0">
                <a:latin typeface="Arial" pitchFamily="34" charset="0"/>
                <a:cs typeface="Arial" pitchFamily="34" charset="0"/>
              </a:rPr>
              <a:t>, 2002). 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22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Property Studies degree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The number of students who have completed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property studies degree at WITS is </a:t>
            </a:r>
            <a:r>
              <a:rPr lang="en-US" dirty="0">
                <a:latin typeface="Arial" pitchFamily="34" charset="0"/>
                <a:cs typeface="Arial" pitchFamily="34" charset="0"/>
              </a:rPr>
              <a:t>as follows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2005 – 10 students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2006 – 10 students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2007 – 15 students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2008 – 20 students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2009 – 18 students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2010 – 18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students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There are 36 students registered in 2011 for the final year of study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Specialised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degrees with small student numbers often face the challenge of justifying their existence to the university’s hierarchy (Baxter, 2007;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Hefferan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Ross, 2010).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837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Recent challenges within CEM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Degrees within CEM have been 4 year Honours degrees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Degrees now need to be offered as a 3 +1 degree (Bachelors plus Honours)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How does this affect accreditations?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The need to re-</a:t>
            </a:r>
            <a:r>
              <a:rPr lang="en-ZA" dirty="0" err="1" smtClean="0">
                <a:latin typeface="Arial" pitchFamily="34" charset="0"/>
                <a:cs typeface="Arial" pitchFamily="34" charset="0"/>
              </a:rPr>
              <a:t>curriculate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Some degrees with the Faculty (BArch) have already included a practical component as a requirement to be registered as a professional architect.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647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Research problem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One of the major roles of a university is to educate, as opposed to train, the student.  Application of theoretical concepts is important for the student as well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Kickul</a:t>
            </a:r>
            <a:r>
              <a:rPr lang="en-US" dirty="0">
                <a:latin typeface="Arial" pitchFamily="34" charset="0"/>
                <a:cs typeface="Arial" pitchFamily="34" charset="0"/>
              </a:rPr>
              <a:t>, Griffiths and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Bacq</a:t>
            </a:r>
            <a:r>
              <a:rPr lang="en-US" dirty="0">
                <a:latin typeface="Arial" pitchFamily="34" charset="0"/>
                <a:cs typeface="Arial" pitchFamily="34" charset="0"/>
              </a:rPr>
              <a:t>, 2010;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Callanan</a:t>
            </a:r>
            <a:r>
              <a:rPr lang="en-US" dirty="0">
                <a:latin typeface="Arial" pitchFamily="34" charset="0"/>
                <a:cs typeface="Arial" pitchFamily="34" charset="0"/>
              </a:rPr>
              <a:t> and McCarthy, 2003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It has been noted by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Kickul</a:t>
            </a:r>
            <a:r>
              <a:rPr lang="en-US" dirty="0">
                <a:latin typeface="Arial" pitchFamily="34" charset="0"/>
                <a:cs typeface="Arial" pitchFamily="34" charset="0"/>
              </a:rPr>
              <a:t>, et al (2010),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that </a:t>
            </a:r>
            <a:r>
              <a:rPr lang="en-US" dirty="0">
                <a:latin typeface="Arial" pitchFamily="34" charset="0"/>
                <a:cs typeface="Arial" pitchFamily="34" charset="0"/>
              </a:rPr>
              <a:t>the advantages of work place experience is that students are able to achieve certain goals if given sufficient time to do so and that there is a realization of the resource constraints which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organisations</a:t>
            </a:r>
            <a:r>
              <a:rPr lang="en-US" dirty="0">
                <a:latin typeface="Arial" pitchFamily="34" charset="0"/>
                <a:cs typeface="Arial" pitchFamily="34" charset="0"/>
              </a:rPr>
              <a:t> work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with.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Studies </a:t>
            </a:r>
            <a:r>
              <a:rPr lang="en-US" dirty="0">
                <a:latin typeface="Arial" pitchFamily="34" charset="0"/>
                <a:cs typeface="Arial" pitchFamily="34" charset="0"/>
              </a:rPr>
              <a:t>have shown that even community based work and outreach programmes provide students with valuable skills (Hollander, 2011;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Millican</a:t>
            </a:r>
            <a:r>
              <a:rPr lang="en-US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Bourner</a:t>
            </a:r>
            <a:r>
              <a:rPr lang="en-US" dirty="0">
                <a:latin typeface="Arial" pitchFamily="34" charset="0"/>
                <a:cs typeface="Arial" pitchFamily="34" charset="0"/>
              </a:rPr>
              <a:t>, 2011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Should the curriculum of the Property Studies degree at WITS be amended to include a practical work skills course or a formal internship? 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8682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latin typeface="Arial" pitchFamily="34" charset="0"/>
                <a:cs typeface="Arial" pitchFamily="34" charset="0"/>
              </a:rPr>
              <a:t>Methodology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Two sample groups were identified:</a:t>
            </a:r>
          </a:p>
          <a:p>
            <a:pPr lvl="1"/>
            <a:r>
              <a:rPr lang="en-ZA" dirty="0" smtClean="0">
                <a:latin typeface="Arial" pitchFamily="34" charset="0"/>
                <a:cs typeface="Arial" pitchFamily="34" charset="0"/>
              </a:rPr>
              <a:t>Current 4</a:t>
            </a:r>
            <a:r>
              <a:rPr lang="en-ZA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 year Property Studies students (2011)</a:t>
            </a:r>
          </a:p>
          <a:p>
            <a:pPr lvl="1"/>
            <a:r>
              <a:rPr lang="en-ZA" dirty="0" smtClean="0">
                <a:latin typeface="Arial" pitchFamily="34" charset="0"/>
                <a:cs typeface="Arial" pitchFamily="34" charset="0"/>
              </a:rPr>
              <a:t>Students who completed their studies in 2010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 A questionnaire was developed for each group.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The questionnaire for the student group was administered in class and 35 out 36 responses were received.</a:t>
            </a: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The questionnaire for the graduate group was emailed to the group and 13 out 17 responses were received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.  One graduate could not be located.</a:t>
            </a: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r>
              <a:rPr lang="en-ZA" dirty="0" smtClean="0">
                <a:latin typeface="Arial" pitchFamily="34" charset="0"/>
                <a:cs typeface="Arial" pitchFamily="34" charset="0"/>
              </a:rPr>
              <a:t>Questionnaires were analysed and responses from each sample group compared.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60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53741841"/>
              </p:ext>
            </p:extLst>
          </p:nvPr>
        </p:nvGraphicFramePr>
        <p:xfrm>
          <a:off x="0" y="0"/>
          <a:ext cx="9144000" cy="6850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628254" y="2539353"/>
            <a:ext cx="184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b="1" dirty="0" smtClean="0">
                <a:latin typeface="Arial" pitchFamily="34" charset="0"/>
                <a:cs typeface="Arial" pitchFamily="34" charset="0"/>
              </a:rPr>
              <a:t>% of respondents</a:t>
            </a:r>
            <a:endParaRPr lang="en-ZA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94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8990519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58C8-275C-4EEA-8B60-58F21BDE1C98}" type="slidenum">
              <a:rPr lang="en-ZA" smtClean="0"/>
              <a:pPr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089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</TotalTime>
  <Words>1179</Words>
  <Application>Microsoft Office PowerPoint</Application>
  <PresentationFormat>On-screen Show (4:3)</PresentationFormat>
  <Paragraphs>156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ERES 2011</vt:lpstr>
      <vt:lpstr>BACKGROUND AND RESEARCH PROBLEM</vt:lpstr>
      <vt:lpstr>University of the Witwatersrand (WITS)</vt:lpstr>
      <vt:lpstr>Property Studies degree</vt:lpstr>
      <vt:lpstr>Recent challenges within CEM</vt:lpstr>
      <vt:lpstr>Research problem</vt:lpstr>
      <vt:lpstr>Methodology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Advantages and disadvantages of a formal internship for the intern  (student perspective)</vt:lpstr>
      <vt:lpstr>Advantages and disadvantages of a formal internship for the employer  (student perspective)</vt:lpstr>
      <vt:lpstr>PowerPoint Presentation</vt:lpstr>
      <vt:lpstr>Advantages and disadvantages of a formal internship for the intern  (graduate perspective)</vt:lpstr>
      <vt:lpstr>Advantages and disadvantages of a formal internship for the employer  (graduate perspective)</vt:lpstr>
      <vt:lpstr>PowerPoint Presentation</vt:lpstr>
      <vt:lpstr>PowerPoint Presentation</vt:lpstr>
      <vt:lpstr>PowerPoint Presentation</vt:lpstr>
      <vt:lpstr>Importance of working whilst studying</vt:lpstr>
      <vt:lpstr>Where to from here?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Graeme Jay</cp:lastModifiedBy>
  <cp:revision>65</cp:revision>
  <dcterms:created xsi:type="dcterms:W3CDTF">2011-06-10T06:47:21Z</dcterms:created>
  <dcterms:modified xsi:type="dcterms:W3CDTF">2011-06-16T10:26:40Z</dcterms:modified>
</cp:coreProperties>
</file>