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61" r:id="rId4"/>
    <p:sldId id="258" r:id="rId5"/>
    <p:sldId id="262" r:id="rId6"/>
    <p:sldId id="270" r:id="rId7"/>
    <p:sldId id="268" r:id="rId8"/>
    <p:sldId id="271" r:id="rId9"/>
    <p:sldId id="276" r:id="rId10"/>
    <p:sldId id="279" r:id="rId11"/>
    <p:sldId id="284" r:id="rId12"/>
    <p:sldId id="281" r:id="rId13"/>
    <p:sldId id="282" r:id="rId14"/>
    <p:sldId id="272" r:id="rId15"/>
    <p:sldId id="283" r:id="rId16"/>
    <p:sldId id="277" r:id="rId17"/>
    <p:sldId id="278"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4BD1"/>
    <a:srgbClr val="252593"/>
    <a:srgbClr val="0000CC"/>
    <a:srgbClr val="0000EE"/>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80580" autoAdjust="0"/>
  </p:normalViewPr>
  <p:slideViewPr>
    <p:cSldViewPr>
      <p:cViewPr>
        <p:scale>
          <a:sx n="66" d="100"/>
          <a:sy n="66" d="100"/>
        </p:scale>
        <p:origin x="-213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C007C63-67A4-49C4-B704-973FEBEC88F7}" type="datetimeFigureOut">
              <a:rPr lang="fr-FR"/>
              <a:pPr>
                <a:defRPr/>
              </a:pPr>
              <a:t>17/06/2011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592BF13-20CB-41B6-81EE-0897581871F7}"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92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This is a work in progress with </a:t>
            </a:r>
            <a:r>
              <a:rPr lang="en-GB" dirty="0" err="1" smtClean="0"/>
              <a:t>Zied</a:t>
            </a:r>
            <a:r>
              <a:rPr lang="en-GB" dirty="0" smtClean="0"/>
              <a:t> </a:t>
            </a:r>
            <a:r>
              <a:rPr lang="en-GB" dirty="0" err="1" smtClean="0"/>
              <a:t>ftiti</a:t>
            </a:r>
            <a:r>
              <a:rPr lang="en-GB" dirty="0" smtClean="0"/>
              <a:t>, today I am going to present just the results that we found through the linkages between the monetary policy and the real estate markets</a:t>
            </a:r>
          </a:p>
        </p:txBody>
      </p:sp>
      <p:sp>
        <p:nvSpPr>
          <p:cNvPr id="922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7C7E2C-74AB-4DD1-97E1-70475BE4FF23}" type="slidenum">
              <a:rPr lang="fr-FR"/>
              <a:pPr fontAlgn="base">
                <a:spcBef>
                  <a:spcPct val="0"/>
                </a:spcBef>
                <a:spcAft>
                  <a:spcPct val="0"/>
                </a:spcAft>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None/>
            </a:pPr>
            <a:r>
              <a:rPr lang="en-GB" sz="1200" b="1" smtClean="0"/>
              <a:t>the magnitude of the response of the REITs market in the UK to an economic growth is more important than in the US.</a:t>
            </a: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None/>
            </a:pPr>
            <a:r>
              <a:rPr lang="en-GB" sz="1200" kern="1200" dirty="0" smtClean="0">
                <a:solidFill>
                  <a:schemeClr val="tx1"/>
                </a:solidFill>
                <a:latin typeface="+mn-lt"/>
                <a:ea typeface="+mn-ea"/>
                <a:cs typeface="+mn-cs"/>
              </a:rPr>
              <a:t>The UK residential market has a very significant and positive response to a shock in the expected inflation and the securitized market has a positive response to a shock in the expected inflation but disappear in six quarters. While a shock in the expected inflation has more dynamic impact on the US residential market and the REITs market. </a:t>
            </a: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None/>
            </a:pP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None/>
              <a:tabLst/>
              <a:defRPr/>
            </a:pPr>
            <a:r>
              <a:rPr lang="en-GB" sz="1200" kern="1200" dirty="0" smtClean="0">
                <a:solidFill>
                  <a:schemeClr val="tx1"/>
                </a:solidFill>
                <a:latin typeface="+mn-lt"/>
                <a:ea typeface="+mn-ea"/>
                <a:cs typeface="+mn-cs"/>
              </a:rPr>
              <a:t>A shock in the money supply has a negative response from the UK residential market, </a:t>
            </a:r>
            <a:r>
              <a:rPr lang="en-US" sz="1200" kern="1200" dirty="0" smtClean="0">
                <a:solidFill>
                  <a:schemeClr val="tx1"/>
                </a:solidFill>
                <a:latin typeface="+mn-lt"/>
                <a:ea typeface="+mn-ea"/>
                <a:cs typeface="+mn-cs"/>
              </a:rPr>
              <a:t>We find </a:t>
            </a:r>
            <a:r>
              <a:rPr lang="en-GB" sz="1200" kern="1200" dirty="0" smtClean="0">
                <a:solidFill>
                  <a:schemeClr val="tx1"/>
                </a:solidFill>
                <a:latin typeface="+mn-lt"/>
                <a:ea typeface="+mn-ea"/>
                <a:cs typeface="+mn-cs"/>
              </a:rPr>
              <a:t>a positive response for 5 quarters from the commercial real estate market ( but disappear after 5 quarters), and a positive response for 2 quarters for the REITs. </a:t>
            </a: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None/>
              <a:tabLst/>
              <a:defRPr/>
            </a:pPr>
            <a:r>
              <a:rPr lang="en-GB" sz="1200" dirty="0" smtClean="0"/>
              <a:t>The long run approve this,</a:t>
            </a:r>
            <a:r>
              <a:rPr lang="en-GB" sz="1200" baseline="0" dirty="0" smtClean="0"/>
              <a:t> </a:t>
            </a:r>
            <a:r>
              <a:rPr lang="en-GB" sz="1200" dirty="0" smtClean="0"/>
              <a:t>The </a:t>
            </a:r>
            <a:r>
              <a:rPr lang="en-GB" sz="1200" b="1" dirty="0" smtClean="0"/>
              <a:t>commercial</a:t>
            </a:r>
            <a:r>
              <a:rPr lang="en-GB" sz="1200" dirty="0" smtClean="0"/>
              <a:t> market in the </a:t>
            </a:r>
            <a:r>
              <a:rPr lang="en-GB" sz="1200" b="1" dirty="0" smtClean="0"/>
              <a:t>US</a:t>
            </a:r>
            <a:r>
              <a:rPr lang="en-GB" sz="1200" dirty="0" smtClean="0"/>
              <a:t> responds to a shock in the short interest rate by a </a:t>
            </a:r>
            <a:r>
              <a:rPr lang="en-GB" sz="1200" b="1" dirty="0" smtClean="0"/>
              <a:t>increase</a:t>
            </a:r>
            <a:r>
              <a:rPr lang="en-GB" sz="1200" dirty="0" smtClean="0"/>
              <a:t> after two quarters and this increase last for six quarters however for the </a:t>
            </a:r>
            <a:r>
              <a:rPr lang="en-GB" sz="1200" b="1" dirty="0" smtClean="0"/>
              <a:t>UK</a:t>
            </a:r>
            <a:r>
              <a:rPr lang="en-GB" sz="1200" dirty="0" smtClean="0"/>
              <a:t>, the </a:t>
            </a:r>
            <a:r>
              <a:rPr lang="en-GB" sz="1200" b="1" dirty="0" smtClean="0"/>
              <a:t>commercial market falls immediately after two quarters</a:t>
            </a: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None/>
              <a:tabLst/>
              <a:defRPr/>
            </a:pPr>
            <a:r>
              <a:rPr lang="en-GB" sz="1200" dirty="0" smtClean="0"/>
              <a:t>The </a:t>
            </a:r>
            <a:r>
              <a:rPr lang="en-GB" sz="1200" b="1" dirty="0" smtClean="0"/>
              <a:t>residential </a:t>
            </a:r>
            <a:r>
              <a:rPr lang="en-GB" sz="1200" dirty="0" smtClean="0"/>
              <a:t>market in the </a:t>
            </a:r>
            <a:r>
              <a:rPr lang="en-GB" sz="1200" b="1" dirty="0" smtClean="0"/>
              <a:t>UK</a:t>
            </a:r>
            <a:r>
              <a:rPr lang="en-GB" sz="1200" dirty="0" smtClean="0"/>
              <a:t> respond negatively to a shock in the long and short term interest rate, however the residential market in the US responds positively only to the</a:t>
            </a:r>
            <a:r>
              <a:rPr lang="en-GB" sz="1200" baseline="0" dirty="0" smtClean="0"/>
              <a:t> </a:t>
            </a:r>
            <a:r>
              <a:rPr lang="en-GB" sz="1200" dirty="0" smtClean="0"/>
              <a:t>short term interest rate.</a:t>
            </a:r>
          </a:p>
          <a:p>
            <a:pPr marL="228600" marR="0" indent="-228600" algn="l" defTabSz="914400" rtl="0" eaLnBrk="1" fontAlgn="base" latinLnBrk="0" hangingPunct="1">
              <a:lnSpc>
                <a:spcPct val="100000"/>
              </a:lnSpc>
              <a:spcBef>
                <a:spcPct val="0"/>
              </a:spcBef>
              <a:spcAft>
                <a:spcPct val="0"/>
              </a:spcAft>
              <a:buClrTx/>
              <a:buSzTx/>
              <a:buFontTx/>
              <a:buNone/>
              <a:tabLst/>
              <a:defRPr/>
            </a:pPr>
            <a:r>
              <a:rPr lang="en-GB" sz="1200" i="0" kern="1200" dirty="0" smtClean="0">
                <a:solidFill>
                  <a:schemeClr val="tx1"/>
                </a:solidFill>
                <a:latin typeface="+mn-lt"/>
                <a:ea typeface="+mn-ea"/>
                <a:cs typeface="+mn-cs"/>
              </a:rPr>
              <a:t>US and the money supply: only </a:t>
            </a:r>
            <a:r>
              <a:rPr lang="en-GB" sz="1200" kern="1200" dirty="0" smtClean="0">
                <a:solidFill>
                  <a:schemeClr val="tx1"/>
                </a:solidFill>
                <a:latin typeface="+mn-lt"/>
                <a:ea typeface="+mn-ea"/>
                <a:cs typeface="+mn-cs"/>
              </a:rPr>
              <a:t>the commercial market has a small positive response to a shock in the money supply.</a:t>
            </a:r>
            <a:endParaRPr lang="en-GB" sz="1200" dirty="0" smtClean="0"/>
          </a:p>
          <a:p>
            <a:pPr marL="228600" marR="0" indent="-228600" algn="l" defTabSz="914400" rtl="0" eaLnBrk="1" fontAlgn="base" latinLnBrk="0" hangingPunct="1">
              <a:lnSpc>
                <a:spcPct val="100000"/>
              </a:lnSpc>
              <a:spcBef>
                <a:spcPct val="0"/>
              </a:spcBef>
              <a:spcAft>
                <a:spcPct val="0"/>
              </a:spcAft>
              <a:buClrTx/>
              <a:buSzTx/>
              <a:buFontTx/>
              <a:buNone/>
              <a:tabLst/>
              <a:defRPr/>
            </a:pP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02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024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FF881C0-F8AC-4A39-8EA2-E8C432DCDC13}" type="slidenum">
              <a:rPr lang="fr-FR"/>
              <a:pPr fontAlgn="base">
                <a:spcBef>
                  <a:spcPct val="0"/>
                </a:spcBef>
                <a:spcAft>
                  <a:spcPct val="0"/>
                </a:spcAft>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12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AutoNum type="arabicParenR"/>
            </a:pPr>
            <a:r>
              <a:rPr lang="en-US" sz="1200" b="1" kern="1200" dirty="0" smtClean="0">
                <a:solidFill>
                  <a:schemeClr val="tx1"/>
                </a:solidFill>
                <a:latin typeface="+mn-lt"/>
                <a:ea typeface="+mn-ea"/>
                <a:cs typeface="+mn-cs"/>
              </a:rPr>
              <a:t>Real estate crisis can have </a:t>
            </a:r>
            <a:r>
              <a:rPr lang="en-US" sz="1200" b="1" u="sng" kern="1200" dirty="0" smtClean="0">
                <a:solidFill>
                  <a:schemeClr val="tx1"/>
                </a:solidFill>
                <a:latin typeface="+mn-lt"/>
                <a:ea typeface="+mn-ea"/>
                <a:cs typeface="+mn-cs"/>
              </a:rPr>
              <a:t>major </a:t>
            </a:r>
            <a:r>
              <a:rPr lang="en-US" sz="1200" b="1" kern="1200" dirty="0" smtClean="0">
                <a:solidFill>
                  <a:schemeClr val="tx1"/>
                </a:solidFill>
                <a:latin typeface="+mn-lt"/>
                <a:ea typeface="+mn-ea"/>
                <a:cs typeface="+mn-cs"/>
              </a:rPr>
              <a:t>consequences on the economy since many studies found that </a:t>
            </a:r>
            <a:r>
              <a:rPr lang="en-US" sz="1200" b="0" kern="1200" dirty="0" smtClean="0">
                <a:solidFill>
                  <a:schemeClr val="tx1"/>
                </a:solidFill>
                <a:latin typeface="+mn-lt"/>
                <a:ea typeface="+mn-ea"/>
                <a:cs typeface="+mn-cs"/>
              </a:rPr>
              <a:t>collapses </a:t>
            </a:r>
            <a:r>
              <a:rPr lang="en-US" sz="1200" b="1" kern="1200" dirty="0" smtClean="0">
                <a:solidFill>
                  <a:schemeClr val="tx1"/>
                </a:solidFill>
                <a:latin typeface="+mn-lt"/>
                <a:ea typeface="+mn-ea"/>
                <a:cs typeface="+mn-cs"/>
              </a:rPr>
              <a:t>in house prices for example </a:t>
            </a:r>
            <a:r>
              <a:rPr lang="en-US" sz="1200" b="0" kern="1200" dirty="0" smtClean="0">
                <a:solidFill>
                  <a:schemeClr val="tx1"/>
                </a:solidFill>
                <a:latin typeface="+mn-lt"/>
                <a:ea typeface="+mn-ea"/>
                <a:cs typeface="+mn-cs"/>
              </a:rPr>
              <a:t>are at the heart of many financial crises (</a:t>
            </a:r>
            <a:r>
              <a:rPr lang="en-US" sz="1200" b="0" kern="1200" dirty="0" err="1" smtClean="0">
                <a:solidFill>
                  <a:schemeClr val="tx1"/>
                </a:solidFill>
                <a:latin typeface="+mn-lt"/>
                <a:ea typeface="+mn-ea"/>
                <a:cs typeface="+mn-cs"/>
              </a:rPr>
              <a:t>Leamer</a:t>
            </a:r>
            <a:r>
              <a:rPr lang="en-US" sz="1200" b="0" kern="1200" dirty="0" smtClean="0">
                <a:solidFill>
                  <a:schemeClr val="tx1"/>
                </a:solidFill>
                <a:latin typeface="+mn-lt"/>
                <a:ea typeface="+mn-ea"/>
                <a:cs typeface="+mn-cs"/>
              </a:rPr>
              <a:t> (2007), Reinhart and </a:t>
            </a:r>
            <a:r>
              <a:rPr lang="en-US" sz="1200" b="0" kern="1200" dirty="0" err="1" smtClean="0">
                <a:solidFill>
                  <a:schemeClr val="tx1"/>
                </a:solidFill>
                <a:latin typeface="+mn-lt"/>
                <a:ea typeface="+mn-ea"/>
                <a:cs typeface="+mn-cs"/>
              </a:rPr>
              <a:t>Rogoff</a:t>
            </a:r>
            <a:r>
              <a:rPr lang="en-US" sz="1200" b="0" kern="1200" dirty="0" smtClean="0">
                <a:solidFill>
                  <a:schemeClr val="tx1"/>
                </a:solidFill>
                <a:latin typeface="+mn-lt"/>
                <a:ea typeface="+mn-ea"/>
                <a:cs typeface="+mn-cs"/>
              </a:rPr>
              <a:t> (2009)</a:t>
            </a:r>
            <a:r>
              <a:rPr lang="en-US" sz="1200" b="0" i="1" kern="1200" dirty="0" smtClean="0">
                <a:solidFill>
                  <a:schemeClr val="tx1"/>
                </a:solidFill>
                <a:latin typeface="+mn-lt"/>
                <a:ea typeface="+mn-ea"/>
                <a:cs typeface="+mn-cs"/>
              </a:rPr>
              <a:t>,</a:t>
            </a:r>
            <a:r>
              <a:rPr lang="en-US" sz="1200" b="0" kern="1200" dirty="0" err="1" smtClean="0">
                <a:solidFill>
                  <a:schemeClr val="tx1"/>
                </a:solidFill>
                <a:latin typeface="+mn-lt"/>
                <a:ea typeface="+mn-ea"/>
                <a:cs typeface="+mn-cs"/>
              </a:rPr>
              <a:t>Iacoviello</a:t>
            </a:r>
            <a:r>
              <a:rPr lang="en-US" sz="1200" b="0" kern="1200" dirty="0" smtClean="0">
                <a:solidFill>
                  <a:schemeClr val="tx1"/>
                </a:solidFill>
                <a:latin typeface="+mn-lt"/>
                <a:ea typeface="+mn-ea"/>
                <a:cs typeface="+mn-cs"/>
              </a:rPr>
              <a:t> and </a:t>
            </a:r>
            <a:r>
              <a:rPr lang="en-US" sz="1200" b="0" kern="1200" dirty="0" err="1" smtClean="0">
                <a:solidFill>
                  <a:schemeClr val="tx1"/>
                </a:solidFill>
                <a:latin typeface="+mn-lt"/>
                <a:ea typeface="+mn-ea"/>
                <a:cs typeface="+mn-cs"/>
              </a:rPr>
              <a:t>Neri</a:t>
            </a:r>
            <a:r>
              <a:rPr lang="en-US" sz="1200" b="0" kern="1200" dirty="0" smtClean="0">
                <a:solidFill>
                  <a:schemeClr val="tx1"/>
                </a:solidFill>
                <a:latin typeface="+mn-lt"/>
                <a:ea typeface="+mn-ea"/>
                <a:cs typeface="+mn-cs"/>
              </a:rPr>
              <a:t>, 2008) </a:t>
            </a:r>
            <a:r>
              <a:rPr lang="en-US" sz="1200" kern="1200" dirty="0" smtClean="0">
                <a:solidFill>
                  <a:schemeClr val="tx1"/>
                </a:solidFill>
                <a:latin typeface="+mn-lt"/>
                <a:ea typeface="+mn-ea"/>
                <a:cs typeface="+mn-cs"/>
              </a:rPr>
              <a:t>. </a:t>
            </a:r>
          </a:p>
          <a:p>
            <a:pPr marL="228600" indent="-228600">
              <a:spcBef>
                <a:spcPct val="0"/>
              </a:spcBef>
              <a:buNone/>
            </a:pPr>
            <a:endParaRPr lang="en-US" sz="1200" kern="1200" dirty="0" smtClean="0">
              <a:solidFill>
                <a:schemeClr val="tx1"/>
              </a:solidFill>
              <a:latin typeface="+mn-lt"/>
              <a:ea typeface="+mn-ea"/>
              <a:cs typeface="+mn-cs"/>
            </a:endParaRPr>
          </a:p>
          <a:p>
            <a:pPr>
              <a:spcBef>
                <a:spcPct val="0"/>
              </a:spcBef>
            </a:pPr>
            <a:r>
              <a:rPr lang="en-US" sz="1200" b="1"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Thus the boom and busts in real estate markets have been an issue of concern for policy makers. </a:t>
            </a:r>
            <a:r>
              <a:rPr lang="en-US" sz="1200" b="1" kern="1200" dirty="0" smtClean="0">
                <a:solidFill>
                  <a:schemeClr val="tx1"/>
                </a:solidFill>
                <a:latin typeface="+mn-lt"/>
                <a:ea typeface="+mn-ea"/>
                <a:cs typeface="+mn-cs"/>
              </a:rPr>
              <a:t>In fact, </a:t>
            </a:r>
            <a:r>
              <a:rPr lang="en-GB" sz="1200" b="1" kern="1200" dirty="0" smtClean="0">
                <a:solidFill>
                  <a:schemeClr val="tx1"/>
                </a:solidFill>
                <a:latin typeface="+mn-lt"/>
                <a:ea typeface="+mn-ea"/>
                <a:cs typeface="+mn-cs"/>
              </a:rPr>
              <a:t>the central banks and the IMF studied the impact that the monetary policy can have on the residential sector specially.</a:t>
            </a:r>
          </a:p>
          <a:p>
            <a:pPr>
              <a:spcBef>
                <a:spcPct val="0"/>
              </a:spcBef>
            </a:pPr>
            <a:endParaRPr lang="en-GB" sz="1200" b="1" kern="1200" dirty="0" smtClean="0">
              <a:solidFill>
                <a:schemeClr val="tx1"/>
              </a:solidFill>
              <a:latin typeface="+mn-lt"/>
              <a:ea typeface="+mn-ea"/>
              <a:cs typeface="+mn-cs"/>
            </a:endParaRPr>
          </a:p>
          <a:p>
            <a:pPr>
              <a:spcBef>
                <a:spcPct val="0"/>
              </a:spcBef>
            </a:pPr>
            <a:r>
              <a:rPr lang="en-GB" sz="1200" b="1" kern="1200" dirty="0" smtClean="0">
                <a:solidFill>
                  <a:schemeClr val="tx1"/>
                </a:solidFill>
                <a:latin typeface="+mn-lt"/>
                <a:ea typeface="+mn-ea"/>
                <a:cs typeface="+mn-cs"/>
              </a:rPr>
              <a:t>The Sweden’s central bank </a:t>
            </a:r>
            <a:r>
              <a:rPr lang="en-GB" sz="1200" b="1" u="sng" kern="1200" dirty="0" smtClean="0">
                <a:solidFill>
                  <a:schemeClr val="tx1"/>
                </a:solidFill>
                <a:latin typeface="+mn-lt"/>
                <a:ea typeface="+mn-ea"/>
                <a:cs typeface="+mn-cs"/>
              </a:rPr>
              <a:t>consider</a:t>
            </a:r>
            <a:r>
              <a:rPr lang="en-GB" sz="1200" b="1" kern="1200" dirty="0" smtClean="0">
                <a:solidFill>
                  <a:schemeClr val="tx1"/>
                </a:solidFill>
                <a:latin typeface="+mn-lt"/>
                <a:ea typeface="+mn-ea"/>
                <a:cs typeface="+mn-cs"/>
              </a:rPr>
              <a:t> the real estate prices when it makes a real interest rate decision, adjusting monetary policy to face a rapid increases in house prices </a:t>
            </a:r>
            <a:r>
              <a:rPr lang="en-GB" sz="1200" b="0" kern="1200" dirty="0" smtClean="0">
                <a:solidFill>
                  <a:schemeClr val="tx1"/>
                </a:solidFill>
                <a:latin typeface="+mn-lt"/>
                <a:ea typeface="+mn-ea"/>
                <a:cs typeface="+mn-cs"/>
              </a:rPr>
              <a:t>(</a:t>
            </a:r>
            <a:r>
              <a:rPr lang="en-GB" sz="1200" b="0" kern="1200" dirty="0" err="1" smtClean="0">
                <a:solidFill>
                  <a:schemeClr val="tx1"/>
                </a:solidFill>
                <a:latin typeface="+mn-lt"/>
                <a:ea typeface="+mn-ea"/>
                <a:cs typeface="+mn-cs"/>
              </a:rPr>
              <a:t>Ingves</a:t>
            </a:r>
            <a:r>
              <a:rPr lang="en-GB" sz="1200" b="0" kern="1200" dirty="0" smtClean="0">
                <a:solidFill>
                  <a:schemeClr val="tx1"/>
                </a:solidFill>
                <a:latin typeface="+mn-lt"/>
                <a:ea typeface="+mn-ea"/>
                <a:cs typeface="+mn-cs"/>
              </a:rPr>
              <a:t> 2007).</a:t>
            </a:r>
          </a:p>
          <a:p>
            <a:pPr>
              <a:spcBef>
                <a:spcPct val="0"/>
              </a:spcBef>
            </a:pPr>
            <a:endParaRPr lang="en-GB" sz="1200" b="0" kern="1200" dirty="0" smtClean="0">
              <a:solidFill>
                <a:schemeClr val="tx1"/>
              </a:solidFill>
              <a:latin typeface="+mn-lt"/>
              <a:ea typeface="+mn-ea"/>
              <a:cs typeface="+mn-cs"/>
            </a:endParaRPr>
          </a:p>
          <a:p>
            <a:pPr>
              <a:spcBef>
                <a:spcPct val="0"/>
              </a:spcBef>
            </a:pPr>
            <a:r>
              <a:rPr lang="en-GB" sz="1200" b="0" kern="1200" dirty="0" smtClean="0">
                <a:solidFill>
                  <a:schemeClr val="tx1"/>
                </a:solidFill>
                <a:latin typeface="+mn-lt"/>
                <a:ea typeface="+mn-ea"/>
                <a:cs typeface="+mn-cs"/>
              </a:rPr>
              <a:t>3) But in</a:t>
            </a:r>
            <a:r>
              <a:rPr lang="en-GB" sz="1200" b="0" kern="1200" baseline="0" dirty="0" smtClean="0">
                <a:solidFill>
                  <a:schemeClr val="tx1"/>
                </a:solidFill>
                <a:latin typeface="+mn-lt"/>
                <a:ea typeface="+mn-ea"/>
                <a:cs typeface="+mn-cs"/>
              </a:rPr>
              <a:t> the literature, we dealt with the each sector </a:t>
            </a:r>
            <a:r>
              <a:rPr lang="en-GB" sz="1200" b="0" kern="1200" baseline="0" dirty="0" err="1" smtClean="0">
                <a:solidFill>
                  <a:schemeClr val="tx1"/>
                </a:solidFill>
                <a:latin typeface="+mn-lt"/>
                <a:ea typeface="+mn-ea"/>
                <a:cs typeface="+mn-cs"/>
              </a:rPr>
              <a:t>seperately</a:t>
            </a:r>
            <a:r>
              <a:rPr lang="en-GB" sz="1200" b="0" kern="1200" baseline="0" dirty="0" smtClean="0">
                <a:solidFill>
                  <a:schemeClr val="tx1"/>
                </a:solidFill>
                <a:latin typeface="+mn-lt"/>
                <a:ea typeface="+mn-ea"/>
                <a:cs typeface="+mn-cs"/>
              </a:rPr>
              <a:t>, there is few works that had a joint </a:t>
            </a:r>
            <a:r>
              <a:rPr lang="en-GB" sz="1200" b="0" kern="1200" baseline="0" dirty="0" err="1" smtClean="0">
                <a:solidFill>
                  <a:schemeClr val="tx1"/>
                </a:solidFill>
                <a:latin typeface="+mn-lt"/>
                <a:ea typeface="+mn-ea"/>
                <a:cs typeface="+mn-cs"/>
              </a:rPr>
              <a:t>suty</a:t>
            </a:r>
            <a:r>
              <a:rPr lang="en-GB" sz="1200" b="0" kern="1200" baseline="0" dirty="0" smtClean="0">
                <a:solidFill>
                  <a:schemeClr val="tx1"/>
                </a:solidFill>
                <a:latin typeface="+mn-lt"/>
                <a:ea typeface="+mn-ea"/>
                <a:cs typeface="+mn-cs"/>
              </a:rPr>
              <a:t> of the three sectors </a:t>
            </a:r>
            <a:endParaRPr lang="en-GB" sz="1200" b="0" kern="1200" dirty="0" smtClean="0">
              <a:solidFill>
                <a:schemeClr val="tx1"/>
              </a:solidFill>
              <a:latin typeface="+mn-lt"/>
              <a:ea typeface="+mn-ea"/>
              <a:cs typeface="+mn-cs"/>
            </a:endParaRPr>
          </a:p>
          <a:p>
            <a:pPr>
              <a:spcBef>
                <a:spcPct val="0"/>
              </a:spcBef>
            </a:pPr>
            <a:endParaRPr lang="fr-FR" b="0" dirty="0" smtClean="0"/>
          </a:p>
        </p:txBody>
      </p:sp>
      <p:sp>
        <p:nvSpPr>
          <p:cNvPr id="1126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E4F211-A362-457F-B60D-DD0FC9BBD1A6}" type="slidenum">
              <a:rPr lang="fr-FR"/>
              <a:pPr fontAlgn="base">
                <a:spcBef>
                  <a:spcPct val="0"/>
                </a:spcBef>
                <a:spcAft>
                  <a:spcPct val="0"/>
                </a:spcAft>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GB" dirty="0" smtClean="0">
                <a:latin typeface="Calibri" pitchFamily="34" charset="0"/>
              </a:rPr>
              <a:t>2) Deviating from the majority of the studies, this study brings together the direct real estate market and the indirect real estate market taking into account the influence of some macroeconomic and risk factors.</a:t>
            </a: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GB" dirty="0" smtClean="0">
              <a:latin typeface="Calibri" pitchFamily="34" charset="0"/>
            </a:endParaRPr>
          </a:p>
          <a:p>
            <a:pPr marL="0" marR="0" lvl="1" indent="0" algn="l" defTabSz="914400" rtl="0" eaLnBrk="1" fontAlgn="base" latinLnBrk="0" hangingPunct="1">
              <a:lnSpc>
                <a:spcPct val="100000"/>
              </a:lnSpc>
              <a:spcBef>
                <a:spcPct val="30000"/>
              </a:spcBef>
              <a:spcAft>
                <a:spcPct val="0"/>
              </a:spcAft>
              <a:buClrTx/>
              <a:buSzTx/>
              <a:buFontTx/>
              <a:buNone/>
              <a:tabLst/>
              <a:defRPr/>
            </a:pPr>
            <a:r>
              <a:rPr lang="en-GB" dirty="0" smtClean="0">
                <a:latin typeface="Calibri" pitchFamily="34" charset="0"/>
              </a:rPr>
              <a:t>3) Apply a time varying measure of dependence between the real estate markets in the UK and the US and their relative macroeconomic environment. Co-spectral analysis for the co-movements.</a:t>
            </a:r>
            <a:endParaRPr lang="fr-FR" dirty="0" smtClean="0">
              <a:latin typeface="Calibri" pitchFamily="34" charset="0"/>
            </a:endParaRPr>
          </a:p>
          <a:p>
            <a:pPr marL="0" marR="0" lvl="1" indent="0" algn="l" defTabSz="914400" rtl="0" eaLnBrk="1" fontAlgn="base" latinLnBrk="0" hangingPunct="1">
              <a:lnSpc>
                <a:spcPct val="100000"/>
              </a:lnSpc>
              <a:spcBef>
                <a:spcPct val="30000"/>
              </a:spcBef>
              <a:spcAft>
                <a:spcPct val="0"/>
              </a:spcAft>
              <a:buClrTx/>
              <a:buSzTx/>
              <a:buFontTx/>
              <a:buNone/>
              <a:tabLst/>
              <a:defRPr/>
            </a:pPr>
            <a:endParaRPr lang="en-GB" dirty="0" smtClean="0">
              <a:latin typeface="Calibri" pitchFamily="34" charset="0"/>
            </a:endParaRPr>
          </a:p>
          <a:p>
            <a:endParaRPr lang="fr-FR" dirty="0"/>
          </a:p>
        </p:txBody>
      </p:sp>
      <p:sp>
        <p:nvSpPr>
          <p:cNvPr id="4" name="Espace réservé du numéro de diapositive 3"/>
          <p:cNvSpPr>
            <a:spLocks noGrp="1"/>
          </p:cNvSpPr>
          <p:nvPr>
            <p:ph type="sldNum" sz="quarter" idx="10"/>
          </p:nvPr>
        </p:nvSpPr>
        <p:spPr/>
        <p:txBody>
          <a:bodyPr/>
          <a:lstStyle/>
          <a:p>
            <a:pPr>
              <a:defRPr/>
            </a:pPr>
            <a:fld id="{6592BF13-20CB-41B6-81EE-0897581871F7}" type="slidenum">
              <a:rPr lang="fr-FR" smtClean="0"/>
              <a:pPr>
                <a:defRPr/>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22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*There is 3 steps in the study: </a:t>
            </a:r>
            <a:r>
              <a:rPr lang="en-US" u="sng" dirty="0" smtClean="0"/>
              <a:t>the first step </a:t>
            </a:r>
            <a:r>
              <a:rPr lang="en-US" dirty="0" smtClean="0"/>
              <a:t>is to identify if there is a </a:t>
            </a:r>
            <a:r>
              <a:rPr lang="en-US" dirty="0" err="1" smtClean="0"/>
              <a:t>comovment</a:t>
            </a:r>
            <a:r>
              <a:rPr lang="en-US" dirty="0" smtClean="0"/>
              <a:t> in a frequency domain between the real estate markets and the key macroeconomic variables.</a:t>
            </a:r>
          </a:p>
          <a:p>
            <a:pPr>
              <a:spcBef>
                <a:spcPct val="0"/>
              </a:spcBef>
            </a:pPr>
            <a:r>
              <a:rPr lang="en-US" dirty="0" smtClean="0"/>
              <a:t>The second step is to study the Long run linkage through the VAR model and finally the short run linkage through the impulse responses.</a:t>
            </a:r>
          </a:p>
          <a:p>
            <a:pPr marL="228600" indent="-228600">
              <a:spcBef>
                <a:spcPct val="0"/>
              </a:spcBef>
              <a:buAutoNum type="arabicParenR"/>
            </a:pPr>
            <a:r>
              <a:rPr lang="en-US" b="1" dirty="0" smtClean="0"/>
              <a:t>Coherence function: ….</a:t>
            </a:r>
            <a:r>
              <a:rPr lang="en-US" dirty="0" smtClean="0"/>
              <a:t> no future information is used, implied or required as in band-pass or </a:t>
            </a:r>
            <a:r>
              <a:rPr lang="fr-FR" dirty="0" smtClean="0"/>
              <a:t>trend projection </a:t>
            </a:r>
            <a:r>
              <a:rPr lang="fr-FR" dirty="0" err="1" smtClean="0"/>
              <a:t>methods</a:t>
            </a:r>
            <a:endParaRPr lang="fr-FR" dirty="0" smtClean="0"/>
          </a:p>
          <a:p>
            <a:r>
              <a:rPr lang="fr-FR" b="1" dirty="0" smtClean="0">
                <a:cs typeface="Tahoma" pitchFamily="34" charset="0"/>
              </a:rPr>
              <a:t>The</a:t>
            </a:r>
            <a:r>
              <a:rPr lang="fr-FR" b="1" baseline="0" dirty="0" smtClean="0">
                <a:cs typeface="Tahoma" pitchFamily="34" charset="0"/>
              </a:rPr>
              <a:t> </a:t>
            </a:r>
            <a:r>
              <a:rPr lang="fr-FR" b="1" baseline="0" dirty="0" err="1" smtClean="0">
                <a:cs typeface="Tahoma" pitchFamily="34" charset="0"/>
              </a:rPr>
              <a:t>equation</a:t>
            </a:r>
            <a:r>
              <a:rPr lang="fr-FR" b="1" baseline="0" dirty="0" smtClean="0">
                <a:cs typeface="Tahoma" pitchFamily="34" charset="0"/>
              </a:rPr>
              <a:t> </a:t>
            </a:r>
            <a:r>
              <a:rPr lang="fr-FR" b="1" baseline="0" dirty="0" err="1" smtClean="0">
                <a:cs typeface="Tahoma" pitchFamily="34" charset="0"/>
              </a:rPr>
              <a:t>is</a:t>
            </a:r>
            <a:r>
              <a:rPr lang="fr-FR" b="1" baseline="0" dirty="0" smtClean="0">
                <a:cs typeface="Tahoma" pitchFamily="34" charset="0"/>
              </a:rPr>
              <a:t> the ratio </a:t>
            </a:r>
            <a:r>
              <a:rPr lang="fr-FR" b="1" baseline="0" dirty="0" err="1" smtClean="0">
                <a:cs typeface="Tahoma" pitchFamily="34" charset="0"/>
              </a:rPr>
              <a:t>between</a:t>
            </a:r>
            <a:r>
              <a:rPr lang="fr-FR" b="1" baseline="0" dirty="0" smtClean="0">
                <a:cs typeface="Tahoma" pitchFamily="34" charset="0"/>
              </a:rPr>
              <a:t> the joint  </a:t>
            </a:r>
            <a:r>
              <a:rPr lang="fr-FR" b="1" baseline="0" dirty="0" err="1" smtClean="0">
                <a:cs typeface="Tahoma" pitchFamily="34" charset="0"/>
              </a:rPr>
              <a:t>cospectral</a:t>
            </a:r>
            <a:r>
              <a:rPr lang="fr-FR" b="1" baseline="0" dirty="0" smtClean="0">
                <a:cs typeface="Tahoma" pitchFamily="34" charset="0"/>
              </a:rPr>
              <a:t> </a:t>
            </a:r>
            <a:r>
              <a:rPr lang="fr-FR" b="1" baseline="0" dirty="0" err="1" smtClean="0">
                <a:cs typeface="Tahoma" pitchFamily="34" charset="0"/>
              </a:rPr>
              <a:t>density</a:t>
            </a:r>
            <a:r>
              <a:rPr lang="fr-FR" b="1" baseline="0" dirty="0" smtClean="0">
                <a:cs typeface="Tahoma" pitchFamily="34" charset="0"/>
              </a:rPr>
              <a:t> </a:t>
            </a:r>
            <a:r>
              <a:rPr lang="fr-FR" b="1" baseline="0" dirty="0" err="1" smtClean="0">
                <a:cs typeface="Tahoma" pitchFamily="34" charset="0"/>
              </a:rPr>
              <a:t>function</a:t>
            </a:r>
            <a:r>
              <a:rPr lang="fr-FR" b="1" baseline="0" dirty="0" smtClean="0">
                <a:cs typeface="Tahoma" pitchFamily="34" charset="0"/>
              </a:rPr>
              <a:t> </a:t>
            </a:r>
            <a:r>
              <a:rPr lang="fr-FR" b="1" baseline="0" dirty="0" err="1" smtClean="0">
                <a:cs typeface="Tahoma" pitchFamily="34" charset="0"/>
              </a:rPr>
              <a:t>between</a:t>
            </a:r>
            <a:r>
              <a:rPr lang="fr-FR" b="1" baseline="0" dirty="0" smtClean="0">
                <a:cs typeface="Tahoma" pitchFamily="34" charset="0"/>
              </a:rPr>
              <a:t> the </a:t>
            </a:r>
            <a:r>
              <a:rPr lang="fr-FR" b="1" baseline="0" dirty="0" err="1" smtClean="0">
                <a:cs typeface="Tahoma" pitchFamily="34" charset="0"/>
              </a:rPr>
              <a:t>two</a:t>
            </a:r>
            <a:r>
              <a:rPr lang="fr-FR" b="1" baseline="0" dirty="0" smtClean="0">
                <a:cs typeface="Tahoma" pitchFamily="34" charset="0"/>
              </a:rPr>
              <a:t> </a:t>
            </a:r>
            <a:r>
              <a:rPr lang="fr-FR" b="1" baseline="0" dirty="0" err="1" smtClean="0">
                <a:cs typeface="Tahoma" pitchFamily="34" charset="0"/>
              </a:rPr>
              <a:t>serie</a:t>
            </a:r>
            <a:r>
              <a:rPr lang="fr-FR" b="1" baseline="0" dirty="0" smtClean="0">
                <a:cs typeface="Tahoma" pitchFamily="34" charset="0"/>
              </a:rPr>
              <a:t> and the non </a:t>
            </a:r>
            <a:r>
              <a:rPr lang="fr-FR" b="1" baseline="0" dirty="0" err="1" smtClean="0">
                <a:cs typeface="Tahoma" pitchFamily="34" charset="0"/>
              </a:rPr>
              <a:t>non</a:t>
            </a:r>
            <a:r>
              <a:rPr lang="fr-FR" b="1" baseline="0" dirty="0" smtClean="0">
                <a:cs typeface="Tahoma" pitchFamily="34" charset="0"/>
              </a:rPr>
              <a:t> joint distribution of </a:t>
            </a:r>
            <a:r>
              <a:rPr lang="fr-FR" b="1" baseline="0" dirty="0" err="1" smtClean="0">
                <a:cs typeface="Tahoma" pitchFamily="34" charset="0"/>
              </a:rPr>
              <a:t>each</a:t>
            </a:r>
            <a:r>
              <a:rPr lang="fr-FR" b="1" baseline="0" dirty="0" smtClean="0">
                <a:cs typeface="Tahoma" pitchFamily="34" charset="0"/>
              </a:rPr>
              <a:t> </a:t>
            </a:r>
            <a:r>
              <a:rPr lang="fr-FR" b="1" baseline="0" dirty="0" err="1" smtClean="0">
                <a:cs typeface="Tahoma" pitchFamily="34" charset="0"/>
              </a:rPr>
              <a:t>serie</a:t>
            </a:r>
            <a:r>
              <a:rPr lang="fr-FR" b="1" baseline="0" dirty="0" smtClean="0">
                <a:cs typeface="Tahoma" pitchFamily="34" charset="0"/>
              </a:rPr>
              <a:t> , </a:t>
            </a:r>
            <a:r>
              <a:rPr lang="fr-FR" b="1" baseline="0" dirty="0" err="1" smtClean="0">
                <a:cs typeface="Tahoma" pitchFamily="34" charset="0"/>
              </a:rPr>
              <a:t>it</a:t>
            </a:r>
            <a:r>
              <a:rPr lang="fr-FR" b="1" baseline="0" dirty="0" smtClean="0">
                <a:cs typeface="Tahoma" pitchFamily="34" charset="0"/>
              </a:rPr>
              <a:t> </a:t>
            </a:r>
            <a:r>
              <a:rPr lang="fr-FR" b="1" baseline="0" dirty="0" err="1" smtClean="0">
                <a:cs typeface="Tahoma" pitchFamily="34" charset="0"/>
              </a:rPr>
              <a:t>gives</a:t>
            </a:r>
            <a:r>
              <a:rPr lang="fr-FR" b="1" baseline="0" dirty="0" smtClean="0">
                <a:cs typeface="Tahoma" pitchFamily="34" charset="0"/>
              </a:rPr>
              <a:t> us the </a:t>
            </a:r>
            <a:r>
              <a:rPr lang="fr-FR" sz="1200" kern="1200" baseline="0" dirty="0" err="1" smtClean="0">
                <a:solidFill>
                  <a:schemeClr val="tx1"/>
                </a:solidFill>
                <a:latin typeface="+mn-lt"/>
                <a:ea typeface="+mn-ea"/>
                <a:cs typeface="+mn-cs"/>
              </a:rPr>
              <a:t>the</a:t>
            </a:r>
            <a:r>
              <a:rPr lang="fr-FR" sz="1200" kern="1200" baseline="0" dirty="0" smtClean="0">
                <a:solidFill>
                  <a:schemeClr val="tx1"/>
                </a:solidFill>
                <a:latin typeface="+mn-lt"/>
                <a:ea typeface="+mn-ea"/>
                <a:cs typeface="+mn-cs"/>
              </a:rPr>
              <a:t> </a:t>
            </a:r>
            <a:r>
              <a:rPr lang="fr-FR" sz="1200" kern="1200" baseline="0" dirty="0" err="1" smtClean="0">
                <a:solidFill>
                  <a:schemeClr val="tx1"/>
                </a:solidFill>
                <a:latin typeface="+mn-lt"/>
                <a:ea typeface="+mn-ea"/>
                <a:cs typeface="+mn-cs"/>
              </a:rPr>
              <a:t>linear</a:t>
            </a:r>
            <a:r>
              <a:rPr lang="fr-FR" sz="1200" kern="1200" baseline="0" dirty="0" smtClean="0">
                <a:solidFill>
                  <a:schemeClr val="tx1"/>
                </a:solidFill>
                <a:latin typeface="+mn-lt"/>
                <a:ea typeface="+mn-ea"/>
                <a:cs typeface="+mn-cs"/>
              </a:rPr>
              <a:t> </a:t>
            </a:r>
            <a:r>
              <a:rPr lang="fr-FR" sz="1200" kern="1200" baseline="0" dirty="0" err="1" smtClean="0">
                <a:solidFill>
                  <a:schemeClr val="tx1"/>
                </a:solidFill>
                <a:latin typeface="+mn-lt"/>
                <a:ea typeface="+mn-ea"/>
                <a:cs typeface="+mn-cs"/>
              </a:rPr>
              <a:t>relationship</a:t>
            </a:r>
            <a:r>
              <a:rPr lang="fr-FR" sz="1200" kern="1200" baseline="0" dirty="0" smtClean="0">
                <a:solidFill>
                  <a:schemeClr val="tx1"/>
                </a:solidFill>
                <a:latin typeface="+mn-lt"/>
                <a:ea typeface="+mn-ea"/>
                <a:cs typeface="+mn-cs"/>
              </a:rPr>
              <a:t> </a:t>
            </a:r>
            <a:r>
              <a:rPr lang="fr-FR" sz="1200" kern="1200" baseline="0" dirty="0" err="1" smtClean="0">
                <a:solidFill>
                  <a:schemeClr val="tx1"/>
                </a:solidFill>
                <a:latin typeface="+mn-lt"/>
                <a:ea typeface="+mn-ea"/>
                <a:cs typeface="+mn-cs"/>
              </a:rPr>
              <a:t>between</a:t>
            </a:r>
            <a:r>
              <a:rPr lang="fr-FR" sz="1200" kern="1200" baseline="0" dirty="0" smtClean="0">
                <a:solidFill>
                  <a:schemeClr val="tx1"/>
                </a:solidFill>
                <a:latin typeface="+mn-lt"/>
                <a:ea typeface="+mn-ea"/>
                <a:cs typeface="+mn-cs"/>
              </a:rPr>
              <a:t> c</a:t>
            </a:r>
            <a:r>
              <a:rPr lang="en-US" sz="1200" kern="1200" baseline="0" dirty="0" err="1" smtClean="0">
                <a:solidFill>
                  <a:schemeClr val="tx1"/>
                </a:solidFill>
                <a:latin typeface="+mn-lt"/>
                <a:ea typeface="+mn-ea"/>
                <a:cs typeface="+mn-cs"/>
              </a:rPr>
              <a:t>orresponding</a:t>
            </a:r>
            <a:r>
              <a:rPr lang="en-US" sz="1200" kern="1200" baseline="0" dirty="0" smtClean="0">
                <a:solidFill>
                  <a:schemeClr val="tx1"/>
                </a:solidFill>
                <a:latin typeface="+mn-lt"/>
                <a:ea typeface="+mn-ea"/>
                <a:cs typeface="+mn-cs"/>
              </a:rPr>
              <a:t> components at frequency w in the processes {Y (t)} and {X(t)}.</a:t>
            </a:r>
            <a:endParaRPr lang="fr-FR" b="1" baseline="0" dirty="0" smtClean="0">
              <a:cs typeface="Tahoma" pitchFamily="34" charset="0"/>
            </a:endParaRPr>
          </a:p>
          <a:p>
            <a:pPr marL="228600" indent="-228600">
              <a:spcBef>
                <a:spcPct val="0"/>
              </a:spcBef>
              <a:buAutoNum type="arabicParenR"/>
            </a:pPr>
            <a:endParaRPr lang="en-GB" b="1" dirty="0" smtClean="0">
              <a:cs typeface="Tahoma" pitchFamily="34" charset="0"/>
            </a:endParaRPr>
          </a:p>
          <a:p>
            <a:pPr>
              <a:spcBef>
                <a:spcPct val="0"/>
              </a:spcBef>
            </a:pPr>
            <a:endParaRPr lang="en-US" b="1" dirty="0" smtClean="0"/>
          </a:p>
          <a:p>
            <a:pPr>
              <a:spcBef>
                <a:spcPct val="0"/>
              </a:spcBef>
            </a:pPr>
            <a:endParaRPr lang="en-US" dirty="0" smtClean="0"/>
          </a:p>
          <a:p>
            <a:pPr>
              <a:spcBef>
                <a:spcPct val="0"/>
              </a:spcBef>
            </a:pPr>
            <a:r>
              <a:rPr lang="en-US" dirty="0" smtClean="0"/>
              <a:t>*With the purpose of measuring the interaction between economic variables and their degrees of convergence, we use some notions</a:t>
            </a:r>
          </a:p>
          <a:p>
            <a:pPr>
              <a:spcBef>
                <a:spcPct val="0"/>
              </a:spcBef>
            </a:pPr>
            <a:r>
              <a:rPr lang="fr-FR" dirty="0" err="1" smtClean="0"/>
              <a:t>such</a:t>
            </a:r>
            <a:r>
              <a:rPr lang="fr-FR" dirty="0" smtClean="0"/>
              <a:t> as </a:t>
            </a:r>
            <a:r>
              <a:rPr lang="fr-FR" dirty="0" err="1" smtClean="0"/>
              <a:t>co</a:t>
            </a:r>
            <a:r>
              <a:rPr lang="fr-FR" dirty="0" smtClean="0"/>
              <a:t>-</a:t>
            </a:r>
            <a:r>
              <a:rPr lang="fr-FR" dirty="0" err="1" smtClean="0"/>
              <a:t>movement</a:t>
            </a:r>
            <a:r>
              <a:rPr lang="fr-FR" dirty="0" smtClean="0"/>
              <a:t>. </a:t>
            </a:r>
            <a:r>
              <a:rPr lang="en-US" dirty="0" smtClean="0"/>
              <a:t>The notion co-movement, coherence and cohesion function are frequencies functions. Why we use this domain and not a time</a:t>
            </a:r>
          </a:p>
          <a:p>
            <a:pPr>
              <a:spcBef>
                <a:spcPct val="0"/>
              </a:spcBef>
            </a:pPr>
            <a:r>
              <a:rPr lang="fr-FR" dirty="0" err="1" smtClean="0"/>
              <a:t>domain</a:t>
            </a:r>
            <a:r>
              <a:rPr lang="fr-FR" dirty="0" smtClean="0"/>
              <a:t>.</a:t>
            </a:r>
          </a:p>
        </p:txBody>
      </p:sp>
      <p:sp>
        <p:nvSpPr>
          <p:cNvPr id="1229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EBE7F6-64FD-4CED-953D-66A15C0DD15E}" type="slidenum">
              <a:rPr lang="fr-FR"/>
              <a:pPr fontAlgn="base">
                <a:spcBef>
                  <a:spcPct val="0"/>
                </a:spcBef>
                <a:spcAft>
                  <a:spcPct val="0"/>
                </a:spcAft>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buClr>
                <a:srgbClr val="4B4BD1"/>
              </a:buClr>
              <a:buNone/>
            </a:pPr>
            <a:r>
              <a:rPr lang="en-GB" sz="1200" b="1" dirty="0" smtClean="0"/>
              <a:t>10 years Government bond yield </a:t>
            </a:r>
            <a:r>
              <a:rPr lang="en-GB" sz="1200" dirty="0" smtClean="0"/>
              <a:t>as a proxy for the long term interest rate, </a:t>
            </a:r>
            <a:r>
              <a:rPr lang="en-GB" sz="1200" b="1" dirty="0" smtClean="0"/>
              <a:t>the LIBOR 3 months </a:t>
            </a:r>
            <a:r>
              <a:rPr lang="en-GB" sz="1200" dirty="0" smtClean="0"/>
              <a:t>for the short term interest rate, </a:t>
            </a:r>
            <a:r>
              <a:rPr lang="en-GB" sz="1200" b="1" dirty="0" smtClean="0"/>
              <a:t>money supply M2, the growth rate</a:t>
            </a:r>
            <a:r>
              <a:rPr lang="en-GB" sz="1200" dirty="0" smtClean="0"/>
              <a:t>, the </a:t>
            </a:r>
            <a:r>
              <a:rPr lang="en-GB" sz="1200" b="1" dirty="0" smtClean="0"/>
              <a:t>expected and the unexpected inflation  </a:t>
            </a:r>
            <a:r>
              <a:rPr lang="en-GB" sz="1200" b="0" dirty="0" smtClean="0"/>
              <a:t>and they are in real </a:t>
            </a:r>
            <a:endParaRPr lang="fr-FR" sz="1200" b="0" dirty="0" smtClean="0"/>
          </a:p>
          <a:p>
            <a:pPr>
              <a:buClr>
                <a:srgbClr val="4B4BD1"/>
              </a:buClr>
              <a:buNone/>
            </a:pPr>
            <a:r>
              <a:rPr lang="en-US" sz="1200" b="0" dirty="0" smtClean="0">
                <a:cs typeface="Tahoma" pitchFamily="34" charset="0"/>
              </a:rPr>
              <a:t> </a:t>
            </a:r>
            <a:endParaRPr lang="en-GB" sz="1200" b="0" dirty="0" smtClean="0">
              <a:cs typeface="Tahoma" pitchFamily="34" charset="0"/>
            </a:endParaRPr>
          </a:p>
          <a:p>
            <a:pPr>
              <a:spcBef>
                <a:spcPct val="0"/>
              </a:spcBef>
            </a:pPr>
            <a:endParaRPr lang="fr-FR" b="1"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sz="1200" kern="1200" dirty="0" smtClean="0">
                <a:solidFill>
                  <a:schemeClr val="tx1"/>
                </a:solidFill>
                <a:latin typeface="+mn-lt"/>
                <a:ea typeface="+mn-ea"/>
                <a:cs typeface="+mn-cs"/>
              </a:rPr>
              <a:t>in the long run all the real estate markets in the UK and the US are significant to the long term interest rate except the residential real estate market in the UK which dependent to the short term interest rate. This is explained by the fact that mortgages in the UK are mainly based on short term interest rates; however, the majority of mortgages in the US are based on long term interest rate (</a:t>
            </a:r>
            <a:r>
              <a:rPr lang="en-GB" sz="1200" kern="1200" dirty="0" err="1" smtClean="0">
                <a:solidFill>
                  <a:schemeClr val="tx1"/>
                </a:solidFill>
                <a:latin typeface="+mn-lt"/>
                <a:ea typeface="+mn-ea"/>
                <a:cs typeface="+mn-cs"/>
              </a:rPr>
              <a:t>Borio</a:t>
            </a:r>
            <a:r>
              <a:rPr lang="en-GB" sz="1200" kern="1200" dirty="0" smtClean="0">
                <a:solidFill>
                  <a:schemeClr val="tx1"/>
                </a:solidFill>
                <a:latin typeface="+mn-lt"/>
                <a:ea typeface="+mn-ea"/>
                <a:cs typeface="+mn-cs"/>
              </a:rPr>
              <a:t> (1995))</a:t>
            </a:r>
          </a:p>
          <a:p>
            <a:pPr marL="0" marR="0" indent="0" algn="l" defTabSz="914400" rtl="0" eaLnBrk="1" fontAlgn="base" latinLnBrk="0" hangingPunct="1">
              <a:lnSpc>
                <a:spcPct val="100000"/>
              </a:lnSpc>
              <a:spcBef>
                <a:spcPct val="0"/>
              </a:spcBef>
              <a:spcAft>
                <a:spcPct val="0"/>
              </a:spcAft>
              <a:buClrTx/>
              <a:buSzTx/>
              <a:buFontTx/>
              <a:buNone/>
              <a:tabLst/>
              <a:defRPr/>
            </a:pPr>
            <a:r>
              <a:rPr lang="en-GB" sz="1200" kern="1200" dirty="0" smtClean="0">
                <a:solidFill>
                  <a:schemeClr val="tx1"/>
                </a:solidFill>
                <a:latin typeface="+mn-lt"/>
                <a:ea typeface="+mn-ea"/>
                <a:cs typeface="+mn-cs"/>
              </a:rPr>
              <a:t>3)</a:t>
            </a:r>
            <a:r>
              <a:rPr lang="en-GB" sz="1200" dirty="0" smtClean="0"/>
              <a:t> This means that in when the </a:t>
            </a:r>
            <a:r>
              <a:rPr lang="en-GB" sz="1200" u="sng" dirty="0" smtClean="0"/>
              <a:t>economic condition is not favourable</a:t>
            </a:r>
            <a:r>
              <a:rPr lang="en-GB" sz="1200" dirty="0" smtClean="0"/>
              <a:t>, the investors in the US are attracted to the real estate sector (</a:t>
            </a:r>
            <a:r>
              <a:rPr lang="en-GB" sz="1200" dirty="0" err="1" smtClean="0"/>
              <a:t>Hoesli</a:t>
            </a:r>
            <a:r>
              <a:rPr lang="en-GB" sz="1200" dirty="0" smtClean="0"/>
              <a:t> et al.2008), however in the UK, the REITs investors are not attracted when the </a:t>
            </a:r>
            <a:r>
              <a:rPr lang="en-GB" sz="1200" dirty="0" err="1" smtClean="0"/>
              <a:t>shoc</a:t>
            </a:r>
            <a:r>
              <a:rPr lang="en-GB" sz="1200" dirty="0" smtClean="0"/>
              <a:t> occur initially but can invest in the REIT after one quarter. </a:t>
            </a:r>
            <a:endParaRPr lang="fr-FR" sz="1200" kern="1200" dirty="0" smtClean="0">
              <a:solidFill>
                <a:schemeClr val="tx1"/>
              </a:solidFill>
              <a:latin typeface="+mn-lt"/>
              <a:ea typeface="+mn-ea"/>
              <a:cs typeface="+mn-cs"/>
            </a:endParaRPr>
          </a:p>
          <a:p>
            <a:pPr>
              <a:spcBef>
                <a:spcPct val="0"/>
              </a:spcBef>
            </a:pP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33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AutoNum type="arabicParenR"/>
            </a:pPr>
            <a:r>
              <a:rPr lang="en-GB" sz="1200" kern="1200" dirty="0" smtClean="0">
                <a:solidFill>
                  <a:schemeClr val="tx1"/>
                </a:solidFill>
                <a:latin typeface="+mn-lt"/>
                <a:ea typeface="+mn-ea"/>
                <a:cs typeface="+mn-cs"/>
              </a:rPr>
              <a:t>The UK securitized market responds by an immediate fall to a shock in the long interest rates, but the shock produces a small cycle in REITs movements but the effect dies out after four quarter.</a:t>
            </a:r>
            <a:r>
              <a:rPr lang="en-GB" sz="1200" u="sng"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However a shock in the short term interest rate has an immediate rise in the securitized UK market but the effect disappear after our quarters approximately</a:t>
            </a:r>
          </a:p>
          <a:p>
            <a:pPr marL="228600" marR="0" indent="-228600" algn="l" defTabSz="914400" rtl="0" eaLnBrk="1" fontAlgn="base" latinLnBrk="0" hangingPunct="1">
              <a:lnSpc>
                <a:spcPct val="100000"/>
              </a:lnSpc>
              <a:spcBef>
                <a:spcPct val="0"/>
              </a:spcBef>
              <a:spcAft>
                <a:spcPct val="0"/>
              </a:spcAft>
              <a:buClrTx/>
              <a:buSzTx/>
              <a:buFontTx/>
              <a:buAutoNum type="arabicParenR"/>
              <a:tabLst/>
              <a:defRPr/>
            </a:pPr>
            <a:r>
              <a:rPr lang="en-GB" sz="1200" dirty="0" smtClean="0"/>
              <a:t>A </a:t>
            </a:r>
            <a:r>
              <a:rPr lang="en-GB" sz="1200" b="1" dirty="0" smtClean="0"/>
              <a:t>shock</a:t>
            </a:r>
            <a:r>
              <a:rPr lang="en-GB" sz="1200" dirty="0" smtClean="0"/>
              <a:t> </a:t>
            </a:r>
            <a:r>
              <a:rPr lang="en-GB" sz="1200" b="1" dirty="0" smtClean="0"/>
              <a:t>in the short interest </a:t>
            </a:r>
            <a:r>
              <a:rPr lang="en-GB" sz="1200" dirty="0" smtClean="0"/>
              <a:t>rates in the </a:t>
            </a:r>
            <a:r>
              <a:rPr lang="en-GB" sz="1200" b="1" dirty="0" smtClean="0"/>
              <a:t>UK</a:t>
            </a:r>
            <a:r>
              <a:rPr lang="en-GB" sz="1200" dirty="0" smtClean="0"/>
              <a:t> has a </a:t>
            </a:r>
            <a:r>
              <a:rPr lang="en-GB" sz="1200" b="1" dirty="0" smtClean="0"/>
              <a:t>better </a:t>
            </a:r>
            <a:r>
              <a:rPr lang="en-GB" sz="1200" dirty="0" smtClean="0"/>
              <a:t>impact in the </a:t>
            </a:r>
            <a:r>
              <a:rPr lang="en-GB" sz="1200" b="1" dirty="0" smtClean="0"/>
              <a:t>securitized market </a:t>
            </a:r>
            <a:r>
              <a:rPr lang="en-GB" sz="1200" dirty="0" smtClean="0"/>
              <a:t>than a shock in </a:t>
            </a:r>
            <a:r>
              <a:rPr lang="en-GB" sz="1200" b="1" dirty="0" smtClean="0"/>
              <a:t>the long term </a:t>
            </a:r>
            <a:r>
              <a:rPr lang="en-GB" sz="1200" dirty="0" smtClean="0"/>
              <a:t>interest rates.</a:t>
            </a:r>
          </a:p>
          <a:p>
            <a:pPr marL="228600" indent="-228600">
              <a:spcBef>
                <a:spcPct val="0"/>
              </a:spcBef>
              <a:buNone/>
            </a:pPr>
            <a:endParaRPr lang="fr-FR" dirty="0" smtClean="0"/>
          </a:p>
        </p:txBody>
      </p:sp>
      <p:sp>
        <p:nvSpPr>
          <p:cNvPr id="133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5500DD-6FDD-42AA-8D36-1E2AF273BFEA}" type="slidenum">
              <a:rPr lang="fr-FR"/>
              <a:pPr fontAlgn="base">
                <a:spcBef>
                  <a:spcPct val="0"/>
                </a:spcBef>
                <a:spcAft>
                  <a:spcPct val="0"/>
                </a:spcAft>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78E66417-03DF-4CBD-AF6D-78368EA7CAC0}" type="datetime1">
              <a:rPr lang="fr-FR"/>
              <a:pPr>
                <a:defRPr/>
              </a:pPr>
              <a:t>17/06/2011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8FDB3D4-7989-427E-BA06-F4937651459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5200470-C2E1-4935-B9B9-36294C5D0BD8}" type="datetime1">
              <a:rPr lang="fr-FR"/>
              <a:pPr>
                <a:defRPr/>
              </a:pPr>
              <a:t>17/06/2011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181AD4C-B7EC-4E23-9FC2-777F4469F7E3}"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941DD68-3FAF-441A-9768-F8CB15F7B8EB}" type="datetime1">
              <a:rPr lang="fr-FR"/>
              <a:pPr>
                <a:defRPr/>
              </a:pPr>
              <a:t>17/06/2011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FD8916F-94BA-493F-AE17-E9184C279524}"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3AE1ABE-F827-4C5D-B3AD-5F6F9A53BA34}" type="datetime1">
              <a:rPr lang="fr-FR"/>
              <a:pPr>
                <a:defRPr/>
              </a:pPr>
              <a:t>17/06/2011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413902B-FDE6-4D5C-899B-385759146D5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B35A98F-4ED1-4B9D-9BCB-AA76CDE5ED71}" type="datetime1">
              <a:rPr lang="fr-FR"/>
              <a:pPr>
                <a:defRPr/>
              </a:pPr>
              <a:t>17/06/2011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C539AE2-7CEE-492C-823B-0D82060A2FCA}"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71029B55-D8D8-4A0A-B26E-6FD6AAA4C483}" type="datetime1">
              <a:rPr lang="fr-FR"/>
              <a:pPr>
                <a:defRPr/>
              </a:pPr>
              <a:t>17/06/2011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D4B0617-F821-4BCC-9BBB-1B1030810D10}"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974AA6E-FF84-4653-945A-5726C8600853}" type="datetime1">
              <a:rPr lang="fr-FR"/>
              <a:pPr>
                <a:defRPr/>
              </a:pPr>
              <a:t>17/06/2011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7BB1750C-AC0C-4478-A0DF-C32418C736AC}"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21029382-EC8E-4C3F-8F61-CF8B83F040FD}" type="datetime1">
              <a:rPr lang="fr-FR"/>
              <a:pPr>
                <a:defRPr/>
              </a:pPr>
              <a:t>17/06/2011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3F04806A-F7C6-4C35-A8C2-C6256F4E2E3A}"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B4B8F40-0854-4176-9E5B-28233B96BB5C}" type="datetime1">
              <a:rPr lang="fr-FR"/>
              <a:pPr>
                <a:defRPr/>
              </a:pPr>
              <a:t>17/06/2011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0C6878C-02BC-4D03-BDE2-312BFF9C1220}"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6208D5D-01D3-485D-BF3A-D136A7686266}" type="datetime1">
              <a:rPr lang="fr-FR"/>
              <a:pPr>
                <a:defRPr/>
              </a:pPr>
              <a:t>17/06/2011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5BE5BF2-3BB3-47C7-B98E-E7B04B84B39F}"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08F3CE31-0C99-452B-93A3-02A5F33425F3}" type="datetime1">
              <a:rPr lang="fr-FR"/>
              <a:pPr>
                <a:defRPr/>
              </a:pPr>
              <a:t>17/06/2011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A49D4AB-71EC-4842-B13B-A2E47C91B448}"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2E6471A-E665-4E40-A221-21FA30369EBE}" type="datetime1">
              <a:rPr lang="fr-FR"/>
              <a:pPr>
                <a:defRPr/>
              </a:pPr>
              <a:t>17/06/2011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7C695B7-B2A9-4EF9-9279-3E5A416D6E8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1913" y="3429000"/>
            <a:ext cx="6400800" cy="2495550"/>
          </a:xfrm>
        </p:spPr>
        <p:txBody>
          <a:bodyPr rtlCol="0">
            <a:normAutofit/>
          </a:bodyPr>
          <a:lstStyle/>
          <a:p>
            <a:pPr fontAlgn="auto">
              <a:spcAft>
                <a:spcPts val="0"/>
              </a:spcAft>
              <a:buFont typeface="Arial" pitchFamily="34" charset="0"/>
              <a:buNone/>
              <a:defRPr/>
            </a:pPr>
            <a:r>
              <a:rPr lang="fr-FR" sz="2800" dirty="0" err="1" smtClean="0">
                <a:solidFill>
                  <a:schemeClr val="tx1"/>
                </a:solidFill>
              </a:rPr>
              <a:t>Ranoua</a:t>
            </a:r>
            <a:r>
              <a:rPr lang="fr-FR" sz="2800" dirty="0" smtClean="0">
                <a:solidFill>
                  <a:schemeClr val="tx1"/>
                </a:solidFill>
              </a:rPr>
              <a:t> </a:t>
            </a:r>
            <a:r>
              <a:rPr lang="fr-FR" sz="2800" dirty="0" err="1" smtClean="0">
                <a:solidFill>
                  <a:schemeClr val="tx1"/>
                </a:solidFill>
              </a:rPr>
              <a:t>Bouchouicha</a:t>
            </a:r>
            <a:endParaRPr lang="fr-FR" sz="2800" dirty="0" smtClean="0">
              <a:solidFill>
                <a:schemeClr val="tx1"/>
              </a:solidFill>
            </a:endParaRPr>
          </a:p>
          <a:p>
            <a:pPr fontAlgn="auto">
              <a:spcAft>
                <a:spcPts val="0"/>
              </a:spcAft>
              <a:buFont typeface="Arial" pitchFamily="34" charset="0"/>
              <a:buNone/>
              <a:defRPr/>
            </a:pPr>
            <a:r>
              <a:rPr lang="fr-FR" sz="2800" dirty="0" err="1" smtClean="0">
                <a:solidFill>
                  <a:schemeClr val="tx1"/>
                </a:solidFill>
              </a:rPr>
              <a:t>Zied</a:t>
            </a:r>
            <a:r>
              <a:rPr lang="fr-FR" sz="2800" dirty="0" smtClean="0">
                <a:solidFill>
                  <a:schemeClr val="tx1"/>
                </a:solidFill>
              </a:rPr>
              <a:t> </a:t>
            </a:r>
            <a:r>
              <a:rPr lang="fr-FR" sz="2800" dirty="0" err="1" smtClean="0">
                <a:solidFill>
                  <a:schemeClr val="tx1"/>
                </a:solidFill>
              </a:rPr>
              <a:t>Ftiti</a:t>
            </a:r>
            <a:endParaRPr lang="fr-FR" sz="2800" dirty="0" smtClean="0">
              <a:solidFill>
                <a:schemeClr val="tx1"/>
              </a:solidFill>
            </a:endParaRPr>
          </a:p>
          <a:p>
            <a:pPr marL="63500" fontAlgn="auto">
              <a:spcAft>
                <a:spcPts val="0"/>
              </a:spcAft>
              <a:buFont typeface="Arial" pitchFamily="34" charset="0"/>
              <a:buNone/>
              <a:defRPr/>
            </a:pPr>
            <a:r>
              <a:rPr lang="fr-FR" sz="2000" dirty="0" smtClean="0">
                <a:solidFill>
                  <a:schemeClr val="tx1"/>
                </a:solidFill>
                <a:latin typeface="+mj-lt"/>
              </a:rPr>
              <a:t>Université Lumière Lyon 2</a:t>
            </a:r>
          </a:p>
          <a:p>
            <a:pPr marL="63500" fontAlgn="auto">
              <a:spcAft>
                <a:spcPts val="0"/>
              </a:spcAft>
              <a:buFont typeface="Arial" pitchFamily="34" charset="0"/>
              <a:buNone/>
              <a:defRPr/>
            </a:pPr>
            <a:r>
              <a:rPr lang="fr-FR" sz="2000" dirty="0" smtClean="0">
                <a:solidFill>
                  <a:schemeClr val="tx1"/>
                </a:solidFill>
                <a:latin typeface="+mj-lt"/>
              </a:rPr>
              <a:t>GATE-Lyon-St Etienne</a:t>
            </a:r>
          </a:p>
          <a:p>
            <a:pPr marL="63500" fontAlgn="auto">
              <a:spcAft>
                <a:spcPts val="0"/>
              </a:spcAft>
              <a:buFont typeface="Arial" pitchFamily="34" charset="0"/>
              <a:buNone/>
              <a:defRPr/>
            </a:pPr>
            <a:r>
              <a:rPr lang="fr-FR" sz="2000" dirty="0" smtClean="0">
                <a:solidFill>
                  <a:schemeClr val="tx1"/>
                </a:solidFill>
                <a:latin typeface="+mj-lt"/>
              </a:rPr>
              <a:t>CNRS UMR 5824</a:t>
            </a:r>
          </a:p>
          <a:p>
            <a:pPr fontAlgn="auto">
              <a:spcAft>
                <a:spcPts val="0"/>
              </a:spcAft>
              <a:buFont typeface="Arial" pitchFamily="34" charset="0"/>
              <a:buNone/>
              <a:defRPr/>
            </a:pPr>
            <a:endParaRPr lang="fr-FR" sz="2800" dirty="0">
              <a:solidFill>
                <a:schemeClr val="tx1"/>
              </a:solidFill>
            </a:endParaRPr>
          </a:p>
        </p:txBody>
      </p:sp>
      <p:sp>
        <p:nvSpPr>
          <p:cNvPr id="5" name="Rectangle à coins arrondis 4"/>
          <p:cNvSpPr/>
          <p:nvPr/>
        </p:nvSpPr>
        <p:spPr>
          <a:xfrm>
            <a:off x="539552" y="1196752"/>
            <a:ext cx="7776864" cy="1872208"/>
          </a:xfrm>
          <a:prstGeom prst="roundRect">
            <a:avLst/>
          </a:prstGeom>
          <a:solidFill>
            <a:srgbClr val="252593"/>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n-GB" sz="3200" dirty="0"/>
              <a:t>Linkages between real estate markets, monetary policy and financial markets</a:t>
            </a:r>
          </a:p>
        </p:txBody>
      </p:sp>
      <p:pic>
        <p:nvPicPr>
          <p:cNvPr id="2054" name="Image 8"/>
          <p:cNvPicPr>
            <a:picLocks noChangeAspect="1" noChangeArrowheads="1"/>
          </p:cNvPicPr>
          <p:nvPr/>
        </p:nvPicPr>
        <p:blipFill>
          <a:blip r:embed="rId3" cstate="print"/>
          <a:srcRect/>
          <a:stretch>
            <a:fillRect/>
          </a:stretch>
        </p:blipFill>
        <p:spPr bwMode="auto">
          <a:xfrm>
            <a:off x="900113" y="6021388"/>
            <a:ext cx="1584325" cy="684212"/>
          </a:xfrm>
          <a:prstGeom prst="rect">
            <a:avLst/>
          </a:prstGeom>
          <a:noFill/>
          <a:ln w="9525">
            <a:noFill/>
            <a:miter lim="800000"/>
            <a:headEnd/>
            <a:tailEnd/>
          </a:ln>
        </p:spPr>
      </p:pic>
      <p:pic>
        <p:nvPicPr>
          <p:cNvPr id="2055" name="Image 6"/>
          <p:cNvPicPr>
            <a:picLocks noChangeAspect="1" noChangeArrowheads="1"/>
          </p:cNvPicPr>
          <p:nvPr/>
        </p:nvPicPr>
        <p:blipFill>
          <a:blip r:embed="rId4" cstate="print"/>
          <a:srcRect/>
          <a:stretch>
            <a:fillRect/>
          </a:stretch>
        </p:blipFill>
        <p:spPr bwMode="auto">
          <a:xfrm>
            <a:off x="3924300" y="6092825"/>
            <a:ext cx="1643063" cy="519113"/>
          </a:xfrm>
          <a:prstGeom prst="rect">
            <a:avLst/>
          </a:prstGeom>
          <a:noFill/>
          <a:ln w="9525">
            <a:noFill/>
            <a:miter lim="800000"/>
            <a:headEnd/>
            <a:tailEnd/>
          </a:ln>
        </p:spPr>
      </p:pic>
      <p:pic>
        <p:nvPicPr>
          <p:cNvPr id="2056" name="Picture 2"/>
          <p:cNvPicPr>
            <a:picLocks noChangeAspect="1" noChangeArrowheads="1"/>
          </p:cNvPicPr>
          <p:nvPr/>
        </p:nvPicPr>
        <p:blipFill>
          <a:blip r:embed="rId5" cstate="print"/>
          <a:srcRect/>
          <a:stretch>
            <a:fillRect/>
          </a:stretch>
        </p:blipFill>
        <p:spPr bwMode="auto">
          <a:xfrm>
            <a:off x="6948488" y="6092825"/>
            <a:ext cx="1544637" cy="608013"/>
          </a:xfrm>
          <a:prstGeom prst="rect">
            <a:avLst/>
          </a:prstGeom>
          <a:noFill/>
          <a:ln w="9525">
            <a:noFill/>
            <a:miter lim="800000"/>
            <a:headEnd/>
            <a:tailEnd/>
          </a:ln>
        </p:spPr>
      </p:pic>
      <p:sp>
        <p:nvSpPr>
          <p:cNvPr id="2057" name="ZoneTexte 9"/>
          <p:cNvSpPr txBox="1">
            <a:spLocks noChangeArrowheads="1"/>
          </p:cNvSpPr>
          <p:nvPr/>
        </p:nvSpPr>
        <p:spPr bwMode="auto">
          <a:xfrm>
            <a:off x="2124075" y="5373688"/>
            <a:ext cx="5040313" cy="400050"/>
          </a:xfrm>
          <a:prstGeom prst="rect">
            <a:avLst/>
          </a:prstGeom>
          <a:noFill/>
          <a:ln w="9525">
            <a:noFill/>
            <a:miter lim="800000"/>
            <a:headEnd/>
            <a:tailEnd/>
          </a:ln>
        </p:spPr>
        <p:txBody>
          <a:bodyPr>
            <a:spAutoFit/>
          </a:bodyPr>
          <a:lstStyle/>
          <a:p>
            <a:pPr algn="ctr"/>
            <a:endParaRPr lang="fr-FR" sz="2000" b="1">
              <a:latin typeface="Calibri" pitchFamily="34" charset="0"/>
            </a:endParaRPr>
          </a:p>
        </p:txBody>
      </p:sp>
      <p:sp>
        <p:nvSpPr>
          <p:cNvPr id="11" name="Titre 1"/>
          <p:cNvSpPr txBox="1">
            <a:spLocks/>
          </p:cNvSpPr>
          <p:nvPr/>
        </p:nvSpPr>
        <p:spPr>
          <a:xfrm>
            <a:off x="0" y="0"/>
            <a:ext cx="9144000" cy="561975"/>
          </a:xfrm>
          <a:prstGeom prst="rect">
            <a:avLst/>
          </a:prstGeom>
          <a:solidFill>
            <a:schemeClr val="tx1"/>
          </a:solidFill>
          <a:effectLst>
            <a:outerShdw blurRad="50800" dist="38100" dir="2700000" algn="tl" rotWithShape="0">
              <a:prstClr val="black">
                <a:alpha val="40000"/>
              </a:prstClr>
            </a:outerShdw>
          </a:effectLst>
        </p:spPr>
        <p:txBody>
          <a:bodyPr anchor="ctr">
            <a:normAutofit/>
          </a:bodyPr>
          <a:lstStyle/>
          <a:p>
            <a:pPr algn="ctr" fontAlgn="auto">
              <a:spcBef>
                <a:spcPts val="0"/>
              </a:spcBef>
              <a:spcAft>
                <a:spcPts val="0"/>
              </a:spcAft>
              <a:defRPr/>
            </a:pPr>
            <a:r>
              <a:rPr lang="en-GB" sz="2000" b="1" dirty="0">
                <a:solidFill>
                  <a:schemeClr val="bg1"/>
                </a:solidFill>
                <a:latin typeface="+mn-lt"/>
                <a:cs typeface="+mn-cs"/>
              </a:rPr>
              <a:t>ERES 2011 </a:t>
            </a:r>
            <a:r>
              <a:rPr lang="en-US" sz="2000" b="1" dirty="0">
                <a:solidFill>
                  <a:schemeClr val="bg1"/>
                </a:solidFill>
                <a:latin typeface="+mn-lt"/>
                <a:cs typeface="+mn-cs"/>
              </a:rPr>
              <a:t>Eindhoven,</a:t>
            </a:r>
            <a:r>
              <a:rPr lang="en-GB" sz="2000" b="1" dirty="0">
                <a:solidFill>
                  <a:schemeClr val="bg1"/>
                </a:solidFill>
                <a:latin typeface="+mn-lt"/>
                <a:cs typeface="+mn-cs"/>
              </a:rPr>
              <a:t> June 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 </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ooooo</a:t>
            </a:r>
            <a:endParaRPr lang="en-GB" sz="1050" b="1" dirty="0">
              <a:solidFill>
                <a:schemeClr val="bg1"/>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r>
              <a:rPr lang="en-GB" sz="2000" b="1" dirty="0" smtClean="0"/>
              <a:t> </a:t>
            </a:r>
            <a:r>
              <a:rPr lang="en-GB" sz="2000" dirty="0" smtClean="0"/>
              <a:t>     </a:t>
            </a:r>
            <a:endParaRPr lang="en-GB" sz="2000" dirty="0" smtClean="0">
              <a:solidFill>
                <a:srgbClr val="252593"/>
              </a:solidFill>
            </a:endParaRPr>
          </a:p>
          <a:p>
            <a:pPr>
              <a:buClr>
                <a:srgbClr val="4B4BD1"/>
              </a:buClr>
              <a:buFont typeface="Arial" charset="0"/>
              <a:buNone/>
            </a:pPr>
            <a:r>
              <a:rPr lang="en-GB" sz="2000" b="1" dirty="0" smtClean="0"/>
              <a:t>                                 UK                                                                         US</a:t>
            </a: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10</a:t>
            </a:fld>
            <a:endParaRPr lang="fr-FR"/>
          </a:p>
        </p:txBody>
      </p:sp>
      <p:sp>
        <p:nvSpPr>
          <p:cNvPr id="10" name="ZoneTexte 9"/>
          <p:cNvSpPr txBox="1"/>
          <p:nvPr/>
        </p:nvSpPr>
        <p:spPr>
          <a:xfrm>
            <a:off x="827584" y="5517232"/>
            <a:ext cx="3672408" cy="646331"/>
          </a:xfrm>
          <a:prstGeom prst="rect">
            <a:avLst/>
          </a:prstGeom>
          <a:noFill/>
        </p:spPr>
        <p:txBody>
          <a:bodyPr wrap="square" rtlCol="0">
            <a:spAutoFit/>
          </a:bodyPr>
          <a:lstStyle/>
          <a:p>
            <a:pPr algn="ctr"/>
            <a:r>
              <a:rPr lang="en-GB" dirty="0" smtClean="0"/>
              <a:t>Response of the REITs index to a shock in the growth rate</a:t>
            </a:r>
            <a:endParaRPr lang="en-GB" dirty="0"/>
          </a:p>
        </p:txBody>
      </p:sp>
      <p:sp>
        <p:nvSpPr>
          <p:cNvPr id="12" name="ZoneTexte 11"/>
          <p:cNvSpPr txBox="1"/>
          <p:nvPr/>
        </p:nvSpPr>
        <p:spPr>
          <a:xfrm>
            <a:off x="5004048" y="5445224"/>
            <a:ext cx="3744416" cy="646331"/>
          </a:xfrm>
          <a:prstGeom prst="rect">
            <a:avLst/>
          </a:prstGeom>
          <a:noFill/>
        </p:spPr>
        <p:txBody>
          <a:bodyPr wrap="square" rtlCol="0">
            <a:spAutoFit/>
          </a:bodyPr>
          <a:lstStyle/>
          <a:p>
            <a:pPr algn="ctr"/>
            <a:r>
              <a:rPr lang="en-GB" dirty="0" smtClean="0"/>
              <a:t>Response of  the REITs index to a shock in the growth rate </a:t>
            </a:r>
            <a:endParaRPr lang="en-GB" dirty="0"/>
          </a:p>
        </p:txBody>
      </p:sp>
      <p:pic>
        <p:nvPicPr>
          <p:cNvPr id="29698" name="Picture 2"/>
          <p:cNvPicPr>
            <a:picLocks noChangeAspect="1" noChangeArrowheads="1"/>
          </p:cNvPicPr>
          <p:nvPr/>
        </p:nvPicPr>
        <p:blipFill>
          <a:blip r:embed="rId3" cstate="print"/>
          <a:srcRect/>
          <a:stretch>
            <a:fillRect/>
          </a:stretch>
        </p:blipFill>
        <p:spPr bwMode="auto">
          <a:xfrm>
            <a:off x="5148064" y="2492896"/>
            <a:ext cx="3415293" cy="2628000"/>
          </a:xfrm>
          <a:prstGeom prst="rect">
            <a:avLst/>
          </a:prstGeom>
          <a:noFill/>
          <a:ln w="9525">
            <a:noFill/>
            <a:miter lim="800000"/>
            <a:headEnd/>
            <a:tailEnd/>
          </a:ln>
        </p:spPr>
      </p:pic>
      <p:pic>
        <p:nvPicPr>
          <p:cNvPr id="29699" name="Picture 3"/>
          <p:cNvPicPr>
            <a:picLocks noChangeAspect="1" noChangeArrowheads="1"/>
          </p:cNvPicPr>
          <p:nvPr/>
        </p:nvPicPr>
        <p:blipFill>
          <a:blip r:embed="rId4" cstate="print"/>
          <a:srcRect/>
          <a:stretch>
            <a:fillRect/>
          </a:stretch>
        </p:blipFill>
        <p:spPr bwMode="auto">
          <a:xfrm>
            <a:off x="611560" y="2492896"/>
            <a:ext cx="3611885" cy="262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  </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oooo</a:t>
            </a:r>
            <a:r>
              <a:rPr lang="en-GB" sz="1050" b="1" dirty="0" smtClean="0">
                <a:solidFill>
                  <a:schemeClr val="bg1">
                    <a:lumMod val="50000"/>
                  </a:schemeClr>
                </a:solidFill>
                <a:cs typeface="Arial" pitchFamily="34" charset="0"/>
              </a:rPr>
              <a:t> </a:t>
            </a:r>
            <a:endParaRPr lang="en-GB" sz="1050" b="1" dirty="0">
              <a:solidFill>
                <a:schemeClr val="bg1"/>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r>
              <a:rPr lang="en-GB" sz="2000" b="1" dirty="0" smtClean="0"/>
              <a:t> </a:t>
            </a:r>
            <a:r>
              <a:rPr lang="en-GB" sz="2000" dirty="0" smtClean="0"/>
              <a:t>     </a:t>
            </a:r>
            <a:r>
              <a:rPr lang="en-GB" sz="2000" dirty="0" smtClean="0">
                <a:solidFill>
                  <a:srgbClr val="252593"/>
                </a:solidFill>
              </a:rPr>
              <a:t>                                                                  </a:t>
            </a:r>
          </a:p>
          <a:p>
            <a:pPr>
              <a:buClr>
                <a:srgbClr val="4B4BD1"/>
              </a:buClr>
              <a:buNone/>
            </a:pPr>
            <a:r>
              <a:rPr lang="en-GB" sz="2000" b="1" dirty="0" smtClean="0">
                <a:solidFill>
                  <a:srgbClr val="252593"/>
                </a:solidFill>
              </a:rPr>
              <a:t>                                                                           </a:t>
            </a:r>
            <a:r>
              <a:rPr lang="en-GB" sz="2000" b="1" dirty="0" smtClean="0"/>
              <a:t>UK                                                                        </a:t>
            </a: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11</a:t>
            </a:fld>
            <a:endParaRPr lang="fr-FR"/>
          </a:p>
        </p:txBody>
      </p:sp>
      <p:sp>
        <p:nvSpPr>
          <p:cNvPr id="10" name="ZoneTexte 9"/>
          <p:cNvSpPr txBox="1"/>
          <p:nvPr/>
        </p:nvSpPr>
        <p:spPr>
          <a:xfrm>
            <a:off x="827584" y="5517232"/>
            <a:ext cx="3672408" cy="646331"/>
          </a:xfrm>
          <a:prstGeom prst="rect">
            <a:avLst/>
          </a:prstGeom>
          <a:noFill/>
        </p:spPr>
        <p:txBody>
          <a:bodyPr wrap="square" rtlCol="0">
            <a:spAutoFit/>
          </a:bodyPr>
          <a:lstStyle/>
          <a:p>
            <a:pPr algn="ctr"/>
            <a:r>
              <a:rPr lang="en-GB" dirty="0" smtClean="0"/>
              <a:t>Response of the REITs index to a shock in the expected inflation </a:t>
            </a:r>
            <a:endParaRPr lang="en-GB" dirty="0"/>
          </a:p>
        </p:txBody>
      </p:sp>
      <p:pic>
        <p:nvPicPr>
          <p:cNvPr id="31746" name="Picture 2"/>
          <p:cNvPicPr>
            <a:picLocks noChangeAspect="1" noChangeArrowheads="1"/>
          </p:cNvPicPr>
          <p:nvPr/>
        </p:nvPicPr>
        <p:blipFill>
          <a:blip r:embed="rId3" cstate="print"/>
          <a:srcRect/>
          <a:stretch>
            <a:fillRect/>
          </a:stretch>
        </p:blipFill>
        <p:spPr bwMode="auto">
          <a:xfrm>
            <a:off x="683568" y="2492896"/>
            <a:ext cx="3544491" cy="2628000"/>
          </a:xfrm>
          <a:prstGeom prst="rect">
            <a:avLst/>
          </a:prstGeom>
          <a:noFill/>
          <a:ln w="9525">
            <a:noFill/>
            <a:miter lim="800000"/>
            <a:headEnd/>
            <a:tailEnd/>
          </a:ln>
        </p:spPr>
      </p:pic>
      <p:pic>
        <p:nvPicPr>
          <p:cNvPr id="11" name="Picture 3"/>
          <p:cNvPicPr>
            <a:picLocks noChangeAspect="1" noChangeArrowheads="1"/>
          </p:cNvPicPr>
          <p:nvPr/>
        </p:nvPicPr>
        <p:blipFill>
          <a:blip r:embed="rId4" cstate="print"/>
          <a:srcRect/>
          <a:stretch>
            <a:fillRect/>
          </a:stretch>
        </p:blipFill>
        <p:spPr bwMode="auto">
          <a:xfrm>
            <a:off x="4860032" y="2492896"/>
            <a:ext cx="3507220" cy="2628000"/>
          </a:xfrm>
          <a:prstGeom prst="rect">
            <a:avLst/>
          </a:prstGeom>
          <a:noFill/>
          <a:ln w="9525">
            <a:noFill/>
            <a:miter lim="800000"/>
            <a:headEnd/>
            <a:tailEnd/>
          </a:ln>
        </p:spPr>
      </p:pic>
      <p:sp>
        <p:nvSpPr>
          <p:cNvPr id="13" name="ZoneTexte 12"/>
          <p:cNvSpPr txBox="1"/>
          <p:nvPr/>
        </p:nvSpPr>
        <p:spPr>
          <a:xfrm>
            <a:off x="5220072" y="5517232"/>
            <a:ext cx="3672408" cy="646331"/>
          </a:xfrm>
          <a:prstGeom prst="rect">
            <a:avLst/>
          </a:prstGeom>
          <a:noFill/>
        </p:spPr>
        <p:txBody>
          <a:bodyPr wrap="square" rtlCol="0">
            <a:spAutoFit/>
          </a:bodyPr>
          <a:lstStyle/>
          <a:p>
            <a:pPr algn="ctr"/>
            <a:r>
              <a:rPr lang="en-GB" dirty="0" smtClean="0"/>
              <a:t>Response of the house  index to a shock in the expected inflation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 </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ooo</a:t>
            </a:r>
            <a:r>
              <a:rPr lang="en-GB" sz="1050" b="1" dirty="0" smtClean="0">
                <a:solidFill>
                  <a:schemeClr val="bg1">
                    <a:lumMod val="50000"/>
                  </a:schemeClr>
                </a:solidFill>
                <a:cs typeface="Arial" pitchFamily="34" charset="0"/>
              </a:rPr>
              <a:t> </a:t>
            </a:r>
            <a:endParaRPr lang="en-GB" sz="1050" b="1" dirty="0">
              <a:solidFill>
                <a:schemeClr val="bg1"/>
              </a:solidFill>
              <a:cs typeface="Arial" pitchFamily="34" charset="0"/>
            </a:endParaRP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12</a:t>
            </a:fld>
            <a:endParaRPr lang="fr-FR"/>
          </a:p>
        </p:txBody>
      </p:sp>
      <p:sp>
        <p:nvSpPr>
          <p:cNvPr id="12" name="ZoneTexte 11"/>
          <p:cNvSpPr txBox="1"/>
          <p:nvPr/>
        </p:nvSpPr>
        <p:spPr>
          <a:xfrm>
            <a:off x="5004048" y="5445224"/>
            <a:ext cx="3744416" cy="646331"/>
          </a:xfrm>
          <a:prstGeom prst="rect">
            <a:avLst/>
          </a:prstGeom>
          <a:noFill/>
        </p:spPr>
        <p:txBody>
          <a:bodyPr wrap="square" rtlCol="0">
            <a:spAutoFit/>
          </a:bodyPr>
          <a:lstStyle/>
          <a:p>
            <a:pPr algn="ctr"/>
            <a:r>
              <a:rPr lang="en-GB" dirty="0" smtClean="0"/>
              <a:t>Response of  the house  prices  to a shock in the expected inflation </a:t>
            </a:r>
            <a:endParaRPr lang="en-GB" dirty="0"/>
          </a:p>
        </p:txBody>
      </p:sp>
      <p:pic>
        <p:nvPicPr>
          <p:cNvPr id="30722" name="Picture 2"/>
          <p:cNvPicPr>
            <a:picLocks noChangeAspect="1" noChangeArrowheads="1"/>
          </p:cNvPicPr>
          <p:nvPr/>
        </p:nvPicPr>
        <p:blipFill>
          <a:blip r:embed="rId3" cstate="print"/>
          <a:srcRect/>
          <a:stretch>
            <a:fillRect/>
          </a:stretch>
        </p:blipFill>
        <p:spPr bwMode="auto">
          <a:xfrm>
            <a:off x="5220072" y="2564904"/>
            <a:ext cx="3549818" cy="2628000"/>
          </a:xfrm>
          <a:prstGeom prst="rect">
            <a:avLst/>
          </a:prstGeom>
          <a:noFill/>
          <a:ln w="9525">
            <a:noFill/>
            <a:miter lim="800000"/>
            <a:headEnd/>
            <a:tailEnd/>
          </a:ln>
        </p:spPr>
      </p:pic>
      <p:sp>
        <p:nvSpPr>
          <p:cNvPr id="13" name="ZoneTexte 12"/>
          <p:cNvSpPr txBox="1"/>
          <p:nvPr/>
        </p:nvSpPr>
        <p:spPr>
          <a:xfrm>
            <a:off x="3203848" y="1844824"/>
            <a:ext cx="2304256" cy="400110"/>
          </a:xfrm>
          <a:prstGeom prst="rect">
            <a:avLst/>
          </a:prstGeom>
          <a:noFill/>
        </p:spPr>
        <p:txBody>
          <a:bodyPr wrap="square" rtlCol="0">
            <a:spAutoFit/>
          </a:bodyPr>
          <a:lstStyle/>
          <a:p>
            <a:pPr algn="ctr"/>
            <a:r>
              <a:rPr lang="fr-FR" sz="2000" b="1" dirty="0" smtClean="0">
                <a:latin typeface="+mn-lt"/>
              </a:rPr>
              <a:t>             US</a:t>
            </a:r>
            <a:endParaRPr lang="fr-FR" sz="2000" b="1" dirty="0">
              <a:latin typeface="+mn-lt"/>
            </a:endParaRPr>
          </a:p>
        </p:txBody>
      </p:sp>
      <p:pic>
        <p:nvPicPr>
          <p:cNvPr id="16" name="Picture 3"/>
          <p:cNvPicPr>
            <a:picLocks noChangeAspect="1" noChangeArrowheads="1"/>
          </p:cNvPicPr>
          <p:nvPr/>
        </p:nvPicPr>
        <p:blipFill>
          <a:blip r:embed="rId4" cstate="print"/>
          <a:srcRect/>
          <a:stretch>
            <a:fillRect/>
          </a:stretch>
        </p:blipFill>
        <p:spPr bwMode="auto">
          <a:xfrm>
            <a:off x="971600" y="2636912"/>
            <a:ext cx="3580650" cy="2628000"/>
          </a:xfrm>
          <a:prstGeom prst="rect">
            <a:avLst/>
          </a:prstGeom>
          <a:noFill/>
          <a:ln w="9525">
            <a:noFill/>
            <a:miter lim="800000"/>
            <a:headEnd/>
            <a:tailEnd/>
          </a:ln>
        </p:spPr>
      </p:pic>
      <p:sp>
        <p:nvSpPr>
          <p:cNvPr id="17" name="ZoneTexte 16"/>
          <p:cNvSpPr txBox="1"/>
          <p:nvPr/>
        </p:nvSpPr>
        <p:spPr>
          <a:xfrm>
            <a:off x="971600" y="5517232"/>
            <a:ext cx="3744416" cy="646331"/>
          </a:xfrm>
          <a:prstGeom prst="rect">
            <a:avLst/>
          </a:prstGeom>
          <a:noFill/>
        </p:spPr>
        <p:txBody>
          <a:bodyPr wrap="square" rtlCol="0">
            <a:spAutoFit/>
          </a:bodyPr>
          <a:lstStyle/>
          <a:p>
            <a:pPr algn="ctr"/>
            <a:r>
              <a:rPr lang="en-GB" dirty="0" smtClean="0"/>
              <a:t>Response of  the REITs index to a shock in the expected inflation </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ooooooooo</a:t>
            </a:r>
            <a:r>
              <a:rPr lang="en-GB" sz="1050" b="1" dirty="0" err="1" smtClean="0">
                <a:solidFill>
                  <a:schemeClr val="bg1"/>
                </a:solidFill>
                <a:cs typeface="Arial" pitchFamily="34" charset="0"/>
              </a:rPr>
              <a:t>o</a:t>
            </a:r>
            <a:r>
              <a:rPr lang="en-GB" sz="1050" b="1" dirty="0" smtClean="0">
                <a:solidFill>
                  <a:schemeClr val="bg1">
                    <a:lumMod val="50000"/>
                  </a:schemeClr>
                </a:solidFill>
                <a:cs typeface="Arial" pitchFamily="34" charset="0"/>
              </a:rPr>
              <a:t> </a:t>
            </a:r>
            <a:br>
              <a:rPr lang="en-GB" sz="1050" b="1" dirty="0" smtClean="0">
                <a:solidFill>
                  <a:schemeClr val="bg1">
                    <a:lumMod val="50000"/>
                  </a:schemeClr>
                </a:solidFill>
                <a:cs typeface="Arial" pitchFamily="34" charset="0"/>
              </a:rPr>
            </a:br>
            <a:endParaRPr lang="en-GB" sz="1050" b="1" dirty="0">
              <a:solidFill>
                <a:schemeClr val="bg1"/>
              </a:solidFill>
              <a:cs typeface="Arial" pitchFamily="34" charset="0"/>
            </a:endParaRP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13</a:t>
            </a:fld>
            <a:endParaRPr lang="fr-FR"/>
          </a:p>
        </p:txBody>
      </p:sp>
      <p:pic>
        <p:nvPicPr>
          <p:cNvPr id="3" name="Picture 2"/>
          <p:cNvPicPr>
            <a:picLocks noChangeAspect="1" noChangeArrowheads="1"/>
          </p:cNvPicPr>
          <p:nvPr/>
        </p:nvPicPr>
        <p:blipFill>
          <a:blip r:embed="rId3" cstate="print"/>
          <a:srcRect/>
          <a:stretch>
            <a:fillRect/>
          </a:stretch>
        </p:blipFill>
        <p:spPr bwMode="auto">
          <a:xfrm>
            <a:off x="0" y="1556792"/>
            <a:ext cx="3019425" cy="2286000"/>
          </a:xfrm>
          <a:prstGeom prst="rect">
            <a:avLst/>
          </a:prstGeom>
          <a:noFill/>
          <a:ln w="9525">
            <a:noFill/>
            <a:miter lim="800000"/>
            <a:headEnd/>
            <a:tailEnd/>
          </a:ln>
        </p:spPr>
      </p:pic>
      <p:sp>
        <p:nvSpPr>
          <p:cNvPr id="13" name="ZoneTexte 12"/>
          <p:cNvSpPr txBox="1"/>
          <p:nvPr/>
        </p:nvSpPr>
        <p:spPr>
          <a:xfrm>
            <a:off x="0" y="4005064"/>
            <a:ext cx="4067944" cy="369332"/>
          </a:xfrm>
          <a:prstGeom prst="rect">
            <a:avLst/>
          </a:prstGeom>
          <a:noFill/>
        </p:spPr>
        <p:txBody>
          <a:bodyPr wrap="square" rtlCol="0">
            <a:spAutoFit/>
          </a:bodyPr>
          <a:lstStyle/>
          <a:p>
            <a:r>
              <a:rPr lang="fr-FR" dirty="0" smtClean="0"/>
              <a:t>      UK </a:t>
            </a:r>
            <a:r>
              <a:rPr lang="fr-FR" dirty="0" err="1" smtClean="0"/>
              <a:t>REITs</a:t>
            </a:r>
            <a:r>
              <a:rPr lang="fr-FR" dirty="0" smtClean="0"/>
              <a:t> to money </a:t>
            </a:r>
            <a:r>
              <a:rPr lang="en-US" dirty="0" smtClean="0"/>
              <a:t>supply</a:t>
            </a:r>
            <a:endParaRPr lang="en-US" dirty="0"/>
          </a:p>
        </p:txBody>
      </p:sp>
      <p:pic>
        <p:nvPicPr>
          <p:cNvPr id="4" name="Picture 3"/>
          <p:cNvPicPr>
            <a:picLocks noGrp="1" noChangeAspect="1" noChangeArrowheads="1"/>
          </p:cNvPicPr>
          <p:nvPr>
            <p:ph idx="1"/>
          </p:nvPr>
        </p:nvPicPr>
        <p:blipFill>
          <a:blip r:embed="rId4" cstate="print"/>
          <a:srcRect/>
          <a:stretch>
            <a:fillRect/>
          </a:stretch>
        </p:blipFill>
        <p:spPr bwMode="auto">
          <a:xfrm>
            <a:off x="2987824" y="1556792"/>
            <a:ext cx="3129986" cy="2268000"/>
          </a:xfrm>
          <a:prstGeom prst="rect">
            <a:avLst/>
          </a:prstGeom>
          <a:noFill/>
          <a:ln w="9525">
            <a:noFill/>
            <a:miter lim="800000"/>
            <a:headEnd/>
            <a:tailEnd/>
          </a:ln>
        </p:spPr>
      </p:pic>
      <p:sp>
        <p:nvSpPr>
          <p:cNvPr id="14" name="ZoneTexte 13"/>
          <p:cNvSpPr txBox="1"/>
          <p:nvPr/>
        </p:nvSpPr>
        <p:spPr>
          <a:xfrm>
            <a:off x="3131840" y="4005064"/>
            <a:ext cx="5724128" cy="369332"/>
          </a:xfrm>
          <a:prstGeom prst="rect">
            <a:avLst/>
          </a:prstGeom>
          <a:noFill/>
        </p:spPr>
        <p:txBody>
          <a:bodyPr wrap="square" rtlCol="0">
            <a:spAutoFit/>
          </a:bodyPr>
          <a:lstStyle/>
          <a:p>
            <a:r>
              <a:rPr lang="en-US" dirty="0" smtClean="0"/>
              <a:t>     IPD to money supply        Halifax to money supply </a:t>
            </a:r>
            <a:endParaRPr lang="en-US" dirty="0"/>
          </a:p>
        </p:txBody>
      </p:sp>
      <p:pic>
        <p:nvPicPr>
          <p:cNvPr id="32772" name="Picture 4"/>
          <p:cNvPicPr>
            <a:picLocks noChangeAspect="1" noChangeArrowheads="1"/>
          </p:cNvPicPr>
          <p:nvPr/>
        </p:nvPicPr>
        <p:blipFill>
          <a:blip r:embed="rId5" cstate="print"/>
          <a:srcRect/>
          <a:stretch>
            <a:fillRect/>
          </a:stretch>
        </p:blipFill>
        <p:spPr bwMode="auto">
          <a:xfrm>
            <a:off x="395536" y="4590000"/>
            <a:ext cx="3195518" cy="2268000"/>
          </a:xfrm>
          <a:prstGeom prst="rect">
            <a:avLst/>
          </a:prstGeom>
          <a:noFill/>
          <a:ln w="9525">
            <a:noFill/>
            <a:miter lim="800000"/>
            <a:headEnd/>
            <a:tailEnd/>
          </a:ln>
        </p:spPr>
      </p:pic>
      <p:pic>
        <p:nvPicPr>
          <p:cNvPr id="32773" name="Picture 5"/>
          <p:cNvPicPr>
            <a:picLocks noChangeAspect="1" noChangeArrowheads="1"/>
          </p:cNvPicPr>
          <p:nvPr/>
        </p:nvPicPr>
        <p:blipFill>
          <a:blip r:embed="rId6" cstate="print"/>
          <a:srcRect/>
          <a:stretch>
            <a:fillRect/>
          </a:stretch>
        </p:blipFill>
        <p:spPr bwMode="auto">
          <a:xfrm>
            <a:off x="6153150" y="1556792"/>
            <a:ext cx="2990850" cy="2257425"/>
          </a:xfrm>
          <a:prstGeom prst="rect">
            <a:avLst/>
          </a:prstGeom>
          <a:noFill/>
          <a:ln w="9525">
            <a:noFill/>
            <a:miter lim="800000"/>
            <a:headEnd/>
            <a:tailEnd/>
          </a:ln>
        </p:spPr>
      </p:pic>
      <p:sp>
        <p:nvSpPr>
          <p:cNvPr id="19" name="ZoneTexte 18"/>
          <p:cNvSpPr txBox="1"/>
          <p:nvPr/>
        </p:nvSpPr>
        <p:spPr>
          <a:xfrm>
            <a:off x="3707904" y="5517232"/>
            <a:ext cx="3024336" cy="369332"/>
          </a:xfrm>
          <a:prstGeom prst="rect">
            <a:avLst/>
          </a:prstGeom>
          <a:noFill/>
        </p:spPr>
        <p:txBody>
          <a:bodyPr wrap="square" rtlCol="0">
            <a:spAutoFit/>
          </a:bodyPr>
          <a:lstStyle/>
          <a:p>
            <a:r>
              <a:rPr lang="en-US" smtClean="0"/>
              <a:t>NCREIF to money supply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Results                    </a:t>
            </a:r>
            <a:r>
              <a:rPr lang="en-GB" sz="1050" b="1" dirty="0" smtClean="0">
                <a:solidFill>
                  <a:schemeClr val="bg1"/>
                </a:solidFill>
                <a:cs typeface="Arial" pitchFamily="34" charset="0"/>
              </a:rPr>
              <a:t>Conclusion </a:t>
            </a:r>
            <a:r>
              <a:rPr lang="en-GB" sz="1050" b="1" dirty="0" smtClean="0">
                <a:solidFill>
                  <a:schemeClr val="bg1">
                    <a:lumMod val="50000"/>
                  </a:schemeClr>
                </a:solidFill>
                <a:cs typeface="Arial" pitchFamily="34" charset="0"/>
              </a:rPr>
              <a:t>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ooooooooooo</a:t>
            </a:r>
            <a:r>
              <a:rPr lang="en-GB" sz="1050" b="1" dirty="0" smtClean="0">
                <a:solidFill>
                  <a:schemeClr val="bg1">
                    <a:lumMod val="50000"/>
                  </a:schemeClr>
                </a:solidFill>
                <a:cs typeface="Arial" pitchFamily="34" charset="0"/>
              </a:rPr>
              <a:t> </a:t>
            </a:r>
            <a:endParaRPr lang="en-GB" sz="1050" b="1" dirty="0">
              <a:solidFill>
                <a:schemeClr val="bg1">
                  <a:lumMod val="50000"/>
                </a:schemeClr>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endParaRPr lang="en-GB" sz="2000" dirty="0" smtClean="0"/>
          </a:p>
          <a:p>
            <a:pPr>
              <a:buClr>
                <a:srgbClr val="4B4BD1"/>
              </a:buClr>
              <a:buNone/>
            </a:pPr>
            <a:endParaRPr lang="en-GB" sz="2000" dirty="0" smtClean="0"/>
          </a:p>
          <a:p>
            <a:pPr>
              <a:buClr>
                <a:srgbClr val="4B4BD1"/>
              </a:buClr>
              <a:buFont typeface="Wingdings" pitchFamily="2" charset="2"/>
              <a:buChar char="v"/>
            </a:pPr>
            <a:r>
              <a:rPr lang="en-GB" sz="2000" dirty="0" smtClean="0"/>
              <a:t>Co-spectral analysis: </a:t>
            </a:r>
          </a:p>
          <a:p>
            <a:pPr>
              <a:buClr>
                <a:srgbClr val="4B4BD1"/>
              </a:buClr>
              <a:buNone/>
            </a:pPr>
            <a:r>
              <a:rPr lang="en-GB" sz="2000" dirty="0" smtClean="0">
                <a:solidFill>
                  <a:srgbClr val="4B4BD1"/>
                </a:solidFill>
              </a:rPr>
              <a:t>        UK :  </a:t>
            </a:r>
            <a:r>
              <a:rPr lang="en-GB" sz="2000" dirty="0" smtClean="0"/>
              <a:t>Close values in long term –short term co-movements</a:t>
            </a:r>
          </a:p>
          <a:p>
            <a:pPr>
              <a:buClr>
                <a:srgbClr val="4B4BD1"/>
              </a:buClr>
              <a:buNone/>
            </a:pPr>
            <a:r>
              <a:rPr lang="en-GB" sz="2000" dirty="0" smtClean="0"/>
              <a:t>        </a:t>
            </a:r>
            <a:r>
              <a:rPr lang="en-GB" sz="2000" dirty="0" smtClean="0">
                <a:solidFill>
                  <a:srgbClr val="4B4BD1"/>
                </a:solidFill>
              </a:rPr>
              <a:t>US : </a:t>
            </a:r>
            <a:r>
              <a:rPr lang="en-GB" sz="2000" dirty="0" smtClean="0"/>
              <a:t> Long term co-movements more important </a:t>
            </a:r>
          </a:p>
          <a:p>
            <a:pPr>
              <a:buClr>
                <a:srgbClr val="4B4BD1"/>
              </a:buClr>
              <a:buNone/>
            </a:pPr>
            <a:endParaRPr lang="en-GB" sz="2000" dirty="0" smtClean="0"/>
          </a:p>
          <a:p>
            <a:pPr>
              <a:buClr>
                <a:srgbClr val="4B4BD1"/>
              </a:buClr>
              <a:buFont typeface="Wingdings" pitchFamily="2" charset="2"/>
              <a:buChar char="v"/>
            </a:pPr>
            <a:r>
              <a:rPr lang="en-GB" sz="2000" dirty="0" smtClean="0"/>
              <a:t>In the UK, the economy responds more to the real estate markets shocks ( the growth rate) however in the US economy is only affected by  the residential market </a:t>
            </a:r>
          </a:p>
          <a:p>
            <a:pPr>
              <a:buClr>
                <a:srgbClr val="4B4BD1"/>
              </a:buClr>
              <a:buNone/>
            </a:pPr>
            <a:endParaRPr lang="en-GB" sz="2000" dirty="0" smtClean="0"/>
          </a:p>
          <a:p>
            <a:pPr>
              <a:buClr>
                <a:srgbClr val="4B4BD1"/>
              </a:buClr>
              <a:buFont typeface="Wingdings" pitchFamily="2" charset="2"/>
              <a:buChar char="v"/>
            </a:pPr>
            <a:r>
              <a:rPr lang="en-GB" sz="2000" dirty="0" smtClean="0"/>
              <a:t>Empirical evidence that in a larger economy, disturbance in Real estate markets had less effects.</a:t>
            </a:r>
          </a:p>
          <a:p>
            <a:pPr>
              <a:buClr>
                <a:srgbClr val="4B4BD1"/>
              </a:buClr>
              <a:buNone/>
            </a:pPr>
            <a:endParaRPr lang="en-GB" sz="2000" dirty="0" smtClean="0">
              <a:sym typeface="Wingdings" pitchFamily="2" charset="2"/>
            </a:endParaRPr>
          </a:p>
          <a:p>
            <a:pPr>
              <a:buClr>
                <a:srgbClr val="4B4BD1"/>
              </a:buClr>
              <a:buNone/>
            </a:pPr>
            <a:r>
              <a:rPr lang="en-GB" sz="2000" dirty="0" smtClean="0">
                <a:sym typeface="Wingdings" pitchFamily="2" charset="2"/>
              </a:rPr>
              <a:t> Targeting Real estate prices is more relevant in a small economy </a:t>
            </a:r>
            <a:endParaRPr lang="en-GB" sz="2000" dirty="0" smtClean="0"/>
          </a:p>
          <a:p>
            <a:pPr>
              <a:buClr>
                <a:srgbClr val="4B4BD1"/>
              </a:buClr>
              <a:buFont typeface="Wingdings" pitchFamily="2" charset="2"/>
              <a:buChar char="v"/>
            </a:pPr>
            <a:endParaRPr lang="en-GB" sz="2000" dirty="0" smtClean="0">
              <a:solidFill>
                <a:srgbClr val="4B4BD1"/>
              </a:solidFill>
            </a:endParaRPr>
          </a:p>
          <a:p>
            <a:pPr>
              <a:buClr>
                <a:srgbClr val="4B4BD1"/>
              </a:buClr>
              <a:buFont typeface="Arial" charset="0"/>
              <a:buNone/>
            </a:pPr>
            <a:endParaRPr lang="en-GB" sz="2000" b="1" dirty="0" smtClean="0"/>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Conclusion</a:t>
            </a:r>
            <a:endParaRPr lang="en-GB" sz="2400" dirty="0">
              <a:solidFill>
                <a:schemeClr val="bg1"/>
              </a:solidFill>
              <a:latin typeface="Calibri" pitchFamily="34" charset="0"/>
              <a:cs typeface="Tahoma" pitchFamily="34" charset="0"/>
            </a:endParaRPr>
          </a:p>
        </p:txBody>
      </p:sp>
      <p:sp>
        <p:nvSpPr>
          <p:cNvPr id="7176" name="ZoneTexte 6"/>
          <p:cNvSpPr txBox="1">
            <a:spLocks noChangeArrowheads="1"/>
          </p:cNvSpPr>
          <p:nvPr/>
        </p:nvSpPr>
        <p:spPr bwMode="auto">
          <a:xfrm>
            <a:off x="0" y="1341438"/>
            <a:ext cx="9144000" cy="5078412"/>
          </a:xfrm>
          <a:prstGeom prst="rect">
            <a:avLst/>
          </a:prstGeom>
          <a:noFill/>
          <a:ln w="9525">
            <a:noFill/>
            <a:miter lim="800000"/>
            <a:headEnd/>
            <a:tailEnd/>
          </a:ln>
        </p:spPr>
        <p:txBody>
          <a:bodyPr>
            <a:spAutoFit/>
          </a:bodyPr>
          <a:lstStyle/>
          <a:p>
            <a:r>
              <a:rPr lang="fr-FR" dirty="0">
                <a:latin typeface="Calibri" pitchFamily="34" charset="0"/>
              </a:rPr>
              <a:t> </a:t>
            </a: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endParaRPr lang="fr-FR" dirty="0">
              <a:latin typeface="Calibri" pitchFamily="34" charset="0"/>
            </a:endParaRPr>
          </a:p>
          <a:p>
            <a:endParaRPr lang="fr-FR" dirty="0">
              <a:latin typeface="Calibri" pitchFamily="34" charset="0"/>
            </a:endParaRPr>
          </a:p>
          <a:p>
            <a:r>
              <a:rPr lang="fr-FR" dirty="0">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endParaRPr lang="en-GB" sz="1050" b="1" dirty="0">
              <a:solidFill>
                <a:schemeClr val="bg1">
                  <a:lumMod val="50000"/>
                </a:schemeClr>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endParaRPr lang="en-GB" sz="2000" dirty="0" smtClean="0"/>
          </a:p>
          <a:p>
            <a:pPr algn="ctr">
              <a:buClr>
                <a:srgbClr val="4B4BD1"/>
              </a:buClr>
              <a:buNone/>
            </a:pPr>
            <a:endParaRPr lang="en-GB" sz="4000" b="1" dirty="0" smtClean="0">
              <a:solidFill>
                <a:srgbClr val="4B4BD1"/>
              </a:solidFill>
            </a:endParaRPr>
          </a:p>
          <a:p>
            <a:pPr algn="ctr">
              <a:buClr>
                <a:srgbClr val="4B4BD1"/>
              </a:buClr>
              <a:buNone/>
            </a:pPr>
            <a:endParaRPr lang="en-GB" sz="4000" b="1" dirty="0" smtClean="0">
              <a:solidFill>
                <a:srgbClr val="4B4BD1"/>
              </a:solidFill>
            </a:endParaRPr>
          </a:p>
          <a:p>
            <a:pPr algn="ctr">
              <a:buClr>
                <a:srgbClr val="4B4BD1"/>
              </a:buClr>
              <a:buNone/>
            </a:pPr>
            <a:r>
              <a:rPr lang="en-GB" sz="4000" b="1" dirty="0" smtClean="0">
                <a:solidFill>
                  <a:srgbClr val="4B4BD1"/>
                </a:solidFill>
              </a:rPr>
              <a:t>Thank you !</a:t>
            </a: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endParaRPr lang="en-GB" sz="2400" dirty="0">
              <a:solidFill>
                <a:schemeClr val="bg1"/>
              </a:solidFill>
              <a:latin typeface="Calibri" pitchFamily="34" charset="0"/>
              <a:cs typeface="Tahoma" pitchFamily="34" charset="0"/>
            </a:endParaRPr>
          </a:p>
        </p:txBody>
      </p:sp>
      <p:sp>
        <p:nvSpPr>
          <p:cNvPr id="7176" name="ZoneTexte 6"/>
          <p:cNvSpPr txBox="1">
            <a:spLocks noChangeArrowheads="1"/>
          </p:cNvSpPr>
          <p:nvPr/>
        </p:nvSpPr>
        <p:spPr bwMode="auto">
          <a:xfrm>
            <a:off x="0" y="1341438"/>
            <a:ext cx="9144000" cy="5078412"/>
          </a:xfrm>
          <a:prstGeom prst="rect">
            <a:avLst/>
          </a:prstGeom>
          <a:noFill/>
          <a:ln w="9525">
            <a:noFill/>
            <a:miter lim="800000"/>
            <a:headEnd/>
            <a:tailEnd/>
          </a:ln>
        </p:spPr>
        <p:txBody>
          <a:bodyPr>
            <a:spAutoFit/>
          </a:bodyPr>
          <a:lstStyle/>
          <a:p>
            <a:r>
              <a:rPr lang="fr-FR">
                <a:latin typeface="Calibri" pitchFamily="34" charset="0"/>
              </a:rPr>
              <a:t> </a:t>
            </a: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endParaRPr lang="fr-FR">
              <a:latin typeface="Calibri" pitchFamily="34" charset="0"/>
            </a:endParaRPr>
          </a:p>
          <a:p>
            <a:endParaRPr lang="fr-FR">
              <a:latin typeface="Calibri" pitchFamily="34" charset="0"/>
            </a:endParaRPr>
          </a:p>
          <a:p>
            <a:r>
              <a:rPr lang="fr-FR">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a:t>
            </a:r>
            <a:r>
              <a:rPr lang="en-GB" sz="1050" b="1" dirty="0" smtClean="0">
                <a:solidFill>
                  <a:schemeClr val="bg1">
                    <a:lumMod val="50000"/>
                  </a:schemeClr>
                </a:solidFill>
                <a:cs typeface="Arial" pitchFamily="34" charset="0"/>
              </a:rPr>
              <a:t/>
            </a:r>
            <a:br>
              <a:rPr lang="en-GB" sz="1050" b="1" dirty="0" smtClean="0">
                <a:solidFill>
                  <a:schemeClr val="bg1">
                    <a:lumMod val="50000"/>
                  </a:schemeClr>
                </a:solidFill>
                <a:cs typeface="Arial" pitchFamily="34" charset="0"/>
              </a:rPr>
            </a:br>
            <a:endParaRPr lang="en-GB" sz="1050" b="1" dirty="0">
              <a:solidFill>
                <a:schemeClr val="bg1"/>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r>
              <a:rPr lang="en-GB" sz="2000" b="1" dirty="0" smtClean="0"/>
              <a:t> </a:t>
            </a:r>
            <a:r>
              <a:rPr lang="en-GB" sz="2000" dirty="0" smtClean="0"/>
              <a:t>                          </a:t>
            </a:r>
          </a:p>
          <a:p>
            <a:pPr>
              <a:buClr>
                <a:srgbClr val="4B4BD1"/>
              </a:buClr>
              <a:buNone/>
            </a:pPr>
            <a:r>
              <a:rPr lang="en-GB" sz="2000" dirty="0" smtClean="0"/>
              <a:t>                                 </a:t>
            </a:r>
            <a:r>
              <a:rPr lang="en-GB" sz="2000" b="1" dirty="0" smtClean="0"/>
              <a:t>UK                                                                             US</a:t>
            </a:r>
            <a:endParaRPr lang="en-GB" sz="2000" b="1" dirty="0" smtClean="0">
              <a:solidFill>
                <a:srgbClr val="252593"/>
              </a:solidFill>
            </a:endParaRPr>
          </a:p>
          <a:p>
            <a:pPr>
              <a:buClr>
                <a:srgbClr val="4B4BD1"/>
              </a:buClr>
              <a:buNone/>
            </a:pPr>
            <a:endParaRPr lang="en-GB" sz="2000" dirty="0" smtClean="0">
              <a:solidFill>
                <a:srgbClr val="4B4BD1"/>
              </a:solidFill>
            </a:endParaRPr>
          </a:p>
          <a:p>
            <a:pPr>
              <a:buClr>
                <a:srgbClr val="4B4BD1"/>
              </a:buClr>
              <a:buFont typeface="Arial" charset="0"/>
              <a:buNone/>
            </a:pPr>
            <a:endParaRPr lang="en-GB" sz="2000" b="1" dirty="0" smtClean="0"/>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16</a:t>
            </a:fld>
            <a:endParaRPr lang="fr-FR"/>
          </a:p>
        </p:txBody>
      </p:sp>
      <p:pic>
        <p:nvPicPr>
          <p:cNvPr id="31748" name="Picture 4"/>
          <p:cNvPicPr>
            <a:picLocks noChangeAspect="1" noChangeArrowheads="1"/>
          </p:cNvPicPr>
          <p:nvPr/>
        </p:nvPicPr>
        <p:blipFill>
          <a:blip r:embed="rId3" cstate="print"/>
          <a:srcRect/>
          <a:stretch>
            <a:fillRect/>
          </a:stretch>
        </p:blipFill>
        <p:spPr bwMode="auto">
          <a:xfrm>
            <a:off x="5076055" y="2132855"/>
            <a:ext cx="3458408" cy="2628000"/>
          </a:xfrm>
          <a:prstGeom prst="rect">
            <a:avLst/>
          </a:prstGeom>
          <a:noFill/>
          <a:ln w="9525">
            <a:noFill/>
            <a:miter lim="800000"/>
            <a:headEnd/>
            <a:tailEnd/>
          </a:ln>
        </p:spPr>
      </p:pic>
      <p:sp>
        <p:nvSpPr>
          <p:cNvPr id="11" name="ZoneTexte 10"/>
          <p:cNvSpPr txBox="1"/>
          <p:nvPr/>
        </p:nvSpPr>
        <p:spPr>
          <a:xfrm>
            <a:off x="5076056" y="5157192"/>
            <a:ext cx="3744416" cy="646331"/>
          </a:xfrm>
          <a:prstGeom prst="rect">
            <a:avLst/>
          </a:prstGeom>
          <a:noFill/>
        </p:spPr>
        <p:txBody>
          <a:bodyPr wrap="square" rtlCol="0">
            <a:spAutoFit/>
          </a:bodyPr>
          <a:lstStyle/>
          <a:p>
            <a:pPr algn="ctr"/>
            <a:r>
              <a:rPr lang="en-GB" dirty="0" smtClean="0"/>
              <a:t>Response of NCREIF index  to a shock in short term interest rate in </a:t>
            </a:r>
            <a:endParaRPr lang="en-GB" dirty="0"/>
          </a:p>
        </p:txBody>
      </p:sp>
      <p:pic>
        <p:nvPicPr>
          <p:cNvPr id="31749" name="Picture 5"/>
          <p:cNvPicPr>
            <a:picLocks noChangeAspect="1" noChangeArrowheads="1"/>
          </p:cNvPicPr>
          <p:nvPr/>
        </p:nvPicPr>
        <p:blipFill>
          <a:blip r:embed="rId4" cstate="print"/>
          <a:srcRect/>
          <a:stretch>
            <a:fillRect/>
          </a:stretch>
        </p:blipFill>
        <p:spPr bwMode="auto">
          <a:xfrm>
            <a:off x="683569" y="2132856"/>
            <a:ext cx="3373901" cy="2628000"/>
          </a:xfrm>
          <a:prstGeom prst="rect">
            <a:avLst/>
          </a:prstGeom>
          <a:noFill/>
          <a:ln w="9525">
            <a:noFill/>
            <a:miter lim="800000"/>
            <a:headEnd/>
            <a:tailEnd/>
          </a:ln>
        </p:spPr>
      </p:pic>
      <p:sp>
        <p:nvSpPr>
          <p:cNvPr id="13" name="ZoneTexte 12"/>
          <p:cNvSpPr txBox="1"/>
          <p:nvPr/>
        </p:nvSpPr>
        <p:spPr>
          <a:xfrm>
            <a:off x="251520" y="5157193"/>
            <a:ext cx="4176464" cy="646332"/>
          </a:xfrm>
          <a:prstGeom prst="rect">
            <a:avLst/>
          </a:prstGeom>
          <a:noFill/>
        </p:spPr>
        <p:txBody>
          <a:bodyPr wrap="square" rtlCol="0">
            <a:spAutoFit/>
          </a:bodyPr>
          <a:lstStyle/>
          <a:p>
            <a:pPr algn="ctr"/>
            <a:r>
              <a:rPr lang="en-GB" dirty="0" smtClean="0"/>
              <a:t>Response of IPD index to a shock</a:t>
            </a:r>
          </a:p>
          <a:p>
            <a:pPr algn="ctr"/>
            <a:r>
              <a:rPr lang="en-GB" dirty="0" smtClean="0"/>
              <a:t> in short term interest rate </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a:t>
            </a:r>
            <a:endParaRPr lang="en-GB" sz="1050" b="1" dirty="0">
              <a:solidFill>
                <a:schemeClr val="bg1"/>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r>
              <a:rPr lang="en-GB" sz="2000" b="1" dirty="0" smtClean="0"/>
              <a:t> </a:t>
            </a:r>
            <a:r>
              <a:rPr lang="en-GB" sz="2000" dirty="0" smtClean="0"/>
              <a:t>     </a:t>
            </a:r>
            <a:endParaRPr lang="en-GB" sz="2000" dirty="0" smtClean="0">
              <a:solidFill>
                <a:srgbClr val="252593"/>
              </a:solidFill>
            </a:endParaRPr>
          </a:p>
          <a:p>
            <a:pPr>
              <a:buClr>
                <a:srgbClr val="4B4BD1"/>
              </a:buClr>
              <a:buNone/>
            </a:pPr>
            <a:r>
              <a:rPr lang="en-GB" sz="2000" b="1" dirty="0" smtClean="0"/>
              <a:t>                                   UK                                                                     US</a:t>
            </a:r>
          </a:p>
          <a:p>
            <a:pPr>
              <a:buClr>
                <a:srgbClr val="4B4BD1"/>
              </a:buClr>
              <a:buFont typeface="Arial" charset="0"/>
              <a:buNone/>
            </a:pPr>
            <a:endParaRPr lang="en-GB" sz="2000" b="1" dirty="0" smtClean="0"/>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17</a:t>
            </a:fld>
            <a:endParaRPr lang="fr-FR"/>
          </a:p>
        </p:txBody>
      </p:sp>
      <p:sp>
        <p:nvSpPr>
          <p:cNvPr id="11" name="ZoneTexte 10"/>
          <p:cNvSpPr txBox="1"/>
          <p:nvPr/>
        </p:nvSpPr>
        <p:spPr>
          <a:xfrm>
            <a:off x="5076056" y="5229200"/>
            <a:ext cx="3744416" cy="646331"/>
          </a:xfrm>
          <a:prstGeom prst="rect">
            <a:avLst/>
          </a:prstGeom>
          <a:noFill/>
        </p:spPr>
        <p:txBody>
          <a:bodyPr wrap="square" rtlCol="0">
            <a:spAutoFit/>
          </a:bodyPr>
          <a:lstStyle/>
          <a:p>
            <a:r>
              <a:rPr lang="en-GB" dirty="0" smtClean="0"/>
              <a:t>Response of S&amp;P/CS index to a shock in the long term interest rate </a:t>
            </a:r>
            <a:endParaRPr lang="en-GB" dirty="0"/>
          </a:p>
        </p:txBody>
      </p:sp>
      <p:pic>
        <p:nvPicPr>
          <p:cNvPr id="32770" name="Picture 2"/>
          <p:cNvPicPr>
            <a:picLocks noChangeAspect="1" noChangeArrowheads="1"/>
          </p:cNvPicPr>
          <p:nvPr/>
        </p:nvPicPr>
        <p:blipFill>
          <a:blip r:embed="rId3" cstate="print"/>
          <a:srcRect/>
          <a:stretch>
            <a:fillRect/>
          </a:stretch>
        </p:blipFill>
        <p:spPr bwMode="auto">
          <a:xfrm>
            <a:off x="683568" y="2492896"/>
            <a:ext cx="3366792" cy="2628000"/>
          </a:xfrm>
          <a:prstGeom prst="rect">
            <a:avLst/>
          </a:prstGeom>
          <a:noFill/>
          <a:ln w="9525">
            <a:noFill/>
            <a:miter lim="800000"/>
            <a:headEnd/>
            <a:tailEnd/>
          </a:ln>
        </p:spPr>
      </p:pic>
      <p:sp>
        <p:nvSpPr>
          <p:cNvPr id="12" name="ZoneTexte 11"/>
          <p:cNvSpPr txBox="1"/>
          <p:nvPr/>
        </p:nvSpPr>
        <p:spPr>
          <a:xfrm>
            <a:off x="467544" y="5229200"/>
            <a:ext cx="3816424" cy="646331"/>
          </a:xfrm>
          <a:prstGeom prst="rect">
            <a:avLst/>
          </a:prstGeom>
          <a:noFill/>
        </p:spPr>
        <p:txBody>
          <a:bodyPr wrap="square" rtlCol="0">
            <a:spAutoFit/>
          </a:bodyPr>
          <a:lstStyle/>
          <a:p>
            <a:r>
              <a:rPr lang="en-GB" dirty="0" smtClean="0"/>
              <a:t>Response of Halifax index to a shock in the long term interest rate </a:t>
            </a:r>
            <a:endParaRPr lang="en-GB" dirty="0"/>
          </a:p>
        </p:txBody>
      </p:sp>
      <p:pic>
        <p:nvPicPr>
          <p:cNvPr id="32771" name="Picture 3"/>
          <p:cNvPicPr>
            <a:picLocks noChangeAspect="1" noChangeArrowheads="1"/>
          </p:cNvPicPr>
          <p:nvPr/>
        </p:nvPicPr>
        <p:blipFill>
          <a:blip r:embed="rId4" cstate="print"/>
          <a:srcRect/>
          <a:stretch>
            <a:fillRect/>
          </a:stretch>
        </p:blipFill>
        <p:spPr bwMode="auto">
          <a:xfrm>
            <a:off x="5292080" y="2492896"/>
            <a:ext cx="3465067" cy="262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solidFill>
                <a:cs typeface="Arial" pitchFamily="34" charset="0"/>
              </a:rPr>
              <a:t>   </a:t>
            </a:r>
            <a:endParaRPr lang="fr-FR" sz="1050" b="1" dirty="0">
              <a:solidFill>
                <a:schemeClr val="tx1">
                  <a:lumMod val="50000"/>
                  <a:lumOff val="50000"/>
                </a:schemeClr>
              </a:solidFill>
              <a:cs typeface="Arial" pitchFamily="34" charset="0"/>
            </a:endParaRPr>
          </a:p>
        </p:txBody>
      </p:sp>
      <p:sp>
        <p:nvSpPr>
          <p:cNvPr id="3075" name="Espace réservé du contenu 2"/>
          <p:cNvSpPr>
            <a:spLocks noGrp="1"/>
          </p:cNvSpPr>
          <p:nvPr>
            <p:ph idx="1"/>
          </p:nvPr>
        </p:nvSpPr>
        <p:spPr>
          <a:xfrm>
            <a:off x="0" y="620713"/>
            <a:ext cx="9144000" cy="5505450"/>
          </a:xfrm>
        </p:spPr>
        <p:txBody>
          <a:bodyPr/>
          <a:lstStyle/>
          <a:p>
            <a:pPr>
              <a:buFont typeface="Arial" charset="0"/>
              <a:buNone/>
            </a:pPr>
            <a:r>
              <a:rPr lang="fr-FR" sz="2400" b="1" smtClean="0">
                <a:latin typeface="Tahoma" pitchFamily="34" charset="0"/>
                <a:cs typeface="Tahoma" pitchFamily="34" charset="0"/>
              </a:rPr>
              <a:t>Introduction</a:t>
            </a: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3079" name="ZoneTexte 5"/>
          <p:cNvSpPr txBox="1">
            <a:spLocks noChangeArrowheads="1"/>
          </p:cNvSpPr>
          <p:nvPr/>
        </p:nvSpPr>
        <p:spPr bwMode="auto">
          <a:xfrm>
            <a:off x="179388" y="765175"/>
            <a:ext cx="3744912" cy="461963"/>
          </a:xfrm>
          <a:prstGeom prst="rect">
            <a:avLst/>
          </a:prstGeom>
          <a:noFill/>
          <a:ln w="9525">
            <a:noFill/>
            <a:miter lim="800000"/>
            <a:headEnd/>
            <a:tailEnd/>
          </a:ln>
        </p:spPr>
        <p:txBody>
          <a:bodyPr>
            <a:spAutoFit/>
          </a:bodyPr>
          <a:lstStyle/>
          <a:p>
            <a:r>
              <a:rPr lang="fr-FR" sz="2400">
                <a:solidFill>
                  <a:schemeClr val="bg1"/>
                </a:solidFill>
                <a:latin typeface="Calibri" pitchFamily="34" charset="0"/>
                <a:cs typeface="Tahoma" pitchFamily="34" charset="0"/>
              </a:rPr>
              <a:t>Agenda</a:t>
            </a:r>
          </a:p>
        </p:txBody>
      </p:sp>
      <p:sp>
        <p:nvSpPr>
          <p:cNvPr id="3080" name="ZoneTexte 6"/>
          <p:cNvSpPr txBox="1">
            <a:spLocks noChangeArrowheads="1"/>
          </p:cNvSpPr>
          <p:nvPr/>
        </p:nvSpPr>
        <p:spPr bwMode="auto">
          <a:xfrm>
            <a:off x="179388" y="1916113"/>
            <a:ext cx="8353425" cy="4710112"/>
          </a:xfrm>
          <a:prstGeom prst="rect">
            <a:avLst/>
          </a:prstGeom>
          <a:noFill/>
          <a:ln w="9525">
            <a:noFill/>
            <a:miter lim="800000"/>
            <a:headEnd/>
            <a:tailEnd/>
          </a:ln>
        </p:spPr>
        <p:txBody>
          <a:bodyPr>
            <a:spAutoFit/>
          </a:bodyPr>
          <a:lstStyle/>
          <a:p>
            <a:pPr lvl="1">
              <a:buClr>
                <a:srgbClr val="252593"/>
              </a:buClr>
              <a:buSzPct val="100000"/>
              <a:buFont typeface="Calibri" pitchFamily="34" charset="0"/>
              <a:buChar char="❶"/>
            </a:pPr>
            <a:r>
              <a:rPr lang="en-GB" sz="2400" dirty="0">
                <a:solidFill>
                  <a:srgbClr val="4B4BD1"/>
                </a:solidFill>
                <a:latin typeface="Calibri" pitchFamily="34" charset="0"/>
              </a:rPr>
              <a:t> Introduction</a:t>
            </a:r>
          </a:p>
          <a:p>
            <a:pPr lvl="1">
              <a:buClr>
                <a:srgbClr val="252593"/>
              </a:buClr>
              <a:buSzPct val="100000"/>
            </a:pPr>
            <a:endParaRPr lang="en-GB" sz="2400" dirty="0">
              <a:solidFill>
                <a:srgbClr val="4B4BD1"/>
              </a:solidFill>
              <a:latin typeface="Calibri" pitchFamily="34" charset="0"/>
            </a:endParaRPr>
          </a:p>
          <a:p>
            <a:pPr lvl="1">
              <a:buClr>
                <a:srgbClr val="252593"/>
              </a:buClr>
              <a:buSzPct val="100000"/>
              <a:buFont typeface="Calibri" pitchFamily="34" charset="0"/>
              <a:buChar char="❷"/>
            </a:pPr>
            <a:r>
              <a:rPr lang="en-GB" sz="2400" dirty="0">
                <a:solidFill>
                  <a:srgbClr val="4B4BD1"/>
                </a:solidFill>
                <a:latin typeface="Calibri" pitchFamily="34" charset="0"/>
              </a:rPr>
              <a:t>Motivation</a:t>
            </a:r>
          </a:p>
          <a:p>
            <a:pPr lvl="1">
              <a:buClr>
                <a:srgbClr val="252593"/>
              </a:buClr>
              <a:buSzPct val="100000"/>
            </a:pPr>
            <a:endParaRPr lang="en-GB" sz="2400" dirty="0">
              <a:solidFill>
                <a:srgbClr val="4B4BD1"/>
              </a:solidFill>
              <a:latin typeface="Calibri" pitchFamily="34" charset="0"/>
            </a:endParaRPr>
          </a:p>
          <a:p>
            <a:pPr lvl="1">
              <a:buClr>
                <a:srgbClr val="252593"/>
              </a:buClr>
              <a:buSzPct val="100000"/>
              <a:buFont typeface="Calibri" pitchFamily="34" charset="0"/>
              <a:buChar char="❸"/>
            </a:pPr>
            <a:r>
              <a:rPr lang="en-GB" sz="2400" dirty="0" smtClean="0">
                <a:solidFill>
                  <a:srgbClr val="4B4BD1"/>
                </a:solidFill>
                <a:latin typeface="Calibri" pitchFamily="34" charset="0"/>
              </a:rPr>
              <a:t>Methodology</a:t>
            </a:r>
            <a:endParaRPr lang="en-GB" sz="2400" dirty="0">
              <a:solidFill>
                <a:srgbClr val="4B4BD1"/>
              </a:solidFill>
              <a:latin typeface="Calibri" pitchFamily="34" charset="0"/>
            </a:endParaRPr>
          </a:p>
          <a:p>
            <a:pPr lvl="1">
              <a:buClr>
                <a:srgbClr val="252593"/>
              </a:buClr>
              <a:buSzPct val="100000"/>
            </a:pPr>
            <a:endParaRPr lang="en-GB" sz="2400" dirty="0">
              <a:solidFill>
                <a:srgbClr val="4B4BD1"/>
              </a:solidFill>
              <a:latin typeface="Calibri" pitchFamily="34" charset="0"/>
            </a:endParaRPr>
          </a:p>
          <a:p>
            <a:pPr lvl="1">
              <a:buClr>
                <a:srgbClr val="252593"/>
              </a:buClr>
              <a:buSzPct val="100000"/>
              <a:buFont typeface="Calibri" pitchFamily="34" charset="0"/>
              <a:buChar char="❹"/>
            </a:pPr>
            <a:r>
              <a:rPr lang="en-GB" sz="2400" dirty="0">
                <a:solidFill>
                  <a:srgbClr val="4B4BD1"/>
                </a:solidFill>
                <a:latin typeface="Calibri" pitchFamily="34" charset="0"/>
              </a:rPr>
              <a:t>Data</a:t>
            </a:r>
          </a:p>
          <a:p>
            <a:pPr lvl="1">
              <a:buClr>
                <a:srgbClr val="252593"/>
              </a:buClr>
              <a:buSzPct val="100000"/>
            </a:pPr>
            <a:endParaRPr lang="en-GB" sz="2400" dirty="0">
              <a:solidFill>
                <a:srgbClr val="4B4BD1"/>
              </a:solidFill>
              <a:latin typeface="Calibri" pitchFamily="34" charset="0"/>
            </a:endParaRPr>
          </a:p>
          <a:p>
            <a:pPr lvl="1">
              <a:buClr>
                <a:srgbClr val="252593"/>
              </a:buClr>
              <a:buSzPct val="100000"/>
              <a:buFont typeface="Calibri" pitchFamily="34" charset="0"/>
              <a:buChar char="❺"/>
            </a:pPr>
            <a:r>
              <a:rPr lang="en-GB" sz="2400" dirty="0" smtClean="0">
                <a:solidFill>
                  <a:srgbClr val="4B4BD1"/>
                </a:solidFill>
                <a:latin typeface="Calibri" pitchFamily="34" charset="0"/>
              </a:rPr>
              <a:t>Results</a:t>
            </a:r>
            <a:endParaRPr lang="en-GB" sz="2400" dirty="0">
              <a:solidFill>
                <a:srgbClr val="4B4BD1"/>
              </a:solidFill>
              <a:latin typeface="Calibri" pitchFamily="34" charset="0"/>
            </a:endParaRPr>
          </a:p>
          <a:p>
            <a:pPr lvl="1">
              <a:buClr>
                <a:srgbClr val="252593"/>
              </a:buClr>
              <a:buSzPct val="100000"/>
            </a:pPr>
            <a:endParaRPr lang="en-GB" sz="2400" dirty="0">
              <a:solidFill>
                <a:srgbClr val="4B4BD1"/>
              </a:solidFill>
              <a:latin typeface="Calibri" pitchFamily="34" charset="0"/>
            </a:endParaRPr>
          </a:p>
          <a:p>
            <a:pPr lvl="1">
              <a:buClr>
                <a:srgbClr val="252593"/>
              </a:buClr>
              <a:buSzPct val="100000"/>
              <a:buFont typeface="Calibri" pitchFamily="34" charset="0"/>
              <a:buChar char="❻"/>
            </a:pPr>
            <a:r>
              <a:rPr lang="en-GB" sz="2400" dirty="0">
                <a:solidFill>
                  <a:srgbClr val="4B4BD1"/>
                </a:solidFill>
                <a:latin typeface="Calibri" pitchFamily="34" charset="0"/>
              </a:rPr>
              <a:t>Conclusion</a:t>
            </a:r>
            <a:endParaRPr lang="en-GB" dirty="0">
              <a:latin typeface="Calibri" pitchFamily="34" charset="0"/>
            </a:endParaRPr>
          </a:p>
          <a:p>
            <a:pPr>
              <a:buFont typeface="Arial" charset="0"/>
              <a:buChar char="•"/>
            </a:pPr>
            <a:endParaRPr lang="en-GB" dirty="0">
              <a:latin typeface="Calibri" pitchFamily="34" charset="0"/>
            </a:endParaRPr>
          </a:p>
          <a:p>
            <a:endParaRPr lang="en-GB" dirty="0">
              <a:latin typeface="Calibri" pitchFamily="34" charset="0"/>
            </a:endParaRPr>
          </a:p>
        </p:txBody>
      </p:sp>
      <p:sp>
        <p:nvSpPr>
          <p:cNvPr id="9" name="Espace réservé du numéro de diapositive 8"/>
          <p:cNvSpPr>
            <a:spLocks noGrp="1"/>
          </p:cNvSpPr>
          <p:nvPr>
            <p:ph type="sldNum" sz="quarter" idx="12"/>
          </p:nvPr>
        </p:nvSpPr>
        <p:spPr/>
        <p:txBody>
          <a:bodyPr/>
          <a:lstStyle/>
          <a:p>
            <a:pPr>
              <a:defRPr/>
            </a:pPr>
            <a:fld id="{1756344E-04E5-4A03-B5F1-453591DB0676}" type="slidenum">
              <a:rPr lang="fr-FR"/>
              <a:pPr>
                <a:defRPr/>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solidFill>
                <a:cs typeface="Arial" pitchFamily="34" charset="0"/>
              </a:rPr>
              <a:t> </a:t>
            </a:r>
            <a:r>
              <a:rPr lang="en-GB" sz="1050" b="1" dirty="0" smtClean="0">
                <a:solidFill>
                  <a:schemeClr val="bg1"/>
                </a:solidFill>
                <a:cs typeface="Arial" pitchFamily="34" charset="0"/>
              </a:rPr>
              <a:t>Introduction          </a:t>
            </a:r>
            <a:r>
              <a:rPr lang="en-GB" sz="1050" b="1" dirty="0" smtClean="0">
                <a:solidFill>
                  <a:schemeClr val="bg1">
                    <a:lumMod val="50000"/>
                  </a:schemeClr>
                </a:solidFill>
                <a:cs typeface="Arial" pitchFamily="34" charset="0"/>
              </a:rPr>
              <a:t>Motivation           Methodology          Data           Results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oooooooooo</a:t>
            </a:r>
            <a:endParaRPr lang="fr-FR" sz="1050" b="1" dirty="0">
              <a:solidFill>
                <a:schemeClr val="bg1">
                  <a:lumMod val="50000"/>
                </a:schemeClr>
              </a:solidFill>
              <a:cs typeface="Arial" pitchFamily="34" charset="0"/>
            </a:endParaRPr>
          </a:p>
        </p:txBody>
      </p:sp>
      <p:sp>
        <p:nvSpPr>
          <p:cNvPr id="4099" name="Espace réservé du contenu 2"/>
          <p:cNvSpPr>
            <a:spLocks noGrp="1"/>
          </p:cNvSpPr>
          <p:nvPr>
            <p:ph idx="1"/>
          </p:nvPr>
        </p:nvSpPr>
        <p:spPr>
          <a:xfrm>
            <a:off x="0" y="1352550"/>
            <a:ext cx="9144000" cy="5505450"/>
          </a:xfrm>
        </p:spPr>
        <p:txBody>
          <a:bodyPr/>
          <a:lstStyle/>
          <a:p>
            <a:pPr>
              <a:buClr>
                <a:srgbClr val="4B4BD1"/>
              </a:buClr>
              <a:buFont typeface="Wingdings" pitchFamily="2" charset="2"/>
              <a:buChar char="v"/>
            </a:pPr>
            <a:endParaRPr lang="en-US" sz="1800" dirty="0" smtClean="0"/>
          </a:p>
          <a:p>
            <a:pPr>
              <a:buClr>
                <a:srgbClr val="4B4BD1"/>
              </a:buClr>
              <a:buFont typeface="Wingdings" pitchFamily="2" charset="2"/>
              <a:buChar char="v"/>
            </a:pPr>
            <a:r>
              <a:rPr lang="en-US" sz="1800" dirty="0" smtClean="0"/>
              <a:t>Collapses in Real Estate at the heart of many financial crises </a:t>
            </a:r>
          </a:p>
          <a:p>
            <a:pPr>
              <a:buClr>
                <a:srgbClr val="4B4BD1"/>
              </a:buClr>
              <a:buNone/>
            </a:pPr>
            <a:r>
              <a:rPr lang="en-US" sz="1600" i="1" dirty="0" smtClean="0">
                <a:solidFill>
                  <a:srgbClr val="4B4BD1"/>
                </a:solidFill>
              </a:rPr>
              <a:t>       </a:t>
            </a:r>
            <a:r>
              <a:rPr lang="en-US" sz="1600" i="1" dirty="0" err="1" smtClean="0">
                <a:solidFill>
                  <a:srgbClr val="4B4BD1"/>
                </a:solidFill>
              </a:rPr>
              <a:t>Leamer</a:t>
            </a:r>
            <a:r>
              <a:rPr lang="en-US" sz="1600" i="1" dirty="0" smtClean="0">
                <a:solidFill>
                  <a:srgbClr val="4B4BD1"/>
                </a:solidFill>
              </a:rPr>
              <a:t> (2007), Reinhart and </a:t>
            </a:r>
            <a:r>
              <a:rPr lang="en-US" sz="1600" i="1" dirty="0" err="1" smtClean="0">
                <a:solidFill>
                  <a:srgbClr val="4B4BD1"/>
                </a:solidFill>
              </a:rPr>
              <a:t>Rogoff</a:t>
            </a:r>
            <a:r>
              <a:rPr lang="en-US" sz="1600" i="1" dirty="0" smtClean="0">
                <a:solidFill>
                  <a:srgbClr val="4B4BD1"/>
                </a:solidFill>
              </a:rPr>
              <a:t> (2009), </a:t>
            </a:r>
            <a:r>
              <a:rPr lang="en-US" sz="1600" i="1" dirty="0" err="1" smtClean="0">
                <a:solidFill>
                  <a:srgbClr val="4B4BD1"/>
                </a:solidFill>
              </a:rPr>
              <a:t>Iacoviello</a:t>
            </a:r>
            <a:r>
              <a:rPr lang="en-US" sz="1600" i="1" dirty="0" smtClean="0">
                <a:solidFill>
                  <a:srgbClr val="4B4BD1"/>
                </a:solidFill>
              </a:rPr>
              <a:t> and </a:t>
            </a:r>
            <a:r>
              <a:rPr lang="en-US" sz="1600" i="1" dirty="0" err="1" smtClean="0">
                <a:solidFill>
                  <a:srgbClr val="4B4BD1"/>
                </a:solidFill>
              </a:rPr>
              <a:t>Neri</a:t>
            </a:r>
            <a:r>
              <a:rPr lang="en-US" sz="1600" i="1" dirty="0" smtClean="0">
                <a:solidFill>
                  <a:srgbClr val="4B4BD1"/>
                </a:solidFill>
              </a:rPr>
              <a:t>, 2008)</a:t>
            </a:r>
          </a:p>
          <a:p>
            <a:pPr>
              <a:buClr>
                <a:srgbClr val="4B4BD1"/>
              </a:buClr>
              <a:buNone/>
            </a:pPr>
            <a:endParaRPr lang="en-US" sz="1800" i="1" dirty="0" smtClean="0">
              <a:solidFill>
                <a:srgbClr val="4B4BD1"/>
              </a:solidFill>
            </a:endParaRPr>
          </a:p>
          <a:p>
            <a:pPr>
              <a:buClr>
                <a:srgbClr val="4B4BD1"/>
              </a:buClr>
              <a:buFont typeface="Wingdings" pitchFamily="2" charset="2"/>
              <a:buChar char="v"/>
            </a:pPr>
            <a:r>
              <a:rPr lang="en-US" sz="1800" dirty="0" smtClean="0"/>
              <a:t>Boom and busts in real estate markets an issue of concern for policy makers.</a:t>
            </a:r>
          </a:p>
          <a:p>
            <a:pPr>
              <a:buClr>
                <a:srgbClr val="4B4BD1"/>
              </a:buClr>
              <a:buNone/>
            </a:pPr>
            <a:r>
              <a:rPr lang="en-US" sz="1800" dirty="0" smtClean="0"/>
              <a:t>       </a:t>
            </a:r>
            <a:r>
              <a:rPr lang="en-GB" sz="1800" i="1" dirty="0" err="1" smtClean="0">
                <a:solidFill>
                  <a:srgbClr val="4B4BD1"/>
                </a:solidFill>
              </a:rPr>
              <a:t>Mishkin</a:t>
            </a:r>
            <a:r>
              <a:rPr lang="en-GB" sz="1800" i="1" dirty="0" smtClean="0">
                <a:solidFill>
                  <a:srgbClr val="4B4BD1"/>
                </a:solidFill>
              </a:rPr>
              <a:t> (2007), </a:t>
            </a:r>
            <a:r>
              <a:rPr lang="en-GB" sz="1800" i="1" dirty="0" err="1" smtClean="0">
                <a:solidFill>
                  <a:srgbClr val="4B4BD1"/>
                </a:solidFill>
              </a:rPr>
              <a:t>Ingves</a:t>
            </a:r>
            <a:r>
              <a:rPr lang="en-GB" sz="1800" i="1" dirty="0" smtClean="0">
                <a:solidFill>
                  <a:srgbClr val="4B4BD1"/>
                </a:solidFill>
              </a:rPr>
              <a:t> (2007)</a:t>
            </a:r>
          </a:p>
          <a:p>
            <a:pPr>
              <a:buClr>
                <a:srgbClr val="4B4BD1"/>
              </a:buClr>
              <a:buNone/>
            </a:pPr>
            <a:endParaRPr lang="en-GB" sz="1800" i="1" dirty="0" smtClean="0">
              <a:solidFill>
                <a:srgbClr val="4B4BD1"/>
              </a:solidFill>
            </a:endParaRPr>
          </a:p>
          <a:p>
            <a:pPr>
              <a:buClr>
                <a:srgbClr val="4B4BD1"/>
              </a:buClr>
              <a:buFont typeface="Wingdings" pitchFamily="2" charset="2"/>
              <a:buChar char="v"/>
            </a:pPr>
            <a:r>
              <a:rPr lang="en-GB" sz="1800" dirty="0" smtClean="0"/>
              <a:t>Housing market and the </a:t>
            </a:r>
            <a:r>
              <a:rPr lang="en-GB" sz="1800" dirty="0" err="1" smtClean="0"/>
              <a:t>macroeconomy</a:t>
            </a:r>
            <a:r>
              <a:rPr lang="en-GB" sz="1800" dirty="0" smtClean="0"/>
              <a:t>:  </a:t>
            </a:r>
          </a:p>
          <a:p>
            <a:pPr>
              <a:buClr>
                <a:srgbClr val="4B4BD1"/>
              </a:buClr>
              <a:buNone/>
            </a:pPr>
            <a:r>
              <a:rPr lang="en-GB" sz="1800" i="1" dirty="0" smtClean="0">
                <a:solidFill>
                  <a:srgbClr val="4B4BD1"/>
                </a:solidFill>
              </a:rPr>
              <a:t>      </a:t>
            </a:r>
            <a:r>
              <a:rPr lang="en-US" sz="1600" i="1" dirty="0" err="1" smtClean="0">
                <a:solidFill>
                  <a:srgbClr val="4B4BD1"/>
                </a:solidFill>
              </a:rPr>
              <a:t>Ahearne</a:t>
            </a:r>
            <a:r>
              <a:rPr lang="en-US" sz="1600" i="1" dirty="0" smtClean="0">
                <a:solidFill>
                  <a:srgbClr val="4B4BD1"/>
                </a:solidFill>
              </a:rPr>
              <a:t> et al.(2005), </a:t>
            </a:r>
            <a:r>
              <a:rPr lang="en-US" sz="1600" i="1" dirty="0" err="1" smtClean="0">
                <a:solidFill>
                  <a:srgbClr val="4B4BD1"/>
                </a:solidFill>
              </a:rPr>
              <a:t>Iacoviello</a:t>
            </a:r>
            <a:r>
              <a:rPr lang="en-US" sz="1600" i="1" dirty="0" smtClean="0">
                <a:solidFill>
                  <a:srgbClr val="4B4BD1"/>
                </a:solidFill>
              </a:rPr>
              <a:t> (2005), Case et al. (2005), </a:t>
            </a:r>
            <a:r>
              <a:rPr lang="en-US" sz="1600" i="1" dirty="0" err="1" smtClean="0">
                <a:solidFill>
                  <a:srgbClr val="4B4BD1"/>
                </a:solidFill>
              </a:rPr>
              <a:t>Iacoviello</a:t>
            </a:r>
            <a:r>
              <a:rPr lang="en-US" sz="1600" i="1" dirty="0" smtClean="0">
                <a:solidFill>
                  <a:srgbClr val="4B4BD1"/>
                </a:solidFill>
              </a:rPr>
              <a:t> and </a:t>
            </a:r>
            <a:r>
              <a:rPr lang="en-US" sz="1600" i="1" dirty="0" err="1" smtClean="0">
                <a:solidFill>
                  <a:srgbClr val="4B4BD1"/>
                </a:solidFill>
              </a:rPr>
              <a:t>Neri</a:t>
            </a:r>
            <a:r>
              <a:rPr lang="en-US" sz="1600" i="1" dirty="0" smtClean="0">
                <a:solidFill>
                  <a:srgbClr val="4B4BD1"/>
                </a:solidFill>
              </a:rPr>
              <a:t> (</a:t>
            </a:r>
            <a:r>
              <a:rPr lang="en-US" sz="1600" i="1" smtClean="0">
                <a:solidFill>
                  <a:srgbClr val="4B4BD1"/>
                </a:solidFill>
              </a:rPr>
              <a:t>2008) and Vargas-Silva (2008a,b,), Gupta et al. (2010) , </a:t>
            </a:r>
            <a:r>
              <a:rPr lang="en-US" sz="1600" i="1" dirty="0" err="1" smtClean="0">
                <a:solidFill>
                  <a:srgbClr val="4B4BD1"/>
                </a:solidFill>
              </a:rPr>
              <a:t>Bjørnland</a:t>
            </a:r>
            <a:r>
              <a:rPr lang="en-US" sz="1600" i="1" dirty="0" smtClean="0">
                <a:solidFill>
                  <a:srgbClr val="4B4BD1"/>
                </a:solidFill>
              </a:rPr>
              <a:t>, and Jacobsen (2010) </a:t>
            </a:r>
          </a:p>
          <a:p>
            <a:pPr>
              <a:buClr>
                <a:srgbClr val="4B4BD1"/>
              </a:buClr>
              <a:buFont typeface="Wingdings" pitchFamily="2" charset="2"/>
              <a:buChar char="v"/>
            </a:pPr>
            <a:r>
              <a:rPr lang="en-GB" sz="1800" dirty="0" smtClean="0"/>
              <a:t>Commercial markets and the </a:t>
            </a:r>
            <a:r>
              <a:rPr lang="en-GB" sz="1800" dirty="0" err="1" smtClean="0"/>
              <a:t>macroeconomy</a:t>
            </a:r>
            <a:r>
              <a:rPr lang="en-GB" sz="1800" dirty="0" smtClean="0"/>
              <a:t>: </a:t>
            </a:r>
          </a:p>
          <a:p>
            <a:pPr>
              <a:buClr>
                <a:srgbClr val="4B4BD1"/>
              </a:buClr>
              <a:buNone/>
            </a:pPr>
            <a:r>
              <a:rPr lang="en-GB" sz="1800" i="1" dirty="0" smtClean="0">
                <a:solidFill>
                  <a:srgbClr val="4B4BD1"/>
                </a:solidFill>
              </a:rPr>
              <a:t>       </a:t>
            </a:r>
            <a:r>
              <a:rPr lang="en-US" sz="1600" i="1" dirty="0" smtClean="0">
                <a:solidFill>
                  <a:srgbClr val="4B4BD1"/>
                </a:solidFill>
              </a:rPr>
              <a:t>Ling and </a:t>
            </a:r>
            <a:r>
              <a:rPr lang="en-US" sz="1600" i="1" dirty="0" err="1" smtClean="0">
                <a:solidFill>
                  <a:srgbClr val="4B4BD1"/>
                </a:solidFill>
              </a:rPr>
              <a:t>Naranjo</a:t>
            </a:r>
            <a:r>
              <a:rPr lang="en-US" sz="1600" i="1" dirty="0" smtClean="0">
                <a:solidFill>
                  <a:srgbClr val="4B4BD1"/>
                </a:solidFill>
              </a:rPr>
              <a:t> (1997) ), Brooks and </a:t>
            </a:r>
            <a:r>
              <a:rPr lang="en-US" sz="1600" i="1" dirty="0" err="1" smtClean="0">
                <a:solidFill>
                  <a:srgbClr val="4B4BD1"/>
                </a:solidFill>
              </a:rPr>
              <a:t>Talascos</a:t>
            </a:r>
            <a:r>
              <a:rPr lang="en-US" sz="1600" i="1" dirty="0" smtClean="0">
                <a:solidFill>
                  <a:srgbClr val="4B4BD1"/>
                </a:solidFill>
              </a:rPr>
              <a:t> (1999),  </a:t>
            </a:r>
            <a:r>
              <a:rPr lang="en-US" sz="1600" i="1" dirty="0" err="1" smtClean="0">
                <a:solidFill>
                  <a:srgbClr val="4B4BD1"/>
                </a:solidFill>
              </a:rPr>
              <a:t>Schätz</a:t>
            </a:r>
            <a:r>
              <a:rPr lang="en-US" sz="1600" i="1" dirty="0" smtClean="0">
                <a:solidFill>
                  <a:srgbClr val="4B4BD1"/>
                </a:solidFill>
              </a:rPr>
              <a:t> and Sebastian (2009), Brooks and </a:t>
            </a:r>
            <a:r>
              <a:rPr lang="en-US" sz="1600" i="1" dirty="0" err="1" smtClean="0">
                <a:solidFill>
                  <a:srgbClr val="4B4BD1"/>
                </a:solidFill>
              </a:rPr>
              <a:t>Talascos</a:t>
            </a:r>
            <a:r>
              <a:rPr lang="en-US" sz="1600" i="1" dirty="0" smtClean="0">
                <a:solidFill>
                  <a:srgbClr val="4B4BD1"/>
                </a:solidFill>
              </a:rPr>
              <a:t> (1999) </a:t>
            </a:r>
          </a:p>
          <a:p>
            <a:pPr>
              <a:buClr>
                <a:srgbClr val="4B4BD1"/>
              </a:buClr>
              <a:buFont typeface="Wingdings" pitchFamily="2" charset="2"/>
              <a:buChar char="v"/>
            </a:pPr>
            <a:r>
              <a:rPr lang="en-US" sz="1800" dirty="0" smtClean="0"/>
              <a:t>REITs market and the </a:t>
            </a:r>
            <a:r>
              <a:rPr lang="en-US" sz="1800" dirty="0" err="1" smtClean="0"/>
              <a:t>macroeconomy</a:t>
            </a:r>
            <a:r>
              <a:rPr lang="en-US" sz="1800" dirty="0" smtClean="0"/>
              <a:t> :</a:t>
            </a:r>
          </a:p>
          <a:p>
            <a:pPr>
              <a:buClr>
                <a:srgbClr val="4B4BD1"/>
              </a:buClr>
              <a:buNone/>
            </a:pPr>
            <a:r>
              <a:rPr lang="en-US" sz="1800" dirty="0" smtClean="0"/>
              <a:t>       </a:t>
            </a:r>
            <a:r>
              <a:rPr lang="en-US" sz="1600" i="1" dirty="0" smtClean="0">
                <a:solidFill>
                  <a:srgbClr val="4B4BD1"/>
                </a:solidFill>
              </a:rPr>
              <a:t>McCue and Kling (1994), Ewing and Payne (2005), </a:t>
            </a:r>
            <a:r>
              <a:rPr lang="en-US" sz="1600" i="1" dirty="0" err="1" smtClean="0">
                <a:solidFill>
                  <a:srgbClr val="4B4BD1"/>
                </a:solidFill>
              </a:rPr>
              <a:t>Bredin</a:t>
            </a:r>
            <a:r>
              <a:rPr lang="en-US" sz="1600" i="1" dirty="0" smtClean="0">
                <a:solidFill>
                  <a:srgbClr val="4B4BD1"/>
                </a:solidFill>
              </a:rPr>
              <a:t> et al. (2011), </a:t>
            </a:r>
            <a:r>
              <a:rPr lang="en-US" sz="1600" i="1" dirty="0" err="1" smtClean="0">
                <a:solidFill>
                  <a:srgbClr val="4B4BD1"/>
                </a:solidFill>
              </a:rPr>
              <a:t>Bredin</a:t>
            </a:r>
            <a:r>
              <a:rPr lang="en-US" sz="1600" i="1" dirty="0" smtClean="0">
                <a:solidFill>
                  <a:srgbClr val="4B4BD1"/>
                </a:solidFill>
              </a:rPr>
              <a:t> et al.(2007)</a:t>
            </a:r>
            <a:endParaRPr lang="fr-FR" sz="1600" i="1" dirty="0" smtClean="0">
              <a:solidFill>
                <a:srgbClr val="4B4BD1"/>
              </a:solidFill>
            </a:endParaRPr>
          </a:p>
          <a:p>
            <a:pPr>
              <a:buClr>
                <a:srgbClr val="4B4BD1"/>
              </a:buClr>
              <a:buFont typeface="Wingdings" pitchFamily="2" charset="2"/>
              <a:buChar char="v"/>
            </a:pPr>
            <a:r>
              <a:rPr lang="en-GB" sz="1800" dirty="0" smtClean="0"/>
              <a:t>A joint study of the 3 sectors and the </a:t>
            </a:r>
            <a:r>
              <a:rPr lang="en-GB" sz="1800" dirty="0" err="1" smtClean="0"/>
              <a:t>macroeconomy</a:t>
            </a:r>
            <a:r>
              <a:rPr lang="en-GB" sz="1800" dirty="0" smtClean="0"/>
              <a:t> : </a:t>
            </a:r>
            <a:r>
              <a:rPr lang="en-GB" sz="1600" i="1" dirty="0" err="1" smtClean="0">
                <a:solidFill>
                  <a:srgbClr val="4B4BD1"/>
                </a:solidFill>
              </a:rPr>
              <a:t>Hoesli</a:t>
            </a:r>
            <a:r>
              <a:rPr lang="en-GB" sz="1600" i="1" dirty="0" smtClean="0">
                <a:solidFill>
                  <a:srgbClr val="4B4BD1"/>
                </a:solidFill>
              </a:rPr>
              <a:t> et al. (2008) </a:t>
            </a:r>
          </a:p>
          <a:p>
            <a:pPr>
              <a:buClr>
                <a:srgbClr val="4B4BD1"/>
              </a:buClr>
              <a:buNone/>
            </a:pPr>
            <a:r>
              <a:rPr lang="en-GB" sz="1800" dirty="0" smtClean="0"/>
              <a:t>     </a:t>
            </a:r>
          </a:p>
          <a:p>
            <a:pPr>
              <a:buClr>
                <a:srgbClr val="4B4BD1"/>
              </a:buClr>
              <a:buFont typeface="Wingdings" pitchFamily="2" charset="2"/>
              <a:buChar char="v"/>
            </a:pPr>
            <a:endParaRPr lang="en-GB" sz="1800" i="1" dirty="0" smtClean="0">
              <a:solidFill>
                <a:srgbClr val="4B4BD1"/>
              </a:solidFill>
            </a:endParaRP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103" name="ZoneTexte 5"/>
          <p:cNvSpPr txBox="1">
            <a:spLocks noChangeArrowheads="1"/>
          </p:cNvSpPr>
          <p:nvPr/>
        </p:nvSpPr>
        <p:spPr bwMode="auto">
          <a:xfrm>
            <a:off x="107950" y="765175"/>
            <a:ext cx="3743325" cy="461963"/>
          </a:xfrm>
          <a:prstGeom prst="rect">
            <a:avLst/>
          </a:prstGeom>
          <a:noFill/>
          <a:ln w="9525">
            <a:noFill/>
            <a:miter lim="800000"/>
            <a:headEnd/>
            <a:tailEnd/>
          </a:ln>
        </p:spPr>
        <p:txBody>
          <a:bodyPr>
            <a:spAutoFit/>
          </a:bodyPr>
          <a:lstStyle/>
          <a:p>
            <a:r>
              <a:rPr lang="en-GB" sz="2400">
                <a:solidFill>
                  <a:schemeClr val="bg1"/>
                </a:solidFill>
                <a:latin typeface="Calibri" pitchFamily="34" charset="0"/>
                <a:cs typeface="Tahoma" pitchFamily="34" charset="0"/>
              </a:rPr>
              <a:t>Introduction</a:t>
            </a:r>
          </a:p>
        </p:txBody>
      </p:sp>
      <p:sp>
        <p:nvSpPr>
          <p:cNvPr id="4104" name="ZoneTexte 6"/>
          <p:cNvSpPr txBox="1">
            <a:spLocks noChangeArrowheads="1"/>
          </p:cNvSpPr>
          <p:nvPr/>
        </p:nvSpPr>
        <p:spPr bwMode="auto">
          <a:xfrm>
            <a:off x="0" y="1503363"/>
            <a:ext cx="9144000" cy="5078412"/>
          </a:xfrm>
          <a:prstGeom prst="rect">
            <a:avLst/>
          </a:prstGeom>
          <a:noFill/>
          <a:ln w="9525">
            <a:noFill/>
            <a:miter lim="800000"/>
            <a:headEnd/>
            <a:tailEnd/>
          </a:ln>
        </p:spPr>
        <p:txBody>
          <a:bodyPr>
            <a:spAutoFit/>
          </a:bodyPr>
          <a:lstStyle/>
          <a:p>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pPr>
              <a:buFont typeface="Arial" charset="0"/>
              <a:buChar char="•"/>
            </a:pPr>
            <a:endParaRPr lang="en-GB">
              <a:latin typeface="Calibri" pitchFamily="34" charset="0"/>
            </a:endParaRPr>
          </a:p>
          <a:p>
            <a:endParaRPr lang="en-GB">
              <a:latin typeface="Calibri" pitchFamily="34" charset="0"/>
            </a:endParaRPr>
          </a:p>
          <a:p>
            <a:endParaRPr lang="en-GB">
              <a:latin typeface="Calibri" pitchFamily="34" charset="0"/>
            </a:endParaRPr>
          </a:p>
          <a:p>
            <a:r>
              <a:rPr lang="en-GB">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7CBDF6FE-AE2E-4D2A-BDA1-D568FCEFD338}" type="slidenum">
              <a:rPr lang="fr-FR"/>
              <a:pPr>
                <a:defRPr/>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61975"/>
          </a:xfrm>
          <a:solidFill>
            <a:schemeClr val="tx1"/>
          </a:solidFill>
        </p:spPr>
        <p:txBody>
          <a:bodyPr rtlCol="0">
            <a:normAutofit/>
          </a:bodyPr>
          <a:lstStyle/>
          <a:p>
            <a:pPr algn="l" fontAlgn="auto">
              <a:spcAft>
                <a:spcPts val="0"/>
              </a:spcAft>
              <a:defRPr/>
            </a:pPr>
            <a:r>
              <a:rPr lang="fr-FR" sz="1050" b="1" dirty="0" smtClean="0">
                <a:solidFill>
                  <a:schemeClr val="bg1"/>
                </a:solidFill>
                <a:cs typeface="Arial" pitchFamily="34" charset="0"/>
              </a:rPr>
              <a:t>  </a:t>
            </a:r>
            <a:r>
              <a:rPr lang="fr-FR" sz="1050" b="1" dirty="0" smtClean="0">
                <a:solidFill>
                  <a:schemeClr val="tx1">
                    <a:lumMod val="50000"/>
                    <a:lumOff val="50000"/>
                  </a:schemeClr>
                </a:solidFill>
                <a:cs typeface="Arial" pitchFamily="34" charset="0"/>
              </a:rPr>
              <a:t> </a:t>
            </a: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a:t>
            </a:r>
            <a:r>
              <a:rPr lang="en-GB" sz="1050" b="1" dirty="0" smtClean="0">
                <a:solidFill>
                  <a:schemeClr val="bg1"/>
                </a:solidFill>
                <a:cs typeface="Arial" pitchFamily="34" charset="0"/>
              </a:rPr>
              <a:t>Motivation </a:t>
            </a:r>
            <a:r>
              <a:rPr lang="en-GB" sz="1050" b="1" dirty="0" smtClean="0">
                <a:solidFill>
                  <a:schemeClr val="bg1">
                    <a:lumMod val="50000"/>
                  </a:schemeClr>
                </a:solidFill>
                <a:cs typeface="Arial" pitchFamily="34" charset="0"/>
              </a:rPr>
              <a:t>          Methodology          Data           Results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oooooooooo</a:t>
            </a:r>
            <a:r>
              <a:rPr lang="en-GB" sz="1050" b="1" dirty="0" smtClean="0">
                <a:solidFill>
                  <a:schemeClr val="bg1">
                    <a:lumMod val="50000"/>
                  </a:schemeClr>
                </a:solidFill>
                <a:cs typeface="Arial" pitchFamily="34" charset="0"/>
              </a:rPr>
              <a:t> </a:t>
            </a:r>
            <a:endParaRPr lang="fr-FR" sz="1050" b="1" dirty="0">
              <a:solidFill>
                <a:schemeClr val="tx1">
                  <a:lumMod val="50000"/>
                  <a:lumOff val="50000"/>
                </a:schemeClr>
              </a:solidFill>
              <a:cs typeface="Arial" pitchFamily="34" charset="0"/>
            </a:endParaRPr>
          </a:p>
        </p:txBody>
      </p:sp>
      <p:sp>
        <p:nvSpPr>
          <p:cNvPr id="5123" name="Espace réservé du contenu 2"/>
          <p:cNvSpPr>
            <a:spLocks noGrp="1"/>
          </p:cNvSpPr>
          <p:nvPr>
            <p:ph idx="1"/>
          </p:nvPr>
        </p:nvSpPr>
        <p:spPr>
          <a:xfrm>
            <a:off x="0" y="620713"/>
            <a:ext cx="9144000" cy="5505450"/>
          </a:xfrm>
        </p:spPr>
        <p:txBody>
          <a:bodyPr/>
          <a:lstStyle/>
          <a:p>
            <a:pPr>
              <a:buFont typeface="Arial" charset="0"/>
              <a:buNone/>
            </a:pPr>
            <a:r>
              <a:rPr lang="fr-FR" sz="2400" b="1" smtClean="0">
                <a:latin typeface="Tahoma" pitchFamily="34" charset="0"/>
                <a:cs typeface="Tahoma" pitchFamily="34" charset="0"/>
              </a:rPr>
              <a:t>Introduction</a:t>
            </a:r>
          </a:p>
        </p:txBody>
      </p:sp>
      <p:sp>
        <p:nvSpPr>
          <p:cNvPr id="5" name="Rectangle 4"/>
          <p:cNvSpPr/>
          <p:nvPr/>
        </p:nvSpPr>
        <p:spPr>
          <a:xfrm>
            <a:off x="0" y="548680"/>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127" name="ZoneTexte 5"/>
          <p:cNvSpPr txBox="1">
            <a:spLocks noChangeArrowheads="1"/>
          </p:cNvSpPr>
          <p:nvPr/>
        </p:nvSpPr>
        <p:spPr bwMode="auto">
          <a:xfrm>
            <a:off x="179388" y="692150"/>
            <a:ext cx="3744912" cy="461963"/>
          </a:xfrm>
          <a:prstGeom prst="rect">
            <a:avLst/>
          </a:prstGeom>
          <a:noFill/>
          <a:ln w="9525">
            <a:noFill/>
            <a:miter lim="800000"/>
            <a:headEnd/>
            <a:tailEnd/>
          </a:ln>
        </p:spPr>
        <p:txBody>
          <a:bodyPr>
            <a:spAutoFit/>
          </a:bodyPr>
          <a:lstStyle/>
          <a:p>
            <a:r>
              <a:rPr lang="fr-FR" sz="2400">
                <a:solidFill>
                  <a:schemeClr val="bg1"/>
                </a:solidFill>
                <a:latin typeface="Calibri" pitchFamily="34" charset="0"/>
                <a:cs typeface="Tahoma" pitchFamily="34" charset="0"/>
              </a:rPr>
              <a:t>Motivation </a:t>
            </a:r>
          </a:p>
        </p:txBody>
      </p:sp>
      <p:sp>
        <p:nvSpPr>
          <p:cNvPr id="5128" name="ZoneTexte 6"/>
          <p:cNvSpPr txBox="1">
            <a:spLocks noChangeArrowheads="1"/>
          </p:cNvSpPr>
          <p:nvPr/>
        </p:nvSpPr>
        <p:spPr bwMode="auto">
          <a:xfrm>
            <a:off x="0" y="1844824"/>
            <a:ext cx="9144000" cy="4247317"/>
          </a:xfrm>
          <a:prstGeom prst="rect">
            <a:avLst/>
          </a:prstGeom>
          <a:noFill/>
          <a:ln w="9525">
            <a:noFill/>
            <a:miter lim="800000"/>
            <a:headEnd/>
            <a:tailEnd/>
          </a:ln>
        </p:spPr>
        <p:txBody>
          <a:bodyPr wrap="square">
            <a:spAutoFit/>
          </a:bodyPr>
          <a:lstStyle/>
          <a:p>
            <a:pPr marL="171450" lvl="1" indent="285750">
              <a:buClr>
                <a:srgbClr val="252593"/>
              </a:buClr>
              <a:buSzPct val="100000"/>
              <a:buFont typeface="Wingdings" pitchFamily="2" charset="2"/>
              <a:buChar char="v"/>
            </a:pPr>
            <a:r>
              <a:rPr lang="en-GB" dirty="0" smtClean="0">
                <a:latin typeface="Calibri" pitchFamily="34" charset="0"/>
              </a:rPr>
              <a:t> Mixed conclusions about the linkages of the real estate markets and the </a:t>
            </a:r>
            <a:r>
              <a:rPr lang="en-GB" dirty="0" err="1" smtClean="0">
                <a:latin typeface="Calibri" pitchFamily="34" charset="0"/>
              </a:rPr>
              <a:t>macroeconomy</a:t>
            </a:r>
            <a:r>
              <a:rPr lang="en-GB" dirty="0" smtClean="0">
                <a:latin typeface="Calibri" pitchFamily="34" charset="0"/>
              </a:rPr>
              <a:t>.</a:t>
            </a:r>
          </a:p>
          <a:p>
            <a:pPr lvl="1">
              <a:buClr>
                <a:srgbClr val="252593"/>
              </a:buClr>
              <a:buSzPct val="100000"/>
            </a:pPr>
            <a:endParaRPr lang="en-GB" dirty="0" smtClean="0">
              <a:latin typeface="Calibri" pitchFamily="34" charset="0"/>
            </a:endParaRPr>
          </a:p>
          <a:p>
            <a:pPr marL="171450" lvl="1" indent="285750">
              <a:buClr>
                <a:srgbClr val="252593"/>
              </a:buClr>
              <a:buSzPct val="100000"/>
              <a:buFont typeface="Wingdings" pitchFamily="2" charset="2"/>
              <a:buChar char="v"/>
            </a:pPr>
            <a:r>
              <a:rPr lang="en-GB" dirty="0" smtClean="0">
                <a:latin typeface="Calibri" pitchFamily="34" charset="0"/>
              </a:rPr>
              <a:t> Importance of the magnitude of the macroeconomic impact  on the different  real estate   </a:t>
            </a:r>
          </a:p>
          <a:p>
            <a:pPr marL="171450" lvl="1" indent="285750">
              <a:buClr>
                <a:srgbClr val="252593"/>
              </a:buClr>
              <a:buSzPct val="100000"/>
            </a:pPr>
            <a:r>
              <a:rPr lang="en-GB" dirty="0" smtClean="0">
                <a:latin typeface="Calibri" pitchFamily="34" charset="0"/>
              </a:rPr>
              <a:t>markets.</a:t>
            </a:r>
          </a:p>
          <a:p>
            <a:pPr marL="266700" lvl="1" indent="190500">
              <a:buClr>
                <a:srgbClr val="252593"/>
              </a:buClr>
              <a:buSzPct val="100000"/>
            </a:pPr>
            <a:endParaRPr lang="en-GB" dirty="0" smtClean="0">
              <a:latin typeface="Calibri" pitchFamily="34" charset="0"/>
            </a:endParaRPr>
          </a:p>
          <a:p>
            <a:pPr marL="266700" lvl="1" indent="190500">
              <a:buClr>
                <a:srgbClr val="252593"/>
              </a:buClr>
              <a:buSzPct val="100000"/>
              <a:buFont typeface="Wingdings" pitchFamily="2" charset="2"/>
              <a:buChar char="v"/>
            </a:pPr>
            <a:r>
              <a:rPr lang="en-GB" dirty="0" smtClean="0">
                <a:latin typeface="Calibri" pitchFamily="34" charset="0"/>
              </a:rPr>
              <a:t> To bring </a:t>
            </a:r>
            <a:r>
              <a:rPr lang="en-GB" dirty="0">
                <a:latin typeface="Calibri" pitchFamily="34" charset="0"/>
              </a:rPr>
              <a:t>together the direct real estate </a:t>
            </a:r>
            <a:r>
              <a:rPr lang="en-GB" dirty="0" smtClean="0">
                <a:latin typeface="Calibri" pitchFamily="34" charset="0"/>
              </a:rPr>
              <a:t>market,  </a:t>
            </a:r>
            <a:r>
              <a:rPr lang="en-GB" dirty="0">
                <a:latin typeface="Calibri" pitchFamily="34" charset="0"/>
              </a:rPr>
              <a:t>the indirect real estate market </a:t>
            </a:r>
            <a:r>
              <a:rPr lang="en-GB" dirty="0" smtClean="0">
                <a:latin typeface="Calibri" pitchFamily="34" charset="0"/>
              </a:rPr>
              <a:t>and</a:t>
            </a:r>
          </a:p>
          <a:p>
            <a:pPr marL="266700" lvl="1" indent="190500">
              <a:buClr>
                <a:srgbClr val="252593"/>
              </a:buClr>
              <a:buSzPct val="100000"/>
            </a:pPr>
            <a:r>
              <a:rPr lang="en-GB" dirty="0" smtClean="0">
                <a:latin typeface="Calibri" pitchFamily="34" charset="0"/>
              </a:rPr>
              <a:t>  macroeconomic </a:t>
            </a:r>
            <a:r>
              <a:rPr lang="en-GB" dirty="0">
                <a:latin typeface="Calibri" pitchFamily="34" charset="0"/>
              </a:rPr>
              <a:t>and risk factors</a:t>
            </a:r>
            <a:r>
              <a:rPr lang="en-GB" dirty="0" smtClean="0">
                <a:latin typeface="Calibri" pitchFamily="34" charset="0"/>
              </a:rPr>
              <a:t>.</a:t>
            </a:r>
          </a:p>
          <a:p>
            <a:pPr marL="266700" lvl="1" indent="190500">
              <a:buClr>
                <a:srgbClr val="252593"/>
              </a:buClr>
              <a:buSzPct val="100000"/>
            </a:pPr>
            <a:endParaRPr lang="en-GB" dirty="0">
              <a:latin typeface="Calibri" pitchFamily="34" charset="0"/>
            </a:endParaRPr>
          </a:p>
          <a:p>
            <a:pPr marL="266700" lvl="1" indent="190500">
              <a:buClr>
                <a:srgbClr val="252593"/>
              </a:buClr>
              <a:buSzPct val="100000"/>
              <a:buFont typeface="Wingdings" pitchFamily="2" charset="2"/>
              <a:buChar char="v"/>
            </a:pPr>
            <a:r>
              <a:rPr lang="en-GB" dirty="0" smtClean="0">
                <a:latin typeface="Calibri" pitchFamily="34" charset="0"/>
              </a:rPr>
              <a:t> Time varying measure of the dependence between real estate markets and </a:t>
            </a:r>
            <a:r>
              <a:rPr lang="en-GB" smtClean="0">
                <a:latin typeface="Calibri" pitchFamily="34" charset="0"/>
              </a:rPr>
              <a:t>macroeconomic environment.</a:t>
            </a:r>
            <a:endParaRPr lang="en-GB" dirty="0">
              <a:latin typeface="Calibri" pitchFamily="34" charset="0"/>
            </a:endParaRPr>
          </a:p>
          <a:p>
            <a:pPr marL="266700" lvl="1" indent="190500">
              <a:buClr>
                <a:srgbClr val="252593"/>
              </a:buClr>
              <a:buSzPct val="100000"/>
            </a:pPr>
            <a:endParaRPr lang="en-GB" dirty="0" smtClean="0">
              <a:latin typeface="Calibri" pitchFamily="34" charset="0"/>
            </a:endParaRPr>
          </a:p>
          <a:p>
            <a:pPr lvl="1">
              <a:buClr>
                <a:srgbClr val="252593"/>
              </a:buClr>
              <a:buSzPct val="100000"/>
            </a:pPr>
            <a:endParaRPr lang="en-GB" dirty="0" smtClean="0">
              <a:latin typeface="Calibri" pitchFamily="34" charset="0"/>
            </a:endParaRPr>
          </a:p>
          <a:p>
            <a:pPr lvl="1">
              <a:buClr>
                <a:srgbClr val="252593"/>
              </a:buClr>
              <a:buSzPct val="100000"/>
              <a:buFont typeface="Wingdings" pitchFamily="2" charset="2"/>
              <a:buChar char="v"/>
            </a:pPr>
            <a:endParaRPr lang="en-GB" dirty="0" smtClean="0">
              <a:latin typeface="Calibri" pitchFamily="34" charset="0"/>
            </a:endParaRPr>
          </a:p>
          <a:p>
            <a:pPr lvl="1">
              <a:buClr>
                <a:srgbClr val="252593"/>
              </a:buClr>
              <a:buSzPct val="100000"/>
            </a:pPr>
            <a:endParaRPr lang="en-GB" dirty="0" smtClean="0">
              <a:latin typeface="Calibri" pitchFamily="34" charset="0"/>
            </a:endParaRPr>
          </a:p>
          <a:p>
            <a:pPr lvl="1">
              <a:buClr>
                <a:srgbClr val="252593"/>
              </a:buClr>
              <a:buSzPct val="100000"/>
              <a:buFont typeface="Wingdings" pitchFamily="2" charset="2"/>
              <a:buChar char="v"/>
            </a:pPr>
            <a:endParaRPr lang="en-GB" dirty="0" smtClean="0">
              <a:latin typeface="Calibri" pitchFamily="34" charset="0"/>
            </a:endParaRPr>
          </a:p>
        </p:txBody>
      </p:sp>
      <p:sp>
        <p:nvSpPr>
          <p:cNvPr id="9" name="Espace réservé du numéro de diapositive 8"/>
          <p:cNvSpPr>
            <a:spLocks noGrp="1"/>
          </p:cNvSpPr>
          <p:nvPr>
            <p:ph type="sldNum" sz="quarter" idx="12"/>
          </p:nvPr>
        </p:nvSpPr>
        <p:spPr/>
        <p:txBody>
          <a:bodyPr/>
          <a:lstStyle/>
          <a:p>
            <a:pPr>
              <a:defRPr/>
            </a:pPr>
            <a:fld id="{911317E8-6E1D-436C-8F4E-C7E0BCC13AA6}" type="slidenum">
              <a:rPr lang="fr-FR"/>
              <a:pPr>
                <a:defRPr/>
              </a:pPr>
              <a:t>4</a:t>
            </a:fld>
            <a:endParaRPr lang="fr-FR"/>
          </a:p>
        </p:txBody>
      </p:sp>
      <p:graphicFrame>
        <p:nvGraphicFramePr>
          <p:cNvPr id="8" name="Objet 7"/>
          <p:cNvGraphicFramePr>
            <a:graphicFrameLocks noChangeAspect="1"/>
          </p:cNvGraphicFramePr>
          <p:nvPr/>
        </p:nvGraphicFramePr>
        <p:xfrm>
          <a:off x="4514850" y="3321050"/>
          <a:ext cx="114300" cy="215900"/>
        </p:xfrm>
        <a:graphic>
          <a:graphicData uri="http://schemas.openxmlformats.org/presentationml/2006/ole">
            <p:oleObj spid="_x0000_s5130" name="Équation" r:id="rId4" imgW="114120" imgH="21564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a:t>
            </a:r>
            <a:r>
              <a:rPr lang="en-GB" sz="1050" b="1" dirty="0" smtClean="0">
                <a:solidFill>
                  <a:schemeClr val="bg1"/>
                </a:solidFill>
                <a:cs typeface="Arial" pitchFamily="34" charset="0"/>
              </a:rPr>
              <a:t>Methodology </a:t>
            </a:r>
            <a:r>
              <a:rPr lang="en-GB" sz="1050" b="1" dirty="0" smtClean="0">
                <a:solidFill>
                  <a:schemeClr val="bg1">
                    <a:lumMod val="50000"/>
                  </a:schemeClr>
                </a:solidFill>
                <a:cs typeface="Arial" pitchFamily="34" charset="0"/>
              </a:rPr>
              <a:t>         Data           Results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oooooooooo</a:t>
            </a:r>
            <a:r>
              <a:rPr lang="en-GB" sz="1050" b="1" dirty="0" smtClean="0">
                <a:solidFill>
                  <a:schemeClr val="bg1">
                    <a:lumMod val="50000"/>
                  </a:schemeClr>
                </a:solidFill>
                <a:cs typeface="Arial" pitchFamily="34" charset="0"/>
              </a:rPr>
              <a:t> </a:t>
            </a:r>
            <a:endParaRPr lang="fr-FR" sz="1050" b="1" dirty="0">
              <a:solidFill>
                <a:schemeClr val="bg1">
                  <a:lumMod val="50000"/>
                </a:schemeClr>
              </a:solidFill>
              <a:cs typeface="Arial" pitchFamily="34" charset="0"/>
            </a:endParaRPr>
          </a:p>
        </p:txBody>
      </p:sp>
      <p:sp>
        <p:nvSpPr>
          <p:cNvPr id="6147" name="Espace réservé du contenu 2"/>
          <p:cNvSpPr>
            <a:spLocks noGrp="1"/>
          </p:cNvSpPr>
          <p:nvPr>
            <p:ph idx="1"/>
          </p:nvPr>
        </p:nvSpPr>
        <p:spPr>
          <a:xfrm>
            <a:off x="0" y="1352550"/>
            <a:ext cx="9144000" cy="5505450"/>
          </a:xfrm>
        </p:spPr>
        <p:txBody>
          <a:bodyPr/>
          <a:lstStyle/>
          <a:p>
            <a:pPr>
              <a:buClr>
                <a:srgbClr val="4B4BD1"/>
              </a:buClr>
              <a:buFont typeface="Arial" charset="0"/>
              <a:buNone/>
            </a:pPr>
            <a:endParaRPr lang="en-GB" sz="2000" b="1" dirty="0" smtClean="0">
              <a:cs typeface="Tahoma" pitchFamily="34" charset="0"/>
            </a:endParaRPr>
          </a:p>
          <a:p>
            <a:pPr>
              <a:buClr>
                <a:srgbClr val="4B4BD1"/>
              </a:buClr>
              <a:buFont typeface="Calibri" pitchFamily="34" charset="0"/>
              <a:buChar char="❶"/>
            </a:pPr>
            <a:r>
              <a:rPr lang="en-GB" sz="2000" b="1" dirty="0" smtClean="0">
                <a:cs typeface="Tahoma" pitchFamily="34" charset="0"/>
              </a:rPr>
              <a:t> Co-movements : </a:t>
            </a:r>
            <a:r>
              <a:rPr lang="en-GB" sz="2000" b="1" dirty="0" smtClean="0">
                <a:solidFill>
                  <a:srgbClr val="4B4BD1"/>
                </a:solidFill>
                <a:cs typeface="Tahoma" pitchFamily="34" charset="0"/>
              </a:rPr>
              <a:t>Coherence function </a:t>
            </a:r>
          </a:p>
          <a:p>
            <a:pPr>
              <a:buClr>
                <a:srgbClr val="4B4BD1"/>
              </a:buClr>
              <a:buFont typeface="Arial" charset="0"/>
              <a:buNone/>
            </a:pPr>
            <a:endParaRPr lang="en-GB" sz="2000" b="1" dirty="0" smtClean="0">
              <a:cs typeface="Tahoma" pitchFamily="34" charset="0"/>
            </a:endParaRPr>
          </a:p>
          <a:p>
            <a:pPr>
              <a:buClr>
                <a:srgbClr val="4B4BD1"/>
              </a:buClr>
              <a:buFont typeface="Wingdings" pitchFamily="2" charset="2"/>
              <a:buChar char="v"/>
            </a:pPr>
            <a:r>
              <a:rPr lang="en-US" sz="2000" dirty="0" smtClean="0"/>
              <a:t>The coherence function </a:t>
            </a:r>
            <a:r>
              <a:rPr lang="en-US" sz="2000" i="1" dirty="0" smtClean="0">
                <a:solidFill>
                  <a:srgbClr val="4B4BD1"/>
                </a:solidFill>
              </a:rPr>
              <a:t>(Priestley and Tong, 1973)</a:t>
            </a:r>
          </a:p>
          <a:p>
            <a:pPr>
              <a:buClr>
                <a:srgbClr val="4B4BD1"/>
              </a:buClr>
              <a:buFont typeface="Arial" charset="0"/>
              <a:buNone/>
            </a:pPr>
            <a:endParaRPr lang="en-GB" sz="2000" b="1" i="1" dirty="0" smtClean="0">
              <a:cs typeface="Tahoma" pitchFamily="34" charset="0"/>
            </a:endParaRP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151" name="ZoneTexte 5"/>
          <p:cNvSpPr txBox="1">
            <a:spLocks noChangeArrowheads="1"/>
          </p:cNvSpPr>
          <p:nvPr/>
        </p:nvSpPr>
        <p:spPr bwMode="auto">
          <a:xfrm>
            <a:off x="107950" y="765175"/>
            <a:ext cx="3743325" cy="461963"/>
          </a:xfrm>
          <a:prstGeom prst="rect">
            <a:avLst/>
          </a:prstGeom>
          <a:noFill/>
          <a:ln w="9525">
            <a:noFill/>
            <a:miter lim="800000"/>
            <a:headEnd/>
            <a:tailEnd/>
          </a:ln>
        </p:spPr>
        <p:txBody>
          <a:bodyPr>
            <a:spAutoFit/>
          </a:bodyPr>
          <a:lstStyle/>
          <a:p>
            <a:r>
              <a:rPr lang="en-GB" sz="2400">
                <a:solidFill>
                  <a:schemeClr val="bg1"/>
                </a:solidFill>
                <a:latin typeface="Calibri" pitchFamily="34" charset="0"/>
                <a:cs typeface="Tahoma" pitchFamily="34" charset="0"/>
              </a:rPr>
              <a:t>Methodology</a:t>
            </a:r>
          </a:p>
        </p:txBody>
      </p:sp>
      <p:sp>
        <p:nvSpPr>
          <p:cNvPr id="6152" name="ZoneTexte 6"/>
          <p:cNvSpPr txBox="1">
            <a:spLocks noChangeArrowheads="1"/>
          </p:cNvSpPr>
          <p:nvPr/>
        </p:nvSpPr>
        <p:spPr bwMode="auto">
          <a:xfrm>
            <a:off x="0" y="1503363"/>
            <a:ext cx="9144000" cy="4800600"/>
          </a:xfrm>
          <a:prstGeom prst="rect">
            <a:avLst/>
          </a:prstGeom>
          <a:noFill/>
          <a:ln w="9525">
            <a:noFill/>
            <a:miter lim="800000"/>
            <a:headEnd/>
            <a:tailEnd/>
          </a:ln>
        </p:spPr>
        <p:txBody>
          <a:bodyPr>
            <a:spAutoFit/>
          </a:bodyPr>
          <a:lstStyle/>
          <a:p>
            <a:r>
              <a:rPr lang="fr-FR">
                <a:latin typeface="Calibri" pitchFamily="34" charset="0"/>
              </a:rPr>
              <a:t> </a:t>
            </a:r>
          </a:p>
          <a:p>
            <a:r>
              <a:rPr lang="fr-FR">
                <a:latin typeface="Calibri" pitchFamily="34" charset="0"/>
              </a:rPr>
              <a:t> </a:t>
            </a: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endParaRPr lang="fr-FR">
              <a:latin typeface="Calibri" pitchFamily="34" charset="0"/>
            </a:endParaRPr>
          </a:p>
          <a:p>
            <a:endParaRPr lang="fr-FR">
              <a:latin typeface="Calibri" pitchFamily="34" charset="0"/>
            </a:endParaRPr>
          </a:p>
          <a:p>
            <a:r>
              <a:rPr lang="fr-FR">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9EDE8E88-BB80-4AB9-8B66-720A9ECF3EE1}" type="slidenum">
              <a:rPr lang="fr-FR"/>
              <a:pPr>
                <a:defRPr/>
              </a:pPr>
              <a:t>5</a:t>
            </a:fld>
            <a:endParaRPr lang="fr-FR"/>
          </a:p>
        </p:txBody>
      </p:sp>
      <p:sp>
        <p:nvSpPr>
          <p:cNvPr id="615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latin typeface="Calibri" pitchFamily="34" charset="0"/>
            </a:endParaRPr>
          </a:p>
        </p:txBody>
      </p:sp>
      <p:graphicFrame>
        <p:nvGraphicFramePr>
          <p:cNvPr id="10" name="Objet 9"/>
          <p:cNvGraphicFramePr>
            <a:graphicFrameLocks noChangeAspect="1"/>
          </p:cNvGraphicFramePr>
          <p:nvPr/>
        </p:nvGraphicFramePr>
        <p:xfrm>
          <a:off x="4114800" y="3321050"/>
          <a:ext cx="914400" cy="215900"/>
        </p:xfrm>
        <a:graphic>
          <a:graphicData uri="http://schemas.openxmlformats.org/presentationml/2006/ole">
            <p:oleObj spid="_x0000_s6156" name="Équation" r:id="rId4" imgW="114120" imgH="215640" progId="Equation.3">
              <p:embed/>
            </p:oleObj>
          </a:graphicData>
        </a:graphic>
      </p:graphicFrame>
      <p:graphicFrame>
        <p:nvGraphicFramePr>
          <p:cNvPr id="6157" name="Object 13"/>
          <p:cNvGraphicFramePr>
            <a:graphicFrameLocks noChangeAspect="1"/>
          </p:cNvGraphicFramePr>
          <p:nvPr/>
        </p:nvGraphicFramePr>
        <p:xfrm>
          <a:off x="611560" y="3068960"/>
          <a:ext cx="2592288" cy="725116"/>
        </p:xfrm>
        <a:graphic>
          <a:graphicData uri="http://schemas.openxmlformats.org/presentationml/2006/ole">
            <p:oleObj spid="_x0000_s6157" name="Équation" r:id="rId5" imgW="1815840" imgH="507960" progId="Equation.3">
              <p:embed/>
            </p:oleObj>
          </a:graphicData>
        </a:graphic>
      </p:graphicFrame>
      <p:sp>
        <p:nvSpPr>
          <p:cNvPr id="11" name="Rectangle 10"/>
          <p:cNvSpPr/>
          <p:nvPr/>
        </p:nvSpPr>
        <p:spPr>
          <a:xfrm>
            <a:off x="0" y="3717032"/>
            <a:ext cx="8676456" cy="3693319"/>
          </a:xfrm>
          <a:prstGeom prst="rect">
            <a:avLst/>
          </a:prstGeom>
        </p:spPr>
        <p:txBody>
          <a:bodyPr wrap="square">
            <a:spAutoFit/>
          </a:bodyPr>
          <a:lstStyle/>
          <a:p>
            <a:pPr>
              <a:buClr>
                <a:srgbClr val="4B4BD1"/>
              </a:buClr>
              <a:buFont typeface="Arial" charset="0"/>
              <a:buNone/>
            </a:pPr>
            <a:endParaRPr lang="en-GB" b="1" dirty="0" smtClean="0">
              <a:cs typeface="Tahoma" pitchFamily="34" charset="0"/>
            </a:endParaRPr>
          </a:p>
          <a:p>
            <a:pPr>
              <a:buClr>
                <a:srgbClr val="4B4BD1"/>
              </a:buClr>
              <a:buFont typeface="Calibri" pitchFamily="34" charset="0"/>
              <a:buChar char="❷"/>
            </a:pPr>
            <a:r>
              <a:rPr lang="en-GB" b="1" i="1" dirty="0" smtClean="0">
                <a:cs typeface="Tahoma" pitchFamily="34" charset="0"/>
              </a:rPr>
              <a:t> </a:t>
            </a:r>
            <a:r>
              <a:rPr lang="en-GB" b="1" dirty="0" smtClean="0">
                <a:cs typeface="Tahoma" pitchFamily="34" charset="0"/>
              </a:rPr>
              <a:t>Long run:  </a:t>
            </a:r>
            <a:r>
              <a:rPr lang="en-GB" b="1" dirty="0" smtClean="0">
                <a:solidFill>
                  <a:srgbClr val="4B4BD1"/>
                </a:solidFill>
                <a:cs typeface="Tahoma" pitchFamily="34" charset="0"/>
              </a:rPr>
              <a:t>Unrestricted VAR approach</a:t>
            </a:r>
          </a:p>
          <a:p>
            <a:pPr>
              <a:buClr>
                <a:srgbClr val="4B4BD1"/>
              </a:buClr>
              <a:buNone/>
            </a:pPr>
            <a:endParaRPr lang="en-GB" b="1" dirty="0" smtClean="0">
              <a:cs typeface="Tahoma" pitchFamily="34" charset="0"/>
            </a:endParaRPr>
          </a:p>
          <a:p>
            <a:pPr>
              <a:buClr>
                <a:srgbClr val="4B4BD1"/>
              </a:buClr>
              <a:buFont typeface="Calibri" pitchFamily="34" charset="0"/>
              <a:buChar char="❷"/>
            </a:pPr>
            <a:endParaRPr lang="en-GB" b="1" dirty="0" smtClean="0">
              <a:cs typeface="Tahoma" pitchFamily="34" charset="0"/>
            </a:endParaRPr>
          </a:p>
          <a:p>
            <a:pPr>
              <a:buClr>
                <a:srgbClr val="4B4BD1"/>
              </a:buClr>
              <a:buNone/>
            </a:pPr>
            <a:endParaRPr lang="en-GB" b="1" dirty="0" smtClean="0">
              <a:cs typeface="Tahoma" pitchFamily="34" charset="0"/>
            </a:endParaRPr>
          </a:p>
          <a:p>
            <a:pPr>
              <a:buClr>
                <a:srgbClr val="4B4BD1"/>
              </a:buClr>
              <a:buFont typeface="Calibri" pitchFamily="34" charset="0"/>
              <a:buChar char="❸"/>
            </a:pPr>
            <a:r>
              <a:rPr lang="en-GB" dirty="0" smtClean="0"/>
              <a:t> </a:t>
            </a:r>
            <a:r>
              <a:rPr lang="en-GB" b="1" dirty="0" smtClean="0"/>
              <a:t>Short run:</a:t>
            </a:r>
            <a:r>
              <a:rPr lang="en-GB" dirty="0" smtClean="0"/>
              <a:t> </a:t>
            </a:r>
            <a:r>
              <a:rPr lang="en-GB" b="1" dirty="0" smtClean="0">
                <a:solidFill>
                  <a:srgbClr val="4B4BD1"/>
                </a:solidFill>
              </a:rPr>
              <a:t>Generalized impulse response</a:t>
            </a:r>
          </a:p>
          <a:p>
            <a:pPr>
              <a:buClr>
                <a:srgbClr val="4B4BD1"/>
              </a:buClr>
              <a:buNone/>
            </a:pPr>
            <a:r>
              <a:rPr lang="en-GB" b="1" dirty="0" smtClean="0">
                <a:solidFill>
                  <a:srgbClr val="4B4BD1"/>
                </a:solidFill>
                <a:cs typeface="Tahoma" pitchFamily="34" charset="0"/>
              </a:rPr>
              <a:t>       </a:t>
            </a:r>
            <a:r>
              <a:rPr lang="en-GB" i="1" dirty="0" smtClean="0">
                <a:solidFill>
                  <a:srgbClr val="4B4BD1"/>
                </a:solidFill>
                <a:cs typeface="Tahoma" pitchFamily="34" charset="0"/>
              </a:rPr>
              <a:t>(</a:t>
            </a:r>
            <a:r>
              <a:rPr lang="fr-FR" i="1" dirty="0" err="1" smtClean="0">
                <a:solidFill>
                  <a:srgbClr val="4B4BD1"/>
                </a:solidFill>
              </a:rPr>
              <a:t>Pesaran</a:t>
            </a:r>
            <a:r>
              <a:rPr lang="fr-FR" i="1" dirty="0" smtClean="0">
                <a:solidFill>
                  <a:srgbClr val="4B4BD1"/>
                </a:solidFill>
              </a:rPr>
              <a:t> and Shin (1998) </a:t>
            </a:r>
            <a:r>
              <a:rPr lang="fr-FR" i="1" dirty="0" err="1" smtClean="0">
                <a:solidFill>
                  <a:srgbClr val="4B4BD1"/>
                </a:solidFill>
              </a:rPr>
              <a:t>Koop</a:t>
            </a:r>
            <a:r>
              <a:rPr lang="fr-FR" i="1" dirty="0" smtClean="0">
                <a:solidFill>
                  <a:srgbClr val="4B4BD1"/>
                </a:solidFill>
              </a:rPr>
              <a:t> et al. (1996))</a:t>
            </a:r>
          </a:p>
          <a:p>
            <a:pPr>
              <a:buClr>
                <a:srgbClr val="4B4BD1"/>
              </a:buClr>
              <a:buNone/>
            </a:pPr>
            <a:endParaRPr lang="fr-FR" i="1" dirty="0" smtClean="0">
              <a:solidFill>
                <a:srgbClr val="4B4BD1"/>
              </a:solidFill>
            </a:endParaRPr>
          </a:p>
          <a:p>
            <a:pPr>
              <a:buNone/>
            </a:pPr>
            <a:r>
              <a:rPr lang="en-GB" dirty="0" smtClean="0"/>
              <a:t>       Not sensitive to the ordering of the variables in the VAR.</a:t>
            </a:r>
          </a:p>
          <a:p>
            <a:pPr>
              <a:buNone/>
            </a:pPr>
            <a:endParaRPr lang="en-GB" dirty="0" smtClean="0"/>
          </a:p>
          <a:p>
            <a:pPr>
              <a:buNone/>
            </a:pPr>
            <a:endParaRPr lang="en-GB" dirty="0" smtClean="0">
              <a:cs typeface="Tahoma" pitchFamily="34" charset="0"/>
            </a:endParaRPr>
          </a:p>
          <a:p>
            <a:pPr>
              <a:buNone/>
            </a:pPr>
            <a:endParaRPr lang="en-GB" dirty="0" smtClean="0">
              <a:cs typeface="Tahoma" pitchFamily="34" charset="0"/>
            </a:endParaRPr>
          </a:p>
          <a:p>
            <a:pPr>
              <a:buClr>
                <a:srgbClr val="4B4BD1"/>
              </a:buClr>
              <a:buNone/>
            </a:pPr>
            <a:endParaRPr lang="en-GB" b="1" dirty="0" smtClean="0">
              <a:cs typeface="Tahoma" pitchFamily="34" charset="0"/>
            </a:endParaRPr>
          </a:p>
        </p:txBody>
      </p:sp>
      <p:graphicFrame>
        <p:nvGraphicFramePr>
          <p:cNvPr id="6158" name="Object 14"/>
          <p:cNvGraphicFramePr>
            <a:graphicFrameLocks noChangeAspect="1"/>
          </p:cNvGraphicFramePr>
          <p:nvPr/>
        </p:nvGraphicFramePr>
        <p:xfrm>
          <a:off x="395536" y="4581128"/>
          <a:ext cx="2719388" cy="327025"/>
        </p:xfrm>
        <a:graphic>
          <a:graphicData uri="http://schemas.openxmlformats.org/presentationml/2006/ole">
            <p:oleObj spid="_x0000_s6158" name="Équation" r:id="rId6" imgW="1904760" imgH="22860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a:t>
            </a:r>
            <a:r>
              <a:rPr lang="en-GB" sz="1050" b="1" dirty="0" smtClean="0">
                <a:solidFill>
                  <a:schemeClr val="bg1"/>
                </a:solidFill>
                <a:cs typeface="Arial" pitchFamily="34" charset="0"/>
              </a:rPr>
              <a:t>Data </a:t>
            </a:r>
            <a:r>
              <a:rPr lang="en-GB" sz="1050" b="1" dirty="0" smtClean="0">
                <a:solidFill>
                  <a:schemeClr val="bg1">
                    <a:lumMod val="50000"/>
                  </a:schemeClr>
                </a:solidFill>
                <a:cs typeface="Arial" pitchFamily="34" charset="0"/>
              </a:rPr>
              <a:t>          Results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oooooooooo</a:t>
            </a:r>
            <a:endParaRPr lang="fr-FR" sz="1050" b="1" dirty="0">
              <a:solidFill>
                <a:schemeClr val="bg1">
                  <a:lumMod val="50000"/>
                </a:schemeClr>
              </a:solidFill>
              <a:cs typeface="Arial" pitchFamily="34" charset="0"/>
            </a:endParaRPr>
          </a:p>
        </p:txBody>
      </p:sp>
      <p:sp>
        <p:nvSpPr>
          <p:cNvPr id="7171" name="Espace réservé du contenu 2"/>
          <p:cNvSpPr>
            <a:spLocks noGrp="1"/>
          </p:cNvSpPr>
          <p:nvPr>
            <p:ph idx="1"/>
          </p:nvPr>
        </p:nvSpPr>
        <p:spPr>
          <a:xfrm>
            <a:off x="0" y="1352550"/>
            <a:ext cx="9144000" cy="5316810"/>
          </a:xfrm>
        </p:spPr>
        <p:txBody>
          <a:bodyPr/>
          <a:lstStyle/>
          <a:p>
            <a:pPr>
              <a:buClr>
                <a:srgbClr val="4B4BD1"/>
              </a:buClr>
              <a:buFont typeface="Arial" charset="0"/>
              <a:buNone/>
            </a:pPr>
            <a:r>
              <a:rPr lang="en-US" sz="2000" b="1" dirty="0" smtClean="0"/>
              <a:t>     </a:t>
            </a:r>
            <a:endParaRPr lang="fr-FR" sz="2000" dirty="0" smtClean="0"/>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3743325" cy="461963"/>
          </a:xfrm>
          <a:prstGeom prst="rect">
            <a:avLst/>
          </a:prstGeom>
          <a:noFill/>
          <a:ln w="9525">
            <a:noFill/>
            <a:miter lim="800000"/>
            <a:headEnd/>
            <a:tailEnd/>
          </a:ln>
        </p:spPr>
        <p:txBody>
          <a:bodyPr>
            <a:spAutoFit/>
          </a:bodyPr>
          <a:lstStyle/>
          <a:p>
            <a:r>
              <a:rPr lang="en-GB" sz="2400">
                <a:solidFill>
                  <a:schemeClr val="bg1"/>
                </a:solidFill>
                <a:latin typeface="Calibri" pitchFamily="34" charset="0"/>
                <a:cs typeface="Tahoma" pitchFamily="34" charset="0"/>
              </a:rPr>
              <a:t>Data</a:t>
            </a:r>
          </a:p>
        </p:txBody>
      </p:sp>
      <p:sp>
        <p:nvSpPr>
          <p:cNvPr id="7176" name="ZoneTexte 6"/>
          <p:cNvSpPr txBox="1">
            <a:spLocks noChangeArrowheads="1"/>
          </p:cNvSpPr>
          <p:nvPr/>
        </p:nvSpPr>
        <p:spPr bwMode="auto">
          <a:xfrm>
            <a:off x="0" y="1341438"/>
            <a:ext cx="9144000" cy="4524315"/>
          </a:xfrm>
          <a:prstGeom prst="rect">
            <a:avLst/>
          </a:prstGeom>
          <a:noFill/>
          <a:ln w="9525">
            <a:noFill/>
            <a:miter lim="800000"/>
            <a:headEnd/>
            <a:tailEnd/>
          </a:ln>
        </p:spPr>
        <p:txBody>
          <a:bodyPr>
            <a:spAutoFit/>
          </a:bodyPr>
          <a:lstStyle/>
          <a:p>
            <a:r>
              <a:rPr lang="fr-FR" dirty="0">
                <a:latin typeface="Calibri" pitchFamily="34" charset="0"/>
              </a:rPr>
              <a:t> </a:t>
            </a: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endParaRPr lang="fr-FR" dirty="0">
              <a:latin typeface="Calibri" pitchFamily="34" charset="0"/>
            </a:endParaRPr>
          </a:p>
          <a:p>
            <a:r>
              <a:rPr lang="fr-FR" dirty="0" smtClean="0">
                <a:latin typeface="Calibri" pitchFamily="34" charset="0"/>
              </a:rPr>
              <a:t>       </a:t>
            </a:r>
          </a:p>
          <a:p>
            <a:pPr>
              <a:buFont typeface="Arial" charset="0"/>
              <a:buChar char="•"/>
            </a:pPr>
            <a:endParaRPr lang="fr-FR" dirty="0" smtClean="0">
              <a:latin typeface="Calibri" pitchFamily="34" charset="0"/>
            </a:endParaRPr>
          </a:p>
          <a:p>
            <a:pPr>
              <a:buFont typeface="Arial" charset="0"/>
              <a:buChar char="•"/>
            </a:pPr>
            <a:endParaRPr lang="fr-FR" dirty="0">
              <a:latin typeface="Calibri" pitchFamily="34" charset="0"/>
            </a:endParaRPr>
          </a:p>
          <a:p>
            <a:pPr>
              <a:buFont typeface="Arial" charset="0"/>
              <a:buChar char="•"/>
            </a:pPr>
            <a:endParaRPr lang="fr-FR" dirty="0">
              <a:latin typeface="Calibri" pitchFamily="34" charset="0"/>
            </a:endParaRPr>
          </a:p>
          <a:p>
            <a:endParaRPr lang="fr-FR" dirty="0">
              <a:latin typeface="Calibri" pitchFamily="34" charset="0"/>
            </a:endParaRPr>
          </a:p>
          <a:p>
            <a:endParaRPr lang="fr-FR" dirty="0">
              <a:latin typeface="Calibri" pitchFamily="34" charset="0"/>
            </a:endParaRPr>
          </a:p>
          <a:p>
            <a:endParaRPr lang="fr-FR" dirty="0">
              <a:latin typeface="Calibri" pitchFamily="34" charset="0"/>
            </a:endParaRPr>
          </a:p>
          <a:p>
            <a:r>
              <a:rPr lang="fr-FR" dirty="0">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6</a:t>
            </a:fld>
            <a:endParaRPr lang="fr-FR"/>
          </a:p>
        </p:txBody>
      </p:sp>
      <p:graphicFrame>
        <p:nvGraphicFramePr>
          <p:cNvPr id="8" name="Tableau 7"/>
          <p:cNvGraphicFramePr>
            <a:graphicFrameLocks noGrp="1"/>
          </p:cNvGraphicFramePr>
          <p:nvPr/>
        </p:nvGraphicFramePr>
        <p:xfrm>
          <a:off x="611560" y="1916832"/>
          <a:ext cx="7488832" cy="3754120"/>
        </p:xfrm>
        <a:graphic>
          <a:graphicData uri="http://schemas.openxmlformats.org/drawingml/2006/table">
            <a:tbl>
              <a:tblPr firstRow="1" bandRow="1">
                <a:tableStyleId>{5C22544A-7EE6-4342-B048-85BDC9FD1C3A}</a:tableStyleId>
              </a:tblPr>
              <a:tblGrid>
                <a:gridCol w="3744416"/>
                <a:gridCol w="3744416"/>
              </a:tblGrid>
              <a:tr h="370840">
                <a:tc>
                  <a:txBody>
                    <a:bodyPr/>
                    <a:lstStyle/>
                    <a:p>
                      <a:r>
                        <a:rPr lang="en-GB" noProof="0" dirty="0" smtClean="0"/>
                        <a:t>Real estate</a:t>
                      </a:r>
                      <a:r>
                        <a:rPr lang="en-GB" baseline="0" noProof="0" dirty="0" smtClean="0"/>
                        <a:t> data </a:t>
                      </a:r>
                      <a:endParaRPr lang="en-GB" noProof="0" dirty="0"/>
                    </a:p>
                  </a:txBody>
                  <a:tcPr/>
                </a:tc>
                <a:tc>
                  <a:txBody>
                    <a:bodyPr/>
                    <a:lstStyle/>
                    <a:p>
                      <a:r>
                        <a:rPr lang="en-GB" sz="1800" b="1" noProof="0" dirty="0" smtClean="0">
                          <a:cs typeface="Tahoma" pitchFamily="34" charset="0"/>
                        </a:rPr>
                        <a:t>Macroeconomic data</a:t>
                      </a:r>
                      <a:endParaRPr lang="en-GB" noProof="0" dirty="0"/>
                    </a:p>
                  </a:txBody>
                  <a:tcPr/>
                </a:tc>
              </a:tr>
              <a:tr h="370840">
                <a:tc>
                  <a:txBody>
                    <a:bodyPr/>
                    <a:lstStyle/>
                    <a:p>
                      <a:pPr>
                        <a:buClr>
                          <a:srgbClr val="4B4BD1"/>
                        </a:buClr>
                        <a:buNone/>
                      </a:pPr>
                      <a:r>
                        <a:rPr lang="en-US" sz="1800" b="1" dirty="0" smtClean="0">
                          <a:solidFill>
                            <a:srgbClr val="4B4BD1"/>
                          </a:solidFill>
                        </a:rPr>
                        <a:t>UK</a:t>
                      </a:r>
                    </a:p>
                    <a:p>
                      <a:pPr>
                        <a:buClr>
                          <a:srgbClr val="4B4BD1"/>
                        </a:buClr>
                        <a:buFont typeface="Wingdings" pitchFamily="2" charset="2"/>
                        <a:buChar char="ü"/>
                      </a:pPr>
                      <a:r>
                        <a:rPr lang="en-US" sz="1800" b="1" dirty="0" smtClean="0"/>
                        <a:t>Residential : </a:t>
                      </a:r>
                      <a:r>
                        <a:rPr lang="en-US" sz="1800" dirty="0" smtClean="0"/>
                        <a:t>Halifax price index</a:t>
                      </a:r>
                    </a:p>
                    <a:p>
                      <a:pPr>
                        <a:buClr>
                          <a:srgbClr val="4B4BD1"/>
                        </a:buClr>
                        <a:buFont typeface="Wingdings" pitchFamily="2" charset="2"/>
                        <a:buChar char="ü"/>
                      </a:pPr>
                      <a:r>
                        <a:rPr lang="en-GB" sz="1800" b="1" dirty="0" smtClean="0"/>
                        <a:t>Securitized market : </a:t>
                      </a:r>
                      <a:r>
                        <a:rPr lang="en-GB" sz="1800" dirty="0" smtClean="0"/>
                        <a:t>DataStream       REITs index</a:t>
                      </a:r>
                    </a:p>
                    <a:p>
                      <a:pPr>
                        <a:buClr>
                          <a:srgbClr val="4B4BD1"/>
                        </a:buClr>
                        <a:buFont typeface="Wingdings" pitchFamily="2" charset="2"/>
                        <a:buChar char="ü"/>
                      </a:pPr>
                      <a:r>
                        <a:rPr lang="en-GB" sz="1800" b="1" dirty="0" smtClean="0"/>
                        <a:t>Commercial : </a:t>
                      </a:r>
                      <a:r>
                        <a:rPr lang="en-GB" sz="1800" dirty="0" smtClean="0"/>
                        <a:t>IPD index</a:t>
                      </a:r>
                      <a:endParaRPr lang="en-US" sz="1800" b="1" dirty="0" smtClean="0"/>
                    </a:p>
                    <a:p>
                      <a:pPr>
                        <a:buClr>
                          <a:srgbClr val="4B4BD1"/>
                        </a:buClr>
                        <a:buNone/>
                      </a:pPr>
                      <a:r>
                        <a:rPr lang="en-US" sz="1800" b="1" dirty="0" smtClean="0"/>
                        <a:t> </a:t>
                      </a:r>
                      <a:r>
                        <a:rPr lang="en-US" sz="1800" b="1" dirty="0" smtClean="0">
                          <a:solidFill>
                            <a:srgbClr val="4B4BD1"/>
                          </a:solidFill>
                        </a:rPr>
                        <a:t>US</a:t>
                      </a:r>
                    </a:p>
                    <a:p>
                      <a:pPr>
                        <a:buClr>
                          <a:srgbClr val="4B4BD1"/>
                        </a:buClr>
                        <a:buFont typeface="Wingdings" pitchFamily="2" charset="2"/>
                        <a:buChar char="ü"/>
                      </a:pPr>
                      <a:r>
                        <a:rPr lang="en-US" sz="1800" b="1" dirty="0" smtClean="0"/>
                        <a:t>Residential : </a:t>
                      </a:r>
                      <a:r>
                        <a:rPr lang="fr-FR" sz="1800" kern="1200" dirty="0" smtClean="0">
                          <a:solidFill>
                            <a:schemeClr val="dk1"/>
                          </a:solidFill>
                          <a:latin typeface="+mn-lt"/>
                          <a:ea typeface="+mn-ea"/>
                          <a:cs typeface="+mn-cs"/>
                        </a:rPr>
                        <a:t>S&amp;P/CS</a:t>
                      </a:r>
                      <a:r>
                        <a:rPr lang="fr-FR" sz="1800" kern="1200" baseline="0" dirty="0" smtClean="0">
                          <a:solidFill>
                            <a:schemeClr val="dk1"/>
                          </a:solidFill>
                          <a:latin typeface="+mn-lt"/>
                          <a:ea typeface="+mn-ea"/>
                          <a:cs typeface="+mn-cs"/>
                        </a:rPr>
                        <a:t> </a:t>
                      </a:r>
                      <a:r>
                        <a:rPr lang="fr-FR" sz="1800" kern="1200" dirty="0" smtClean="0">
                          <a:solidFill>
                            <a:schemeClr val="dk1"/>
                          </a:solidFill>
                          <a:latin typeface="+mn-lt"/>
                          <a:ea typeface="+mn-ea"/>
                          <a:cs typeface="+mn-cs"/>
                        </a:rPr>
                        <a:t> National</a:t>
                      </a:r>
                      <a:r>
                        <a:rPr lang="fr-FR" sz="1800" kern="1200" baseline="0" dirty="0" smtClean="0">
                          <a:solidFill>
                            <a:schemeClr val="dk1"/>
                          </a:solidFill>
                          <a:latin typeface="+mn-lt"/>
                          <a:ea typeface="+mn-ea"/>
                          <a:cs typeface="+mn-cs"/>
                        </a:rPr>
                        <a:t> </a:t>
                      </a:r>
                      <a:r>
                        <a:rPr lang="fr-FR" sz="1800" kern="1200" baseline="0" dirty="0" err="1" smtClean="0">
                          <a:solidFill>
                            <a:schemeClr val="dk1"/>
                          </a:solidFill>
                          <a:latin typeface="+mn-lt"/>
                          <a:ea typeface="+mn-ea"/>
                          <a:cs typeface="+mn-cs"/>
                        </a:rPr>
                        <a:t>price</a:t>
                      </a:r>
                      <a:r>
                        <a:rPr lang="fr-FR" sz="1800" kern="1200" baseline="0" dirty="0" smtClean="0">
                          <a:solidFill>
                            <a:schemeClr val="dk1"/>
                          </a:solidFill>
                          <a:latin typeface="+mn-lt"/>
                          <a:ea typeface="+mn-ea"/>
                          <a:cs typeface="+mn-cs"/>
                        </a:rPr>
                        <a:t> </a:t>
                      </a:r>
                      <a:r>
                        <a:rPr lang="en-US" sz="1800" dirty="0" smtClean="0"/>
                        <a:t>index</a:t>
                      </a:r>
                    </a:p>
                    <a:p>
                      <a:pPr>
                        <a:buClr>
                          <a:srgbClr val="4B4BD1"/>
                        </a:buClr>
                        <a:buFont typeface="Wingdings" pitchFamily="2" charset="2"/>
                        <a:buChar char="ü"/>
                      </a:pPr>
                      <a:r>
                        <a:rPr lang="en-GB" sz="1800" b="1" dirty="0" smtClean="0"/>
                        <a:t>Securitized market : </a:t>
                      </a:r>
                      <a:r>
                        <a:rPr lang="en-GB" sz="1800" dirty="0" smtClean="0"/>
                        <a:t>DataStream REITs index</a:t>
                      </a:r>
                    </a:p>
                    <a:p>
                      <a:pPr>
                        <a:buClr>
                          <a:srgbClr val="4B4BD1"/>
                        </a:buClr>
                        <a:buFont typeface="Wingdings" pitchFamily="2" charset="2"/>
                        <a:buChar char="ü"/>
                      </a:pPr>
                      <a:r>
                        <a:rPr lang="en-GB" sz="1800" b="1" dirty="0" smtClean="0"/>
                        <a:t>Commercial : </a:t>
                      </a:r>
                      <a:r>
                        <a:rPr lang="en-GB" sz="1800" dirty="0" smtClean="0"/>
                        <a:t>NCREIF index</a:t>
                      </a:r>
                      <a:endParaRPr lang="en-US" sz="1800" b="1" dirty="0" smtClean="0"/>
                    </a:p>
                    <a:p>
                      <a:endParaRPr lang="en-GB" noProof="0" dirty="0"/>
                    </a:p>
                  </a:txBody>
                  <a:tcPr/>
                </a:tc>
                <a:tc>
                  <a:txBody>
                    <a:bodyPr/>
                    <a:lstStyle/>
                    <a:p>
                      <a:pPr>
                        <a:buClr>
                          <a:srgbClr val="4B4BD1"/>
                        </a:buClr>
                        <a:buFont typeface="Wingdings" pitchFamily="2" charset="2"/>
                        <a:buNone/>
                      </a:pPr>
                      <a:endParaRPr lang="en-US" sz="1800" b="1" dirty="0" smtClean="0">
                        <a:cs typeface="Tahoma" pitchFamily="34" charset="0"/>
                      </a:endParaRPr>
                    </a:p>
                    <a:p>
                      <a:pPr>
                        <a:buClr>
                          <a:srgbClr val="4B4BD1"/>
                        </a:buClr>
                        <a:buFont typeface="Wingdings" pitchFamily="2" charset="2"/>
                        <a:buChar char="ü"/>
                      </a:pPr>
                      <a:r>
                        <a:rPr lang="en-GB" sz="1800" dirty="0" smtClean="0"/>
                        <a:t>10 years Government bond yield </a:t>
                      </a:r>
                    </a:p>
                    <a:p>
                      <a:pPr>
                        <a:buClr>
                          <a:srgbClr val="4B4BD1"/>
                        </a:buClr>
                        <a:buFont typeface="Wingdings" pitchFamily="2" charset="2"/>
                        <a:buNone/>
                      </a:pPr>
                      <a:endParaRPr lang="en-GB" sz="1800" dirty="0" smtClean="0"/>
                    </a:p>
                    <a:p>
                      <a:pPr>
                        <a:buClr>
                          <a:srgbClr val="4B4BD1"/>
                        </a:buClr>
                        <a:buFont typeface="Wingdings" pitchFamily="2" charset="2"/>
                        <a:buChar char="ü"/>
                      </a:pPr>
                      <a:r>
                        <a:rPr lang="en-GB" sz="1800" dirty="0" smtClean="0"/>
                        <a:t>LIBOR 3 months </a:t>
                      </a:r>
                    </a:p>
                    <a:p>
                      <a:pPr>
                        <a:buClr>
                          <a:srgbClr val="4B4BD1"/>
                        </a:buClr>
                        <a:buFont typeface="Wingdings" pitchFamily="2" charset="2"/>
                        <a:buNone/>
                      </a:pPr>
                      <a:r>
                        <a:rPr lang="en-GB" sz="1800" dirty="0" smtClean="0"/>
                        <a:t> </a:t>
                      </a:r>
                    </a:p>
                    <a:p>
                      <a:pPr>
                        <a:buClr>
                          <a:srgbClr val="4B4BD1"/>
                        </a:buClr>
                        <a:buFont typeface="Wingdings" pitchFamily="2" charset="2"/>
                        <a:buChar char="ü"/>
                      </a:pPr>
                      <a:r>
                        <a:rPr lang="en-GB" sz="1800" dirty="0" smtClean="0"/>
                        <a:t>Money supply M2</a:t>
                      </a:r>
                    </a:p>
                    <a:p>
                      <a:pPr>
                        <a:buClr>
                          <a:srgbClr val="4B4BD1"/>
                        </a:buClr>
                        <a:buFont typeface="Wingdings" pitchFamily="2" charset="2"/>
                        <a:buNone/>
                      </a:pPr>
                      <a:endParaRPr lang="en-GB" sz="1800" dirty="0" smtClean="0"/>
                    </a:p>
                    <a:p>
                      <a:pPr>
                        <a:buClr>
                          <a:srgbClr val="4B4BD1"/>
                        </a:buClr>
                        <a:buFont typeface="Wingdings" pitchFamily="2" charset="2"/>
                        <a:buChar char="ü"/>
                      </a:pPr>
                      <a:r>
                        <a:rPr lang="en-GB" sz="1800" dirty="0" smtClean="0"/>
                        <a:t> Growth rate</a:t>
                      </a:r>
                    </a:p>
                    <a:p>
                      <a:pPr>
                        <a:buClr>
                          <a:srgbClr val="4B4BD1"/>
                        </a:buClr>
                        <a:buFont typeface="Wingdings" pitchFamily="2" charset="2"/>
                        <a:buNone/>
                      </a:pPr>
                      <a:endParaRPr lang="en-GB" sz="1800" dirty="0" smtClean="0"/>
                    </a:p>
                    <a:p>
                      <a:pPr>
                        <a:buClr>
                          <a:srgbClr val="4B4BD1"/>
                        </a:buClr>
                        <a:buFont typeface="Wingdings" pitchFamily="2" charset="2"/>
                        <a:buChar char="ü"/>
                      </a:pPr>
                      <a:r>
                        <a:rPr lang="en-GB" sz="1800" dirty="0" smtClean="0"/>
                        <a:t> Expected and</a:t>
                      </a:r>
                      <a:r>
                        <a:rPr lang="en-GB" sz="1800" baseline="0" dirty="0" smtClean="0"/>
                        <a:t> </a:t>
                      </a:r>
                      <a:r>
                        <a:rPr lang="en-GB" sz="1800" dirty="0" smtClean="0"/>
                        <a:t>unexpected inflation </a:t>
                      </a:r>
                      <a:endParaRPr lang="fr-FR" sz="1800" dirty="0" smtClean="0"/>
                    </a:p>
                    <a:p>
                      <a:endParaRPr lang="en-GB" noProof="0" dirty="0"/>
                    </a:p>
                  </a:txBody>
                  <a:tcPr/>
                </a:tc>
              </a:tr>
            </a:tbl>
          </a:graphicData>
        </a:graphic>
      </p:graphicFrame>
      <p:sp>
        <p:nvSpPr>
          <p:cNvPr id="10" name="ZoneTexte 9"/>
          <p:cNvSpPr txBox="1"/>
          <p:nvPr/>
        </p:nvSpPr>
        <p:spPr>
          <a:xfrm>
            <a:off x="2555776" y="5877272"/>
            <a:ext cx="3600400" cy="369332"/>
          </a:xfrm>
          <a:prstGeom prst="rect">
            <a:avLst/>
          </a:prstGeom>
          <a:noFill/>
        </p:spPr>
        <p:txBody>
          <a:bodyPr wrap="square" rtlCol="0">
            <a:spAutoFit/>
          </a:bodyPr>
          <a:lstStyle/>
          <a:p>
            <a:pPr algn="ctr"/>
            <a:r>
              <a:rPr lang="en-US" b="1" dirty="0" smtClean="0"/>
              <a:t> </a:t>
            </a:r>
            <a:r>
              <a:rPr lang="en-US" dirty="0" smtClean="0">
                <a:latin typeface="+mn-lt"/>
              </a:rPr>
              <a:t>Q1:1991 to Q4:2010</a:t>
            </a:r>
            <a:endParaRPr lang="fr-FR"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r>
            <a:br>
              <a:rPr lang="fr-FR" sz="1050" b="1" dirty="0" smtClean="0">
                <a:solidFill>
                  <a:schemeClr val="bg1">
                    <a:lumMod val="50000"/>
                  </a:schemeClr>
                </a:solidFill>
                <a:cs typeface="Arial" pitchFamily="34" charset="0"/>
              </a:rPr>
            </a:b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   </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ooooooooo</a:t>
            </a:r>
            <a:r>
              <a:rPr lang="en-GB" sz="1050" b="1" dirty="0" smtClean="0">
                <a:solidFill>
                  <a:schemeClr val="bg1">
                    <a:lumMod val="50000"/>
                  </a:schemeClr>
                </a:solidFill>
                <a:cs typeface="Arial" pitchFamily="34" charset="0"/>
              </a:rPr>
              <a:t> </a:t>
            </a:r>
            <a:endParaRPr lang="fr-FR" sz="1050" b="1" dirty="0">
              <a:solidFill>
                <a:schemeClr val="bg1">
                  <a:lumMod val="50000"/>
                </a:schemeClr>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Font typeface="Arial" charset="0"/>
              <a:buNone/>
            </a:pPr>
            <a:r>
              <a:rPr lang="en-US" sz="2000" b="1" dirty="0" smtClean="0"/>
              <a:t> </a:t>
            </a:r>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9036050"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US - Coherence functions Short term interest rate </a:t>
            </a:r>
            <a:endParaRPr lang="en-GB" sz="2400" dirty="0">
              <a:solidFill>
                <a:schemeClr val="bg1"/>
              </a:solidFill>
              <a:latin typeface="Calibri" pitchFamily="34" charset="0"/>
              <a:cs typeface="Tahoma" pitchFamily="34" charset="0"/>
            </a:endParaRPr>
          </a:p>
        </p:txBody>
      </p:sp>
      <p:sp>
        <p:nvSpPr>
          <p:cNvPr id="7176" name="ZoneTexte 6"/>
          <p:cNvSpPr txBox="1">
            <a:spLocks noChangeArrowheads="1"/>
          </p:cNvSpPr>
          <p:nvPr/>
        </p:nvSpPr>
        <p:spPr bwMode="auto">
          <a:xfrm>
            <a:off x="0" y="1341438"/>
            <a:ext cx="9144000" cy="5078313"/>
          </a:xfrm>
          <a:prstGeom prst="rect">
            <a:avLst/>
          </a:prstGeom>
          <a:noFill/>
          <a:ln w="9525">
            <a:noFill/>
            <a:miter lim="800000"/>
            <a:headEnd/>
            <a:tailEnd/>
          </a:ln>
        </p:spPr>
        <p:txBody>
          <a:bodyPr wrap="square">
            <a:spAutoFit/>
          </a:bodyPr>
          <a:lstStyle/>
          <a:p>
            <a:r>
              <a:rPr lang="fr-FR">
                <a:latin typeface="Calibri" pitchFamily="34" charset="0"/>
              </a:rPr>
              <a:t> </a:t>
            </a: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endParaRPr lang="fr-FR">
              <a:latin typeface="Calibri" pitchFamily="34" charset="0"/>
            </a:endParaRPr>
          </a:p>
          <a:p>
            <a:endParaRPr lang="fr-FR">
              <a:latin typeface="Calibri" pitchFamily="34" charset="0"/>
            </a:endParaRPr>
          </a:p>
          <a:p>
            <a:r>
              <a:rPr lang="fr-FR">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7</a:t>
            </a:fld>
            <a:endParaRPr lang="fr-FR"/>
          </a:p>
        </p:txBody>
      </p:sp>
      <p:pic>
        <p:nvPicPr>
          <p:cNvPr id="28674" name="Picture 2"/>
          <p:cNvPicPr>
            <a:picLocks noChangeAspect="1" noChangeArrowheads="1"/>
          </p:cNvPicPr>
          <p:nvPr/>
        </p:nvPicPr>
        <p:blipFill>
          <a:blip r:embed="rId3" cstate="print"/>
          <a:srcRect/>
          <a:stretch>
            <a:fillRect/>
          </a:stretch>
        </p:blipFill>
        <p:spPr bwMode="auto">
          <a:xfrm>
            <a:off x="0" y="1628800"/>
            <a:ext cx="3017157" cy="2376000"/>
          </a:xfrm>
          <a:prstGeom prst="rect">
            <a:avLst/>
          </a:prstGeom>
          <a:noFill/>
          <a:ln w="9525">
            <a:noFill/>
            <a:miter lim="800000"/>
            <a:headEnd/>
            <a:tailEnd/>
          </a:ln>
          <a:effectLst/>
        </p:spPr>
      </p:pic>
      <p:pic>
        <p:nvPicPr>
          <p:cNvPr id="28676" name="Picture 4"/>
          <p:cNvPicPr>
            <a:picLocks noChangeAspect="1" noChangeArrowheads="1"/>
          </p:cNvPicPr>
          <p:nvPr/>
        </p:nvPicPr>
        <p:blipFill>
          <a:blip r:embed="rId4" cstate="print"/>
          <a:srcRect/>
          <a:stretch>
            <a:fillRect/>
          </a:stretch>
        </p:blipFill>
        <p:spPr bwMode="auto">
          <a:xfrm>
            <a:off x="3131840" y="1628800"/>
            <a:ext cx="2688015" cy="2376000"/>
          </a:xfrm>
          <a:prstGeom prst="rect">
            <a:avLst/>
          </a:prstGeom>
          <a:noFill/>
          <a:ln w="9525">
            <a:noFill/>
            <a:miter lim="800000"/>
            <a:headEnd/>
            <a:tailEnd/>
          </a:ln>
          <a:effectLst/>
        </p:spPr>
      </p:pic>
      <p:pic>
        <p:nvPicPr>
          <p:cNvPr id="28677" name="Picture 5"/>
          <p:cNvPicPr>
            <a:picLocks noChangeAspect="1" noChangeArrowheads="1"/>
          </p:cNvPicPr>
          <p:nvPr/>
        </p:nvPicPr>
        <p:blipFill>
          <a:blip r:embed="rId5" cstate="print"/>
          <a:srcRect/>
          <a:stretch>
            <a:fillRect/>
          </a:stretch>
        </p:blipFill>
        <p:spPr bwMode="auto">
          <a:xfrm>
            <a:off x="5724128" y="1628800"/>
            <a:ext cx="3168000" cy="2376000"/>
          </a:xfrm>
          <a:prstGeom prst="rect">
            <a:avLst/>
          </a:prstGeom>
          <a:noFill/>
          <a:ln w="9525">
            <a:noFill/>
            <a:miter lim="800000"/>
            <a:headEnd/>
            <a:tailEnd/>
          </a:ln>
          <a:effectLst/>
        </p:spPr>
      </p:pic>
      <p:pic>
        <p:nvPicPr>
          <p:cNvPr id="28678" name="Picture 6"/>
          <p:cNvPicPr>
            <a:picLocks noChangeAspect="1" noChangeArrowheads="1"/>
          </p:cNvPicPr>
          <p:nvPr/>
        </p:nvPicPr>
        <p:blipFill>
          <a:blip r:embed="rId6" cstate="print"/>
          <a:srcRect/>
          <a:stretch>
            <a:fillRect/>
          </a:stretch>
        </p:blipFill>
        <p:spPr bwMode="auto">
          <a:xfrm>
            <a:off x="0" y="4221088"/>
            <a:ext cx="3010310" cy="2376000"/>
          </a:xfrm>
          <a:prstGeom prst="rect">
            <a:avLst/>
          </a:prstGeom>
          <a:noFill/>
          <a:ln w="9525">
            <a:noFill/>
            <a:miter lim="800000"/>
            <a:headEnd/>
            <a:tailEnd/>
          </a:ln>
          <a:effectLst/>
        </p:spPr>
      </p:pic>
      <p:pic>
        <p:nvPicPr>
          <p:cNvPr id="28679" name="Picture 7"/>
          <p:cNvPicPr>
            <a:picLocks noChangeAspect="1" noChangeArrowheads="1"/>
          </p:cNvPicPr>
          <p:nvPr/>
        </p:nvPicPr>
        <p:blipFill>
          <a:blip r:embed="rId7" cstate="print"/>
          <a:srcRect/>
          <a:stretch>
            <a:fillRect/>
          </a:stretch>
        </p:blipFill>
        <p:spPr bwMode="auto">
          <a:xfrm>
            <a:off x="2915816" y="4221088"/>
            <a:ext cx="2930763" cy="2376000"/>
          </a:xfrm>
          <a:prstGeom prst="rect">
            <a:avLst/>
          </a:prstGeom>
          <a:noFill/>
          <a:ln w="9525">
            <a:noFill/>
            <a:miter lim="800000"/>
            <a:headEnd/>
            <a:tailEnd/>
          </a:ln>
          <a:effectLst/>
        </p:spPr>
      </p:pic>
      <p:pic>
        <p:nvPicPr>
          <p:cNvPr id="28680" name="Picture 8"/>
          <p:cNvPicPr>
            <a:picLocks noChangeAspect="1" noChangeArrowheads="1"/>
          </p:cNvPicPr>
          <p:nvPr/>
        </p:nvPicPr>
        <p:blipFill>
          <a:blip r:embed="rId8" cstate="print"/>
          <a:srcRect/>
          <a:stretch>
            <a:fillRect/>
          </a:stretch>
        </p:blipFill>
        <p:spPr bwMode="auto">
          <a:xfrm>
            <a:off x="5868144" y="4221088"/>
            <a:ext cx="3058750" cy="237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  </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ooooooo</a:t>
            </a:r>
            <a:endParaRPr lang="en-GB" sz="1050" b="1" dirty="0">
              <a:solidFill>
                <a:schemeClr val="bg1">
                  <a:lumMod val="50000"/>
                </a:schemeClr>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Font typeface="Wingdings" pitchFamily="2" charset="2"/>
              <a:buChar char="v"/>
            </a:pPr>
            <a:r>
              <a:rPr lang="en-GB" sz="2000" dirty="0" smtClean="0"/>
              <a:t>All the real estate markets in the </a:t>
            </a:r>
            <a:r>
              <a:rPr lang="en-GB" sz="2000" b="1" dirty="0" smtClean="0"/>
              <a:t>UK</a:t>
            </a:r>
            <a:r>
              <a:rPr lang="en-GB" sz="2000" dirty="0" smtClean="0"/>
              <a:t> and the </a:t>
            </a:r>
            <a:r>
              <a:rPr lang="en-GB" sz="2000" b="1" dirty="0" smtClean="0"/>
              <a:t>US significant to the long term interest rate</a:t>
            </a:r>
            <a:r>
              <a:rPr lang="en-GB" sz="2000" dirty="0" smtClean="0"/>
              <a:t> except the </a:t>
            </a:r>
            <a:r>
              <a:rPr lang="en-GB" sz="2000" b="1" dirty="0" smtClean="0"/>
              <a:t>residential</a:t>
            </a:r>
            <a:r>
              <a:rPr lang="en-GB" sz="2000" dirty="0" smtClean="0"/>
              <a:t> real estate market in the </a:t>
            </a:r>
            <a:r>
              <a:rPr lang="en-GB" sz="2000" b="1" dirty="0" smtClean="0"/>
              <a:t>UK</a:t>
            </a:r>
            <a:r>
              <a:rPr lang="en-GB" sz="2000" dirty="0" smtClean="0"/>
              <a:t>  dependent to the </a:t>
            </a:r>
            <a:r>
              <a:rPr lang="en-GB" sz="2000" b="1" dirty="0" smtClean="0"/>
              <a:t>short term interest rate.</a:t>
            </a:r>
            <a:r>
              <a:rPr lang="en-GB" sz="2000" dirty="0" smtClean="0"/>
              <a:t> </a:t>
            </a:r>
          </a:p>
          <a:p>
            <a:pPr>
              <a:buClr>
                <a:srgbClr val="4B4BD1"/>
              </a:buClr>
              <a:buNone/>
            </a:pPr>
            <a:endParaRPr lang="en-GB" sz="2000" dirty="0" smtClean="0">
              <a:solidFill>
                <a:srgbClr val="4B4BD1"/>
              </a:solidFill>
            </a:endParaRPr>
          </a:p>
          <a:p>
            <a:pPr>
              <a:buClr>
                <a:srgbClr val="4B4BD1"/>
              </a:buClr>
              <a:buFont typeface="Wingdings" pitchFamily="2" charset="2"/>
              <a:buChar char="v"/>
            </a:pPr>
            <a:r>
              <a:rPr lang="en-GB" sz="2000" dirty="0" smtClean="0"/>
              <a:t>Only the </a:t>
            </a:r>
            <a:r>
              <a:rPr lang="en-GB" sz="2000" b="1" dirty="0" smtClean="0"/>
              <a:t>residential market in the UK </a:t>
            </a:r>
            <a:r>
              <a:rPr lang="en-GB" sz="2000" dirty="0" smtClean="0"/>
              <a:t>dependant with </a:t>
            </a:r>
            <a:r>
              <a:rPr lang="en-GB" sz="2000" b="1" dirty="0" smtClean="0"/>
              <a:t>a negative coefficient to the money supply </a:t>
            </a:r>
          </a:p>
          <a:p>
            <a:pPr>
              <a:buClr>
                <a:srgbClr val="4B4BD1"/>
              </a:buClr>
              <a:buNone/>
            </a:pPr>
            <a:endParaRPr lang="en-GB" sz="2000" b="1" dirty="0" smtClean="0"/>
          </a:p>
          <a:p>
            <a:pPr>
              <a:buClr>
                <a:srgbClr val="4B4BD1"/>
              </a:buClr>
              <a:buFont typeface="Wingdings" pitchFamily="2" charset="2"/>
              <a:buChar char="v"/>
            </a:pPr>
            <a:r>
              <a:rPr lang="en-GB" sz="2000" dirty="0" smtClean="0"/>
              <a:t>The </a:t>
            </a:r>
            <a:r>
              <a:rPr lang="en-GB" sz="2000" b="1" dirty="0" smtClean="0"/>
              <a:t>US real estate market </a:t>
            </a:r>
            <a:r>
              <a:rPr lang="en-GB" sz="2000" dirty="0" smtClean="0"/>
              <a:t>more significant </a:t>
            </a:r>
            <a:r>
              <a:rPr lang="en-GB" sz="2000" b="1" dirty="0" smtClean="0"/>
              <a:t>negatively</a:t>
            </a:r>
            <a:r>
              <a:rPr lang="en-GB" sz="2000" dirty="0" smtClean="0"/>
              <a:t> to the </a:t>
            </a:r>
            <a:r>
              <a:rPr lang="en-GB" sz="2000" b="1" dirty="0" smtClean="0"/>
              <a:t>economic growth</a:t>
            </a:r>
            <a:r>
              <a:rPr lang="en-GB" sz="2000" dirty="0" smtClean="0"/>
              <a:t>, however for the UK, only the </a:t>
            </a:r>
            <a:r>
              <a:rPr lang="en-GB" sz="2000" b="1" dirty="0" smtClean="0"/>
              <a:t>securitized market </a:t>
            </a:r>
            <a:r>
              <a:rPr lang="en-GB" sz="2000" dirty="0" smtClean="0"/>
              <a:t>significant to the economic growth variations and has a </a:t>
            </a:r>
            <a:r>
              <a:rPr lang="en-GB" sz="2000" b="1" dirty="0" smtClean="0"/>
              <a:t>positive </a:t>
            </a:r>
            <a:r>
              <a:rPr lang="en-GB" sz="2000" b="1" dirty="0" err="1" smtClean="0"/>
              <a:t>coeff</a:t>
            </a:r>
            <a:r>
              <a:rPr lang="en-GB" sz="2000" b="1" dirty="0" smtClean="0"/>
              <a:t>. in the first lag </a:t>
            </a:r>
            <a:r>
              <a:rPr lang="en-GB" sz="2000" dirty="0" smtClean="0"/>
              <a:t>but a </a:t>
            </a:r>
            <a:r>
              <a:rPr lang="en-GB" sz="2000" b="1" dirty="0" smtClean="0"/>
              <a:t>negative </a:t>
            </a:r>
            <a:r>
              <a:rPr lang="en-GB" sz="2000" b="1" dirty="0" err="1" smtClean="0"/>
              <a:t>coeff</a:t>
            </a:r>
            <a:r>
              <a:rPr lang="en-GB" sz="2000" b="1" dirty="0" smtClean="0"/>
              <a:t>.</a:t>
            </a:r>
            <a:r>
              <a:rPr lang="en-GB" sz="2000" dirty="0" smtClean="0"/>
              <a:t> one in the </a:t>
            </a:r>
            <a:r>
              <a:rPr lang="en-GB" sz="2000" b="1" dirty="0" smtClean="0"/>
              <a:t>second lag</a:t>
            </a:r>
            <a:r>
              <a:rPr lang="en-GB" sz="2000" dirty="0" smtClean="0"/>
              <a:t>. </a:t>
            </a:r>
          </a:p>
          <a:p>
            <a:pPr>
              <a:buClr>
                <a:srgbClr val="4B4BD1"/>
              </a:buClr>
              <a:buNone/>
            </a:pPr>
            <a:endParaRPr lang="en-GB" sz="2000" dirty="0" smtClean="0"/>
          </a:p>
          <a:p>
            <a:pPr>
              <a:buClr>
                <a:srgbClr val="4B4BD1"/>
              </a:buClr>
              <a:buFont typeface="Wingdings" pitchFamily="2" charset="2"/>
              <a:buChar char="v"/>
            </a:pPr>
            <a:r>
              <a:rPr lang="en-GB" sz="2000" dirty="0" smtClean="0"/>
              <a:t>The </a:t>
            </a:r>
            <a:r>
              <a:rPr lang="en-GB" sz="2000" b="1" dirty="0" smtClean="0"/>
              <a:t>residential</a:t>
            </a:r>
            <a:r>
              <a:rPr lang="en-GB" sz="2000" dirty="0" smtClean="0"/>
              <a:t> market in </a:t>
            </a:r>
            <a:r>
              <a:rPr lang="en-GB" sz="2000" b="1" dirty="0" smtClean="0"/>
              <a:t>UK </a:t>
            </a:r>
            <a:r>
              <a:rPr lang="en-GB" sz="2000" dirty="0" smtClean="0"/>
              <a:t>and </a:t>
            </a:r>
            <a:r>
              <a:rPr lang="en-GB" sz="2000" b="1" dirty="0" smtClean="0"/>
              <a:t>US</a:t>
            </a:r>
            <a:r>
              <a:rPr lang="en-GB" sz="2000" dirty="0" smtClean="0"/>
              <a:t> more sensitive to the </a:t>
            </a:r>
            <a:r>
              <a:rPr lang="en-GB" sz="2000" b="1" dirty="0" smtClean="0"/>
              <a:t>unexpected</a:t>
            </a:r>
            <a:r>
              <a:rPr lang="en-GB" sz="2000" dirty="0" smtClean="0"/>
              <a:t> component of the inflation however the </a:t>
            </a:r>
            <a:r>
              <a:rPr lang="en-GB" sz="2000" b="1" dirty="0" smtClean="0"/>
              <a:t>commercial</a:t>
            </a:r>
            <a:r>
              <a:rPr lang="en-GB" sz="2000" dirty="0" smtClean="0"/>
              <a:t> market more sensitive to the </a:t>
            </a:r>
            <a:r>
              <a:rPr lang="en-GB" sz="2000" b="1" dirty="0" smtClean="0"/>
              <a:t>expected</a:t>
            </a:r>
            <a:r>
              <a:rPr lang="en-GB" sz="2000" dirty="0" smtClean="0"/>
              <a:t> component.</a:t>
            </a:r>
            <a:endParaRPr lang="fr-FR" sz="2000" dirty="0" smtClean="0"/>
          </a:p>
          <a:p>
            <a:pPr>
              <a:buClr>
                <a:srgbClr val="4B4BD1"/>
              </a:buClr>
              <a:buFont typeface="Wingdings" pitchFamily="2" charset="2"/>
              <a:buChar char="v"/>
            </a:pPr>
            <a:endParaRPr lang="fr-FR" sz="2000" dirty="0" smtClean="0">
              <a:solidFill>
                <a:srgbClr val="4B4BD1"/>
              </a:solidFill>
            </a:endParaRPr>
          </a:p>
          <a:p>
            <a:pPr>
              <a:buClr>
                <a:srgbClr val="4B4BD1"/>
              </a:buClr>
              <a:buFont typeface="Arial" charset="0"/>
              <a:buNone/>
            </a:pPr>
            <a:endParaRPr lang="en-US" sz="2000" b="1" dirty="0" smtClean="0"/>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fontAlgn="auto">
              <a:spcBef>
                <a:spcPts val="0"/>
              </a:spcBef>
              <a:spcAft>
                <a:spcPts val="0"/>
              </a:spcAft>
              <a:defRPr/>
            </a:pPr>
            <a:r>
              <a:rPr lang="en-GB" dirty="0" smtClean="0">
                <a:solidFill>
                  <a:schemeClr val="bg1"/>
                </a:solidFill>
              </a:rPr>
              <a:t>Long run : VAR results  </a:t>
            </a:r>
            <a:endParaRPr lang="en-GB" dirty="0">
              <a:solidFill>
                <a:schemeClr val="bg1"/>
              </a:solidFill>
            </a:endParaRP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a:t>
            </a:r>
            <a:endParaRPr lang="en-GB" sz="2400" dirty="0">
              <a:solidFill>
                <a:schemeClr val="bg1"/>
              </a:solidFill>
              <a:latin typeface="Calibri" pitchFamily="34" charset="0"/>
              <a:cs typeface="Tahoma" pitchFamily="34" charset="0"/>
            </a:endParaRPr>
          </a:p>
        </p:txBody>
      </p:sp>
      <p:sp>
        <p:nvSpPr>
          <p:cNvPr id="7176" name="ZoneTexte 6"/>
          <p:cNvSpPr txBox="1">
            <a:spLocks noChangeArrowheads="1"/>
          </p:cNvSpPr>
          <p:nvPr/>
        </p:nvSpPr>
        <p:spPr bwMode="auto">
          <a:xfrm>
            <a:off x="0" y="1341438"/>
            <a:ext cx="9144000" cy="5078412"/>
          </a:xfrm>
          <a:prstGeom prst="rect">
            <a:avLst/>
          </a:prstGeom>
          <a:noFill/>
          <a:ln w="9525">
            <a:noFill/>
            <a:miter lim="800000"/>
            <a:headEnd/>
            <a:tailEnd/>
          </a:ln>
        </p:spPr>
        <p:txBody>
          <a:bodyPr>
            <a:spAutoFit/>
          </a:bodyPr>
          <a:lstStyle/>
          <a:p>
            <a:r>
              <a:rPr lang="fr-FR">
                <a:latin typeface="Calibri" pitchFamily="34" charset="0"/>
              </a:rPr>
              <a:t> </a:t>
            </a: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pPr>
              <a:buFont typeface="Arial" charset="0"/>
              <a:buChar char="•"/>
            </a:pPr>
            <a:endParaRPr lang="fr-FR">
              <a:latin typeface="Calibri" pitchFamily="34" charset="0"/>
            </a:endParaRPr>
          </a:p>
          <a:p>
            <a:endParaRPr lang="fr-FR">
              <a:latin typeface="Calibri" pitchFamily="34" charset="0"/>
            </a:endParaRPr>
          </a:p>
          <a:p>
            <a:endParaRPr lang="fr-FR">
              <a:latin typeface="Calibri" pitchFamily="34" charset="0"/>
            </a:endParaRPr>
          </a:p>
          <a:p>
            <a:r>
              <a:rPr lang="fr-FR">
                <a:latin typeface="Calibri" pitchFamily="34" charset="0"/>
              </a:rPr>
              <a:t> </a:t>
            </a: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713"/>
          </a:xfrm>
          <a:solidFill>
            <a:schemeClr val="tx1"/>
          </a:solidFill>
        </p:spPr>
        <p:txBody>
          <a:bodyPr rtlCol="0">
            <a:normAutofit/>
          </a:bodyPr>
          <a:lstStyle/>
          <a:p>
            <a:pPr algn="l" fontAlgn="auto">
              <a:spcAft>
                <a:spcPts val="0"/>
              </a:spcAft>
              <a:defRPr/>
            </a:pPr>
            <a:r>
              <a:rPr lang="fr-FR" sz="1050" b="1" dirty="0" smtClean="0">
                <a:solidFill>
                  <a:schemeClr val="bg1">
                    <a:lumMod val="50000"/>
                  </a:schemeClr>
                </a:solidFill>
                <a:cs typeface="Arial" pitchFamily="34" charset="0"/>
              </a:rPr>
              <a:t>  </a:t>
            </a:r>
            <a:r>
              <a:rPr lang="en-GB" sz="1050" b="1" dirty="0" smtClean="0">
                <a:solidFill>
                  <a:schemeClr val="bg1">
                    <a:lumMod val="50000"/>
                  </a:schemeClr>
                </a:solidFill>
                <a:cs typeface="Arial" pitchFamily="34" charset="0"/>
              </a:rPr>
              <a:t>Introduction          Motivation           Methodology          Data           </a:t>
            </a:r>
            <a:r>
              <a:rPr lang="en-GB" sz="1050" b="1" dirty="0" smtClean="0">
                <a:solidFill>
                  <a:schemeClr val="bg1"/>
                </a:solidFill>
                <a:cs typeface="Arial" pitchFamily="34" charset="0"/>
              </a:rPr>
              <a:t>Results</a:t>
            </a:r>
            <a:r>
              <a:rPr lang="en-GB" sz="1050" b="1" dirty="0" smtClean="0">
                <a:solidFill>
                  <a:schemeClr val="bg1">
                    <a:lumMod val="50000"/>
                  </a:schemeClr>
                </a:solidFill>
                <a:cs typeface="Arial" pitchFamily="34" charset="0"/>
              </a:rPr>
              <a:t>                    Conclusion  </a:t>
            </a:r>
            <a:br>
              <a:rPr lang="en-GB" sz="1050" b="1" dirty="0" smtClean="0">
                <a:solidFill>
                  <a:schemeClr val="bg1">
                    <a:lumMod val="50000"/>
                  </a:schemeClr>
                </a:solidFill>
                <a:cs typeface="Arial" pitchFamily="34" charset="0"/>
              </a:rPr>
            </a:br>
            <a:r>
              <a:rPr lang="en-GB" sz="1050" b="1" dirty="0" smtClean="0">
                <a:solidFill>
                  <a:schemeClr val="bg1">
                    <a:lumMod val="50000"/>
                  </a:schemeClr>
                </a:solidFill>
                <a:cs typeface="Arial" pitchFamily="34" charset="0"/>
              </a:rPr>
              <a:t>                                                                                                                         </a:t>
            </a:r>
            <a:r>
              <a:rPr lang="en-GB" sz="1050" b="1" dirty="0" err="1" smtClean="0">
                <a:solidFill>
                  <a:schemeClr val="bg1">
                    <a:lumMod val="50000"/>
                  </a:schemeClr>
                </a:solidFill>
                <a:cs typeface="Arial" pitchFamily="34" charset="0"/>
              </a:rPr>
              <a:t>ooo</a:t>
            </a:r>
            <a:r>
              <a:rPr lang="en-GB" sz="1050" b="1" dirty="0" err="1" smtClean="0">
                <a:solidFill>
                  <a:schemeClr val="bg1"/>
                </a:solidFill>
                <a:cs typeface="Arial" pitchFamily="34" charset="0"/>
              </a:rPr>
              <a:t>o</a:t>
            </a:r>
            <a:r>
              <a:rPr lang="en-GB" sz="1050" b="1" dirty="0" err="1" smtClean="0">
                <a:solidFill>
                  <a:schemeClr val="bg1">
                    <a:lumMod val="50000"/>
                  </a:schemeClr>
                </a:solidFill>
                <a:cs typeface="Arial" pitchFamily="34" charset="0"/>
              </a:rPr>
              <a:t>oooooo</a:t>
            </a:r>
            <a:r>
              <a:rPr lang="en-GB" sz="1050" b="1" dirty="0" smtClean="0">
                <a:solidFill>
                  <a:schemeClr val="bg1">
                    <a:lumMod val="50000"/>
                  </a:schemeClr>
                </a:solidFill>
                <a:cs typeface="Arial" pitchFamily="34" charset="0"/>
              </a:rPr>
              <a:t> </a:t>
            </a:r>
            <a:endParaRPr lang="en-GB" sz="1050" b="1" dirty="0">
              <a:solidFill>
                <a:schemeClr val="bg1"/>
              </a:solidFill>
              <a:cs typeface="Arial" pitchFamily="34" charset="0"/>
            </a:endParaRPr>
          </a:p>
        </p:txBody>
      </p:sp>
      <p:sp>
        <p:nvSpPr>
          <p:cNvPr id="7171" name="Espace réservé du contenu 2"/>
          <p:cNvSpPr>
            <a:spLocks noGrp="1"/>
          </p:cNvSpPr>
          <p:nvPr>
            <p:ph idx="1"/>
          </p:nvPr>
        </p:nvSpPr>
        <p:spPr>
          <a:xfrm>
            <a:off x="0" y="1352550"/>
            <a:ext cx="9144000" cy="5505450"/>
          </a:xfrm>
        </p:spPr>
        <p:txBody>
          <a:bodyPr/>
          <a:lstStyle/>
          <a:p>
            <a:pPr>
              <a:buClr>
                <a:srgbClr val="4B4BD1"/>
              </a:buClr>
              <a:buNone/>
            </a:pPr>
            <a:r>
              <a:rPr lang="en-GB" sz="2000" b="1" dirty="0" smtClean="0"/>
              <a:t> </a:t>
            </a:r>
            <a:r>
              <a:rPr lang="en-GB" sz="2000" dirty="0" smtClean="0"/>
              <a:t>     </a:t>
            </a:r>
            <a:endParaRPr lang="en-GB" sz="2000" dirty="0" smtClean="0">
              <a:solidFill>
                <a:srgbClr val="252593"/>
              </a:solidFill>
            </a:endParaRPr>
          </a:p>
          <a:p>
            <a:pPr>
              <a:buClr>
                <a:srgbClr val="4B4BD1"/>
              </a:buClr>
              <a:buNone/>
            </a:pPr>
            <a:r>
              <a:rPr lang="en-GB" sz="2000" b="1" dirty="0" smtClean="0"/>
              <a:t>                                                                               UK</a:t>
            </a:r>
          </a:p>
          <a:p>
            <a:pPr>
              <a:buClr>
                <a:srgbClr val="4B4BD1"/>
              </a:buClr>
              <a:buFont typeface="Arial" charset="0"/>
              <a:buNone/>
            </a:pPr>
            <a:endParaRPr lang="en-GB" sz="2000" b="1" dirty="0" smtClean="0"/>
          </a:p>
        </p:txBody>
      </p:sp>
      <p:sp>
        <p:nvSpPr>
          <p:cNvPr id="5" name="Rectangle 4"/>
          <p:cNvSpPr/>
          <p:nvPr/>
        </p:nvSpPr>
        <p:spPr>
          <a:xfrm>
            <a:off x="0" y="620688"/>
            <a:ext cx="9144000" cy="720080"/>
          </a:xfrm>
          <a:prstGeom prst="rect">
            <a:avLst/>
          </a:prstGeom>
          <a:solidFill>
            <a:srgbClr val="252593"/>
          </a:solidFill>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175" name="ZoneTexte 5"/>
          <p:cNvSpPr txBox="1">
            <a:spLocks noChangeArrowheads="1"/>
          </p:cNvSpPr>
          <p:nvPr/>
        </p:nvSpPr>
        <p:spPr bwMode="auto">
          <a:xfrm>
            <a:off x="107950" y="765175"/>
            <a:ext cx="6552282" cy="461665"/>
          </a:xfrm>
          <a:prstGeom prst="rect">
            <a:avLst/>
          </a:prstGeom>
          <a:noFill/>
          <a:ln w="9525">
            <a:noFill/>
            <a:miter lim="800000"/>
            <a:headEnd/>
            <a:tailEnd/>
          </a:ln>
        </p:spPr>
        <p:txBody>
          <a:bodyPr wrap="square">
            <a:spAutoFit/>
          </a:bodyPr>
          <a:lstStyle/>
          <a:p>
            <a:r>
              <a:rPr lang="en-GB" sz="2400" dirty="0" smtClean="0">
                <a:solidFill>
                  <a:schemeClr val="bg1"/>
                </a:solidFill>
                <a:latin typeface="Calibri" pitchFamily="34" charset="0"/>
                <a:cs typeface="Tahoma" pitchFamily="34" charset="0"/>
              </a:rPr>
              <a:t>  Short run</a:t>
            </a:r>
            <a:endParaRPr lang="en-GB" sz="2400" dirty="0">
              <a:solidFill>
                <a:schemeClr val="bg1"/>
              </a:solidFill>
              <a:latin typeface="Calibri"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ADE8C002-9EE4-4038-9645-63578450D4A0}" type="slidenum">
              <a:rPr lang="fr-FR"/>
              <a:pPr>
                <a:defRPr/>
              </a:pPr>
              <a:t>9</a:t>
            </a:fld>
            <a:endParaRPr lang="fr-FR"/>
          </a:p>
        </p:txBody>
      </p:sp>
      <p:pic>
        <p:nvPicPr>
          <p:cNvPr id="30724" name="Picture 4"/>
          <p:cNvPicPr>
            <a:picLocks noChangeAspect="1" noChangeArrowheads="1"/>
          </p:cNvPicPr>
          <p:nvPr/>
        </p:nvPicPr>
        <p:blipFill>
          <a:blip r:embed="rId3" cstate="print"/>
          <a:srcRect/>
          <a:stretch>
            <a:fillRect/>
          </a:stretch>
        </p:blipFill>
        <p:spPr bwMode="auto">
          <a:xfrm>
            <a:off x="827584" y="2492896"/>
            <a:ext cx="3609975" cy="2628900"/>
          </a:xfrm>
          <a:prstGeom prst="rect">
            <a:avLst/>
          </a:prstGeom>
          <a:noFill/>
          <a:ln w="9525">
            <a:noFill/>
            <a:miter lim="800000"/>
            <a:headEnd/>
            <a:tailEnd/>
          </a:ln>
        </p:spPr>
      </p:pic>
      <p:sp>
        <p:nvSpPr>
          <p:cNvPr id="10" name="ZoneTexte 9"/>
          <p:cNvSpPr txBox="1"/>
          <p:nvPr/>
        </p:nvSpPr>
        <p:spPr>
          <a:xfrm>
            <a:off x="827584" y="5517232"/>
            <a:ext cx="3672408" cy="923330"/>
          </a:xfrm>
          <a:prstGeom prst="rect">
            <a:avLst/>
          </a:prstGeom>
          <a:noFill/>
        </p:spPr>
        <p:txBody>
          <a:bodyPr wrap="square" rtlCol="0">
            <a:spAutoFit/>
          </a:bodyPr>
          <a:lstStyle/>
          <a:p>
            <a:pPr algn="ctr"/>
            <a:r>
              <a:rPr lang="en-GB" dirty="0" smtClean="0"/>
              <a:t>Response of the REITs index to a shock in the Long term interest rate </a:t>
            </a:r>
            <a:endParaRPr lang="en-GB" dirty="0"/>
          </a:p>
        </p:txBody>
      </p:sp>
      <p:pic>
        <p:nvPicPr>
          <p:cNvPr id="30725" name="Picture 5"/>
          <p:cNvPicPr>
            <a:picLocks noChangeAspect="1" noChangeArrowheads="1"/>
          </p:cNvPicPr>
          <p:nvPr/>
        </p:nvPicPr>
        <p:blipFill>
          <a:blip r:embed="rId4" cstate="print"/>
          <a:srcRect/>
          <a:stretch>
            <a:fillRect/>
          </a:stretch>
        </p:blipFill>
        <p:spPr bwMode="auto">
          <a:xfrm>
            <a:off x="5148064" y="2492896"/>
            <a:ext cx="3467100" cy="2628900"/>
          </a:xfrm>
          <a:prstGeom prst="rect">
            <a:avLst/>
          </a:prstGeom>
          <a:noFill/>
          <a:ln w="9525">
            <a:noFill/>
            <a:miter lim="800000"/>
            <a:headEnd/>
            <a:tailEnd/>
          </a:ln>
        </p:spPr>
      </p:pic>
      <p:sp>
        <p:nvSpPr>
          <p:cNvPr id="12" name="ZoneTexte 11"/>
          <p:cNvSpPr txBox="1"/>
          <p:nvPr/>
        </p:nvSpPr>
        <p:spPr>
          <a:xfrm>
            <a:off x="5004048" y="5445224"/>
            <a:ext cx="3384376" cy="923330"/>
          </a:xfrm>
          <a:prstGeom prst="rect">
            <a:avLst/>
          </a:prstGeom>
          <a:noFill/>
        </p:spPr>
        <p:txBody>
          <a:bodyPr wrap="square" rtlCol="0">
            <a:spAutoFit/>
          </a:bodyPr>
          <a:lstStyle/>
          <a:p>
            <a:pPr algn="ctr"/>
            <a:r>
              <a:rPr lang="en-GB" dirty="0" smtClean="0"/>
              <a:t>Response of  the REITs index to a shock in the short term interest rate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2024</TotalTime>
  <Words>1949</Words>
  <Application>Microsoft Office PowerPoint</Application>
  <PresentationFormat>Affichage à l'écran (4:3)</PresentationFormat>
  <Paragraphs>354</Paragraphs>
  <Slides>17</Slides>
  <Notes>17</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19" baseType="lpstr">
      <vt:lpstr>Thème Office</vt:lpstr>
      <vt:lpstr>Équation</vt:lpstr>
      <vt:lpstr>Diapositive 1</vt:lpstr>
      <vt:lpstr>   </vt:lpstr>
      <vt:lpstr> Introduction          Motivation           Methodology          Data           Results                    Conclusion                                                                                                                           oooooooooo</vt:lpstr>
      <vt:lpstr>     Introduction          Motivation           Methodology          Data           Results                    Conclusion                                                                                                                              oooooooooo </vt:lpstr>
      <vt:lpstr> Introduction          Motivation           Methodology          Data           Results                    Conclusion                                                                                                                            oooooooooo </vt:lpstr>
      <vt:lpstr>    Introduction          Motivation           Methodology          Data           Results                    Conclusion                                                                                                                              oooooooooo</vt:lpstr>
      <vt:lpstr>  Introduction          Motivation           Methodology          Data           Results                    Conclusion                                                                                                                           oooooooooo </vt:lpstr>
      <vt:lpstr> Introduction          Motivation           Methodology          Data           Results                    Conclusion                                                                                                                           oooooooooo</vt:lpstr>
      <vt:lpstr>  Introduction          Motivation           Methodology          Data           Results                    Conclusion                                                                                                                            oooooooooo </vt:lpstr>
      <vt:lpstr> Introduction          Motivation           Methodology          Data           Results                    Conclusion                                                                                                                           oooooooooo</vt:lpstr>
      <vt:lpstr> Introduction          Motivation           Methodology          Data           Results                    Conclusion                                                                                                                           oooooooooo </vt:lpstr>
      <vt:lpstr>  Introduction          Motivation           Methodology          Data           Results                    Conclusion                                                                                                                            oooooooooo </vt:lpstr>
      <vt:lpstr> Introduction          Motivation           Methodology          Data           Results                    Conclusion                                                                                                                           oooooooooo  </vt:lpstr>
      <vt:lpstr>  Introduction          Motivation           Methodology          Data           Results                    Conclusion                                                                                                                            ooooooooooo </vt:lpstr>
      <vt:lpstr>Diapositive 15</vt:lpstr>
      <vt:lpstr> Introduction          Motivation           Methodology          Data           Results                    Conclusion                                                                                                                           oooooooooo </vt:lpstr>
      <vt:lpstr>  Introduction          Motivation           Methodology          Data           Results                    Conclusion                                                                                                                            oooooooooo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Ranwa</dc:creator>
  <cp:lastModifiedBy>Ranwa</cp:lastModifiedBy>
  <cp:revision>309</cp:revision>
  <dcterms:created xsi:type="dcterms:W3CDTF">2011-06-12T10:56:43Z</dcterms:created>
  <dcterms:modified xsi:type="dcterms:W3CDTF">2011-06-17T14:00:58Z</dcterms:modified>
</cp:coreProperties>
</file>