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411" r:id="rId5"/>
    <p:sldId id="403" r:id="rId6"/>
    <p:sldId id="428" r:id="rId7"/>
    <p:sldId id="408" r:id="rId8"/>
    <p:sldId id="427" r:id="rId9"/>
    <p:sldId id="412" r:id="rId10"/>
    <p:sldId id="413" r:id="rId11"/>
    <p:sldId id="414" r:id="rId12"/>
    <p:sldId id="35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3300"/>
    <a:srgbClr val="276DA8"/>
    <a:srgbClr val="A0CE67"/>
    <a:srgbClr val="00BCE4"/>
    <a:srgbClr val="EF5091"/>
    <a:srgbClr val="EEB211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84" autoAdjust="0"/>
    <p:restoredTop sz="91453" autoAdjust="0"/>
  </p:normalViewPr>
  <p:slideViewPr>
    <p:cSldViewPr>
      <p:cViewPr>
        <p:scale>
          <a:sx n="66" d="100"/>
          <a:sy n="66" d="100"/>
        </p:scale>
        <p:origin x="-2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0162139107611549"/>
          <c:y val="0.16294783464566939"/>
          <c:w val="0.51127805118110259"/>
          <c:h val="0.73879183070866172"/>
        </c:manualLayout>
      </c:layout>
      <c:radarChart>
        <c:radarStyle val="marker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marker>
            <c:symbol val="none"/>
          </c:marker>
          <c:cat>
            <c:strRef>
              <c:f>Blad1!$A$2:$A$11</c:f>
              <c:strCache>
                <c:ptCount val="10"/>
                <c:pt idx="0">
                  <c:v>Sector Balance Score</c:v>
                </c:pt>
                <c:pt idx="1">
                  <c:v>Income return</c:v>
                </c:pt>
                <c:pt idx="2">
                  <c:v>Location concentration</c:v>
                </c:pt>
                <c:pt idx="3">
                  <c:v>Development exposure</c:v>
                </c:pt>
                <c:pt idx="4">
                  <c:v>Asset/ Lot size concentration</c:v>
                </c:pt>
                <c:pt idx="5">
                  <c:v>Lease Length</c:v>
                </c:pt>
                <c:pt idx="6">
                  <c:v>TICCS stress score</c:v>
                </c:pt>
                <c:pt idx="7">
                  <c:v>Tenant concentration</c:v>
                </c:pt>
                <c:pt idx="8">
                  <c:v>Weighted Beta</c:v>
                </c:pt>
                <c:pt idx="9">
                  <c:v>Void rate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marker>
            <c:symbol val="none"/>
          </c:marker>
          <c:cat>
            <c:strRef>
              <c:f>Blad1!$A$2:$A$11</c:f>
              <c:strCache>
                <c:ptCount val="10"/>
                <c:pt idx="0">
                  <c:v>Sector Balance Score</c:v>
                </c:pt>
                <c:pt idx="1">
                  <c:v>Income return</c:v>
                </c:pt>
                <c:pt idx="2">
                  <c:v>Location concentration</c:v>
                </c:pt>
                <c:pt idx="3">
                  <c:v>Development exposure</c:v>
                </c:pt>
                <c:pt idx="4">
                  <c:v>Asset/ Lot size concentration</c:v>
                </c:pt>
                <c:pt idx="5">
                  <c:v>Lease Length</c:v>
                </c:pt>
                <c:pt idx="6">
                  <c:v>TICCS stress score</c:v>
                </c:pt>
                <c:pt idx="7">
                  <c:v>Tenant concentration</c:v>
                </c:pt>
                <c:pt idx="8">
                  <c:v>Weighted Beta</c:v>
                </c:pt>
                <c:pt idx="9">
                  <c:v>Void rate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</c:ser>
        <c:axId val="162819072"/>
        <c:axId val="162837248"/>
      </c:radarChart>
      <c:catAx>
        <c:axId val="162819072"/>
        <c:scaling>
          <c:orientation val="minMax"/>
        </c:scaling>
        <c:axPos val="b"/>
        <c:majorGridlines/>
        <c:numFmt formatCode="dd/mm/yyyy" sourceLinked="1"/>
        <c:tickLblPos val="nextTo"/>
        <c:crossAx val="162837248"/>
        <c:crosses val="autoZero"/>
        <c:auto val="1"/>
        <c:lblAlgn val="ctr"/>
        <c:lblOffset val="100"/>
      </c:catAx>
      <c:valAx>
        <c:axId val="162837248"/>
        <c:scaling>
          <c:orientation val="minMax"/>
        </c:scaling>
        <c:axPos val="l"/>
        <c:majorGridlines/>
        <c:numFmt formatCode="General" sourceLinked="1"/>
        <c:majorTickMark val="cross"/>
        <c:tickLblPos val="none"/>
        <c:crossAx val="162819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C943058A-1114-4988-B90E-0767C2F03075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41573F6-FC7B-475A-BF98-81DD7917F87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D92D5D0-EC03-42D6-AA4A-75EDB7BD0832}" type="datetimeFigureOut">
              <a:rPr lang="en-US"/>
              <a:pPr>
                <a:defRPr/>
              </a:pPr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132AD8-1736-44EA-89F3-0D63845F19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7103"/>
            <a:fld id="{0255D687-1344-475D-91DA-D4F2E43211DB}" type="slidenum">
              <a:rPr lang="en-US" smtClean="0"/>
              <a:pPr defTabSz="997103"/>
              <a:t>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57762" cy="37195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5384"/>
            <a:ext cx="4983545" cy="446745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7103"/>
            <a:fld id="{0255D687-1344-475D-91DA-D4F2E43211DB}" type="slidenum">
              <a:rPr lang="en-US" smtClean="0"/>
              <a:pPr defTabSz="997103"/>
              <a:t>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57762" cy="37195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5384"/>
            <a:ext cx="4983545" cy="446745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7103"/>
            <a:fld id="{1E3BEBDE-6A04-40D5-AFEE-239262403970}" type="slidenum">
              <a:rPr lang="en-US" smtClean="0"/>
              <a:pPr defTabSz="997103"/>
              <a:t>9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57762" cy="37195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5384"/>
            <a:ext cx="4983545" cy="446745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7103"/>
            <a:fld id="{1E3BEBDE-6A04-40D5-AFEE-239262403970}" type="slidenum">
              <a:rPr lang="en-US" smtClean="0"/>
              <a:pPr defTabSz="997103"/>
              <a:t>10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57762" cy="37195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5384"/>
            <a:ext cx="4983545" cy="446745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b="1" smtClean="0">
                <a:latin typeface="Arial" pitchFamily="34" charset="0"/>
              </a:rPr>
              <a:t>    </a:t>
            </a:r>
            <a:r>
              <a:rPr lang="en-GB" smtClean="0">
                <a:latin typeface="Arial" pitchFamily="34" charset="0"/>
              </a:rPr>
              <a:t>Any questions?</a:t>
            </a:r>
            <a:endParaRPr lang="en-US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mtClean="0">
                <a:latin typeface="Arial" pitchFamily="34" charset="0"/>
              </a:rPr>
              <a:t>    Provides contact details for IPD</a:t>
            </a:r>
            <a:endParaRPr lang="en-US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b"/>
          <a:lstStyle/>
          <a:p>
            <a:pPr algn="r" defTabSz="882615"/>
            <a:fld id="{04866827-AE11-49B0-B240-80243B54B1E2}" type="slidenum">
              <a:rPr lang="en-GB" sz="1200">
                <a:latin typeface="Calibri" pitchFamily="34" charset="0"/>
              </a:rPr>
              <a:pPr algn="r" defTabSz="882615"/>
              <a:t>11</a:t>
            </a:fld>
            <a:endParaRPr lang="en-GB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00200"/>
            <a:ext cx="2133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600200"/>
            <a:ext cx="6248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761038" cy="11525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815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8393113" y="6334125"/>
            <a:ext cx="11255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4056-E1A5-446B-AD3F-C6EBFEFF6914}" type="datetime7">
              <a:rPr lang="en-US"/>
              <a:pPr>
                <a:defRPr/>
              </a:pPr>
              <a:t>Jun-11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761038" cy="11525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8393113" y="6334125"/>
            <a:ext cx="112553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4056-E1A5-446B-AD3F-C6EBFEFF6914}" type="datetime7">
              <a:rPr lang="en-US"/>
              <a:pPr>
                <a:defRPr/>
              </a:pPr>
              <a:t>Jun-11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D Content+Image Option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57338"/>
            <a:ext cx="2767013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556792"/>
            <a:ext cx="5760640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Placeholder 10"/>
          <p:cNvSpPr>
            <a:spLocks noGrp="1"/>
          </p:cNvSpPr>
          <p:nvPr>
            <p:ph type="title"/>
          </p:nvPr>
        </p:nvSpPr>
        <p:spPr bwMode="auto">
          <a:xfrm>
            <a:off x="142875" y="142875"/>
            <a:ext cx="7019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534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7348" name="Picture 13" descr="New logo with strapline 200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338" y="152400"/>
            <a:ext cx="143986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0" y="6580188"/>
            <a:ext cx="9144000" cy="2778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150813" y="6608763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Arial" charset="0"/>
                <a:cs typeface="+mn-cs"/>
              </a:rPr>
              <a:t>© IPD 2011</a:t>
            </a:r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4300538" y="6608763"/>
            <a:ext cx="542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chemeClr val="bg1"/>
                </a:solidFill>
                <a:latin typeface="Arial" charset="0"/>
                <a:cs typeface="+mn-cs"/>
              </a:rPr>
              <a:t>ipd.com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 userDrawn="1"/>
        </p:nvSpPr>
        <p:spPr bwMode="auto">
          <a:xfrm>
            <a:off x="85344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45DEF41-6C8B-42AD-82FF-2E008A17CB2E}" type="slidenum">
              <a:rPr lang="en-US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3" r:id="rId2"/>
    <p:sldLayoutId id="2147483746" r:id="rId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76DA8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76DA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76DA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76DA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276DA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Amsterdam F13834 kalverstr m"/>
          <p:cNvPicPr>
            <a:picLocks noChangeAspect="1" noChangeArrowheads="1"/>
          </p:cNvPicPr>
          <p:nvPr userDrawn="1"/>
        </p:nvPicPr>
        <p:blipFill>
          <a:blip r:embed="rId14" cstate="print"/>
          <a:srcRect l="1169" t="3699" r="2335" b="23004"/>
          <a:stretch>
            <a:fillRect/>
          </a:stretch>
        </p:blipFill>
        <p:spPr bwMode="auto">
          <a:xfrm>
            <a:off x="-304800" y="0"/>
            <a:ext cx="9448800" cy="6924675"/>
          </a:xfrm>
          <a:prstGeom prst="rect">
            <a:avLst/>
          </a:prstGeom>
          <a:noFill/>
        </p:spPr>
      </p:pic>
      <p:sp>
        <p:nvSpPr>
          <p:cNvPr id="58377" name="Rectangle 9"/>
          <p:cNvSpPr>
            <a:spLocks noChangeArrowheads="1"/>
          </p:cNvSpPr>
          <p:nvPr userDrawn="1"/>
        </p:nvSpPr>
        <p:spPr bwMode="auto">
          <a:xfrm>
            <a:off x="-304800" y="3505200"/>
            <a:ext cx="8991600" cy="2514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5435600" y="3581400"/>
            <a:ext cx="0" cy="2339975"/>
          </a:xfrm>
          <a:prstGeom prst="line">
            <a:avLst/>
          </a:prstGeom>
          <a:noFill/>
          <a:ln w="1270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grpSp>
        <p:nvGrpSpPr>
          <p:cNvPr id="58372" name="Group 20"/>
          <p:cNvGrpSpPr>
            <a:grpSpLocks/>
          </p:cNvGrpSpPr>
          <p:nvPr userDrawn="1"/>
        </p:nvGrpSpPr>
        <p:grpSpPr bwMode="auto">
          <a:xfrm>
            <a:off x="5486400" y="4572000"/>
            <a:ext cx="2787650" cy="1201738"/>
            <a:chOff x="3822" y="2308"/>
            <a:chExt cx="1902" cy="805"/>
          </a:xfrm>
        </p:grpSpPr>
        <p:pic>
          <p:nvPicPr>
            <p:cNvPr id="58374" name="Picture 3" descr="Green_IPD_logo_whiteout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70" y="2308"/>
              <a:ext cx="654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 userDrawn="1"/>
          </p:nvSpPr>
          <p:spPr bwMode="auto">
            <a:xfrm>
              <a:off x="3822" y="2478"/>
              <a:ext cx="110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1400" dirty="0">
                  <a:solidFill>
                    <a:srgbClr val="67C7C6"/>
                  </a:solidFill>
                  <a:latin typeface="+mn-lt"/>
                  <a:cs typeface="+mn-cs"/>
                </a:rPr>
                <a:t>On the pulse of   the property world</a:t>
              </a:r>
              <a:endParaRPr lang="en-US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8373" name="Title Placeholder 10"/>
          <p:cNvSpPr>
            <a:spLocks noGrp="1"/>
          </p:cNvSpPr>
          <p:nvPr>
            <p:ph type="title"/>
          </p:nvPr>
        </p:nvSpPr>
        <p:spPr bwMode="auto">
          <a:xfrm>
            <a:off x="152400" y="4038600"/>
            <a:ext cx="5181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Box"/>
          <p:cNvSpPr>
            <a:spLocks noGrp="1" noChangeArrowheads="1"/>
          </p:cNvSpPr>
          <p:nvPr>
            <p:ph type="ctrTitle"/>
          </p:nvPr>
        </p:nvSpPr>
        <p:spPr>
          <a:xfrm>
            <a:off x="0" y="3505200"/>
            <a:ext cx="7772400" cy="1470025"/>
          </a:xfrm>
        </p:spPr>
        <p:txBody>
          <a:bodyPr/>
          <a:lstStyle/>
          <a:p>
            <a:pPr eaLnBrk="1" hangingPunct="1"/>
            <a:r>
              <a:rPr lang="fr-FR" sz="2400" dirty="0" err="1" smtClean="0"/>
              <a:t>Managing</a:t>
            </a:r>
            <a:r>
              <a:rPr lang="fr-FR" sz="2400" dirty="0" smtClean="0"/>
              <a:t> </a:t>
            </a:r>
            <a:r>
              <a:rPr lang="fr-FR" sz="2400" dirty="0" err="1" smtClean="0"/>
              <a:t>risk</a:t>
            </a:r>
            <a:r>
              <a:rPr lang="fr-FR" sz="2400" dirty="0" smtClean="0"/>
              <a:t> in </a:t>
            </a:r>
            <a:r>
              <a:rPr lang="fr-FR" sz="2400" dirty="0" err="1" smtClean="0"/>
              <a:t>residential</a:t>
            </a:r>
            <a:r>
              <a:rPr lang="fr-FR" sz="2400" dirty="0" smtClean="0"/>
              <a:t> portfolios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2000" dirty="0" smtClean="0">
                <a:solidFill>
                  <a:schemeClr val="accent1"/>
                </a:solidFill>
              </a:rPr>
              <a:t>An instrument for the </a:t>
            </a:r>
            <a:r>
              <a:rPr lang="fr-FR" sz="2000" dirty="0" err="1" smtClean="0">
                <a:solidFill>
                  <a:schemeClr val="accent1"/>
                </a:solidFill>
              </a:rPr>
              <a:t>benchmarking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smtClean="0">
                <a:solidFill>
                  <a:schemeClr val="accent1"/>
                </a:solidFill>
              </a:rPr>
              <a:t>of </a:t>
            </a:r>
            <a:r>
              <a:rPr lang="fr-FR" sz="2000" dirty="0" err="1" smtClean="0">
                <a:solidFill>
                  <a:schemeClr val="accent1"/>
                </a:solidFill>
              </a:rPr>
              <a:t>risk</a:t>
            </a:r>
            <a:r>
              <a:rPr lang="fr-FR" sz="2000" dirty="0" smtClean="0">
                <a:solidFill>
                  <a:schemeClr val="accent1"/>
                </a:solidFill>
              </a:rPr>
              <a:t> for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dirty="0" smtClean="0">
                <a:solidFill>
                  <a:schemeClr val="accent1"/>
                </a:solidFill>
              </a:rPr>
              <a:t>real </a:t>
            </a:r>
            <a:r>
              <a:rPr lang="fr-FR" sz="2000" dirty="0" err="1" smtClean="0">
                <a:solidFill>
                  <a:schemeClr val="accent1"/>
                </a:solidFill>
              </a:rPr>
              <a:t>estate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</a:rPr>
              <a:t>investors</a:t>
            </a:r>
            <a:r>
              <a:rPr lang="fr-FR" sz="2000" dirty="0" smtClean="0">
                <a:solidFill>
                  <a:schemeClr val="accent1"/>
                </a:solidFill>
              </a:rPr>
              <a:t> and social </a:t>
            </a:r>
            <a:r>
              <a:rPr lang="fr-FR" sz="2000" dirty="0" err="1" smtClean="0">
                <a:solidFill>
                  <a:schemeClr val="accent1"/>
                </a:solidFill>
              </a:rPr>
              <a:t>housing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dirty="0" smtClean="0">
                <a:solidFill>
                  <a:schemeClr val="accent1"/>
                </a:solidFill>
              </a:rPr>
              <a:t>associations 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14514" y="5081956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Rob Courtens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Bert Teuben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Maarten Broek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2514600" y="5620656"/>
            <a:ext cx="2976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Eindhoven, June 17th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192838" cy="9366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Arial" charset="0"/>
              </a:rPr>
              <a:t>Ambition?</a:t>
            </a:r>
            <a:endParaRPr lang="en-GB" sz="18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0175" y="2708275"/>
            <a:ext cx="428625" cy="2305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686800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000" dirty="0" smtClean="0"/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nl-NL" sz="1600" dirty="0" smtClean="0"/>
              <a:t> </a:t>
            </a:r>
            <a:endParaRPr lang="nl-NL" sz="1600" dirty="0"/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Prediction of tracking error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Quick and dirty research on volatility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No statistically significant conclusions yet !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Underlying parameters of dimensions should be discussed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More long term average research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Play around with segmentations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Timing of risk (correlation)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dirty="0" smtClean="0"/>
              <a:t> Limitative set of definitions (with predictive use)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54572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8" name="Picture 12" descr="Amsterdam F13834 kalverstr m"/>
          <p:cNvPicPr>
            <a:picLocks noChangeAspect="1" noChangeArrowheads="1"/>
          </p:cNvPicPr>
          <p:nvPr/>
        </p:nvPicPr>
        <p:blipFill>
          <a:blip r:embed="rId3" cstate="print"/>
          <a:srcRect l="1169" t="3699" r="2335" b="23004"/>
          <a:stretch>
            <a:fillRect/>
          </a:stretch>
        </p:blipFill>
        <p:spPr bwMode="auto">
          <a:xfrm>
            <a:off x="-304800" y="0"/>
            <a:ext cx="9448800" cy="692467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84455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84455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052763"/>
            <a:ext cx="8532813" cy="3348037"/>
          </a:xfrm>
          <a:prstGeom prst="rect">
            <a:avLst/>
          </a:prstGeom>
          <a:solidFill>
            <a:srgbClr val="6A737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80902" name="Picture 9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63" y="3317875"/>
            <a:ext cx="23034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227013" y="3173413"/>
            <a:ext cx="4572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lang="en-GB" sz="1400" b="1" dirty="0">
                <a:solidFill>
                  <a:schemeClr val="bg1"/>
                </a:solidFill>
              </a:rPr>
              <a:t>IPD Nederland</a:t>
            </a:r>
          </a:p>
          <a:p>
            <a:pPr marL="342900" indent="-342900"/>
            <a:r>
              <a:rPr lang="en-GB" sz="1400" dirty="0" err="1">
                <a:solidFill>
                  <a:schemeClr val="bg1"/>
                </a:solidFill>
              </a:rPr>
              <a:t>Busplein</a:t>
            </a:r>
            <a:r>
              <a:rPr lang="en-GB" sz="1400" dirty="0">
                <a:solidFill>
                  <a:schemeClr val="bg1"/>
                </a:solidFill>
              </a:rPr>
              <a:t> 30</a:t>
            </a:r>
          </a:p>
          <a:p>
            <a:pPr marL="342900" indent="-342900"/>
            <a:r>
              <a:rPr lang="en-GB" sz="1400" dirty="0">
                <a:solidFill>
                  <a:schemeClr val="bg1"/>
                </a:solidFill>
              </a:rPr>
              <a:t>1315 KV </a:t>
            </a:r>
            <a:r>
              <a:rPr lang="en-GB" sz="1400" dirty="0" err="1">
                <a:solidFill>
                  <a:schemeClr val="bg1"/>
                </a:solidFill>
              </a:rPr>
              <a:t>Almere</a:t>
            </a:r>
            <a:endParaRPr lang="en-GB" sz="1400" dirty="0">
              <a:solidFill>
                <a:schemeClr val="bg1"/>
              </a:solidFill>
            </a:endParaRPr>
          </a:p>
          <a:p>
            <a:pPr marL="342900" indent="-342900"/>
            <a:r>
              <a:rPr lang="en-GB" sz="1400" dirty="0">
                <a:solidFill>
                  <a:schemeClr val="bg1"/>
                </a:solidFill>
              </a:rPr>
              <a:t>Nederland</a:t>
            </a:r>
          </a:p>
          <a:p>
            <a:pPr marL="342900" indent="-342900"/>
            <a:endParaRPr lang="en-GB" sz="1400" dirty="0">
              <a:solidFill>
                <a:schemeClr val="bg1"/>
              </a:solidFill>
            </a:endParaRPr>
          </a:p>
          <a:p>
            <a:pPr marL="342900" indent="-342900"/>
            <a:r>
              <a:rPr lang="en-GB" sz="1400" dirty="0">
                <a:solidFill>
                  <a:schemeClr val="bg1"/>
                </a:solidFill>
              </a:rPr>
              <a:t>Tel: </a:t>
            </a:r>
            <a:r>
              <a:rPr lang="en-GB" sz="1400" dirty="0" smtClean="0">
                <a:solidFill>
                  <a:schemeClr val="bg1"/>
                </a:solidFill>
              </a:rPr>
              <a:t>	+31 </a:t>
            </a:r>
            <a:r>
              <a:rPr lang="en-GB" sz="1400" dirty="0">
                <a:solidFill>
                  <a:schemeClr val="bg1"/>
                </a:solidFill>
              </a:rPr>
              <a:t>88 328 2200</a:t>
            </a:r>
          </a:p>
          <a:p>
            <a:pPr marL="342900" indent="-342900"/>
            <a:r>
              <a:rPr lang="en-GB" sz="1400" dirty="0">
                <a:solidFill>
                  <a:schemeClr val="bg1"/>
                </a:solidFill>
              </a:rPr>
              <a:t>Fax</a:t>
            </a:r>
            <a:r>
              <a:rPr lang="en-GB" sz="1400" dirty="0" smtClean="0">
                <a:solidFill>
                  <a:schemeClr val="bg1"/>
                </a:solidFill>
              </a:rPr>
              <a:t>:+31 </a:t>
            </a:r>
            <a:r>
              <a:rPr lang="en-GB" sz="1400" dirty="0">
                <a:solidFill>
                  <a:schemeClr val="bg1"/>
                </a:solidFill>
              </a:rPr>
              <a:t>88 328 2201</a:t>
            </a:r>
          </a:p>
          <a:p>
            <a:pPr marL="342900" indent="-342900"/>
            <a:r>
              <a:rPr lang="en-GB" sz="1400" dirty="0" smtClean="0">
                <a:solidFill>
                  <a:schemeClr val="bg1"/>
                </a:solidFill>
              </a:rPr>
              <a:t>www.ipd.com/netherlands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0904" name="Text Box 5"/>
          <p:cNvSpPr txBox="1">
            <a:spLocks noChangeArrowheads="1"/>
          </p:cNvSpPr>
          <p:nvPr/>
        </p:nvSpPr>
        <p:spPr bwMode="auto">
          <a:xfrm>
            <a:off x="188913" y="5241925"/>
            <a:ext cx="8275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Intellectual Property Rights and use of IPD statistics as benchmarks</a:t>
            </a:r>
          </a:p>
          <a:p>
            <a:r>
              <a:rPr lang="en-US" sz="1000">
                <a:solidFill>
                  <a:schemeClr val="bg1"/>
                </a:solidFill>
              </a:rPr>
              <a:t>Whether in the public domain or otherwise, IPD's statistics are the intellectual property of Investment Property Databank Limited.</a:t>
            </a:r>
          </a:p>
          <a:p>
            <a:r>
              <a:rPr lang="en-US" sz="1000">
                <a:solidFill>
                  <a:schemeClr val="bg1"/>
                </a:solidFill>
              </a:rPr>
              <a:t>It is not permissible to use data drawn from this presentation as benchmarks.  </a:t>
            </a:r>
          </a:p>
          <a:p>
            <a:endParaRPr lang="en-US" sz="1000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© Investment Property Databank Limited (IPD) 2011. Database Right, Investment Property Databank Limited (IPD) 2011.  </a:t>
            </a:r>
          </a:p>
          <a:p>
            <a:r>
              <a:rPr lang="en-US" sz="1000">
                <a:solidFill>
                  <a:schemeClr val="bg1"/>
                </a:solidFill>
              </a:rPr>
              <a:t>All rights conferred by law of copyright and by virtue of international conventions are reserved by IPD</a:t>
            </a:r>
          </a:p>
        </p:txBody>
      </p:sp>
      <p:sp>
        <p:nvSpPr>
          <p:cNvPr id="80905" name="Text Box 11"/>
          <p:cNvSpPr txBox="1">
            <a:spLocks noChangeArrowheads="1"/>
          </p:cNvSpPr>
          <p:nvPr/>
        </p:nvSpPr>
        <p:spPr bwMode="auto">
          <a:xfrm>
            <a:off x="234950" y="379413"/>
            <a:ext cx="456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188913"/>
            <a:ext cx="6192838" cy="9366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Thank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you for your attention!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Box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143625" cy="714375"/>
          </a:xfrm>
        </p:spPr>
        <p:txBody>
          <a:bodyPr/>
          <a:lstStyle/>
          <a:p>
            <a:pPr eaLnBrk="1" hangingPunct="1"/>
            <a:r>
              <a:rPr lang="en-GB" b="1" dirty="0" smtClean="0"/>
              <a:t>Agenda</a:t>
            </a:r>
            <a:endParaRPr lang="en-US" b="1" dirty="0" smtClean="0"/>
          </a:p>
        </p:txBody>
      </p:sp>
      <p:sp>
        <p:nvSpPr>
          <p:cNvPr id="60419" name="Text Box 8"/>
          <p:cNvSpPr txBox="1">
            <a:spLocks noChangeArrowheads="1"/>
          </p:cNvSpPr>
          <p:nvPr/>
        </p:nvSpPr>
        <p:spPr bwMode="auto">
          <a:xfrm>
            <a:off x="3429000" y="1371600"/>
            <a:ext cx="54864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/>
              <a:t> </a:t>
            </a:r>
            <a:r>
              <a:rPr lang="nl-NL" sz="2000" dirty="0" err="1" smtClean="0"/>
              <a:t>Introduction</a:t>
            </a:r>
            <a:r>
              <a:rPr lang="nl-NL" sz="2000" dirty="0" smtClean="0"/>
              <a:t> </a:t>
            </a: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/>
              <a:t> </a:t>
            </a:r>
            <a:r>
              <a:rPr lang="nl-NL" sz="2000" dirty="0" smtClean="0"/>
              <a:t>The </a:t>
            </a:r>
            <a:r>
              <a:rPr lang="nl-NL" sz="2000" dirty="0" err="1" smtClean="0"/>
              <a:t>Blundell</a:t>
            </a:r>
            <a:r>
              <a:rPr lang="nl-NL" sz="2000" dirty="0" smtClean="0"/>
              <a:t> risk </a:t>
            </a:r>
            <a:r>
              <a:rPr lang="nl-NL" sz="2000" dirty="0" err="1" smtClean="0"/>
              <a:t>dimensions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Suitability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Dutch </a:t>
            </a:r>
            <a:r>
              <a:rPr lang="nl-NL" sz="2000" dirty="0" err="1" smtClean="0"/>
              <a:t>residential</a:t>
            </a:r>
            <a:r>
              <a:rPr lang="nl-NL" sz="2000" dirty="0" smtClean="0"/>
              <a:t> </a:t>
            </a:r>
            <a:r>
              <a:rPr lang="nl-NL" sz="2000" dirty="0" err="1" smtClean="0"/>
              <a:t>market</a:t>
            </a:r>
            <a:endParaRPr lang="nl-NL" sz="2000" dirty="0" smtClean="0"/>
          </a:p>
          <a:p>
            <a:pPr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1600" dirty="0" smtClean="0"/>
              <a:t>Top down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1600" dirty="0" smtClean="0"/>
              <a:t>  </a:t>
            </a:r>
            <a:r>
              <a:rPr lang="nl-NL" sz="1600" dirty="0" err="1" smtClean="0"/>
              <a:t>Bottom</a:t>
            </a:r>
            <a:r>
              <a:rPr lang="nl-NL" sz="1600" dirty="0" smtClean="0"/>
              <a:t> up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1600" dirty="0" smtClean="0"/>
              <a:t>  Parameters and </a:t>
            </a:r>
            <a:r>
              <a:rPr lang="nl-NL" sz="1600" dirty="0" err="1" smtClean="0"/>
              <a:t>Ranking</a:t>
            </a:r>
            <a:r>
              <a:rPr lang="nl-NL" sz="1600" dirty="0" smtClean="0"/>
              <a:t> </a:t>
            </a:r>
            <a:endParaRPr lang="en-US" sz="1600" dirty="0" smtClean="0"/>
          </a:p>
          <a:p>
            <a:pPr marL="0"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nl-NL" sz="2000" dirty="0" smtClean="0"/>
          </a:p>
          <a:p>
            <a:pPr marL="0"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err="1" smtClean="0"/>
              <a:t>Towards</a:t>
            </a:r>
            <a:r>
              <a:rPr lang="nl-NL" sz="2000" dirty="0" smtClean="0"/>
              <a:t> the Risk Web 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nl-NL" sz="2000" dirty="0" smtClean="0"/>
          </a:p>
          <a:p>
            <a:pPr marL="0" lvl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Ambition</a:t>
            </a:r>
            <a:r>
              <a:rPr lang="nl-NL" sz="2000" dirty="0" smtClean="0"/>
              <a:t>/ </a:t>
            </a:r>
            <a:r>
              <a:rPr lang="nl-NL" sz="2000" dirty="0" err="1" smtClean="0"/>
              <a:t>Further</a:t>
            </a:r>
            <a:r>
              <a:rPr lang="nl-NL" sz="2000" dirty="0" smtClean="0"/>
              <a:t> research</a:t>
            </a:r>
          </a:p>
        </p:txBody>
      </p:sp>
      <p:pic>
        <p:nvPicPr>
          <p:cNvPr id="60420" name="Picture 5" descr="S:\Board\Project Research\Projects &amp; New Initiatives\Internal_Business\Product PAS Material Review\PAS presentation review\PAS Analysis Presentation\Countries\Netherlands\Amsterdam F13834 modifi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2242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79388" y="476250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Introduction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					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971800" y="1219200"/>
            <a:ext cx="5760640" cy="4752528"/>
          </a:xfrm>
        </p:spPr>
        <p:txBody>
          <a:bodyPr/>
          <a:lstStyle/>
          <a:p>
            <a:r>
              <a:rPr lang="en-US" dirty="0" smtClean="0"/>
              <a:t>Investors point of view</a:t>
            </a:r>
          </a:p>
          <a:p>
            <a:endParaRPr lang="en-US" dirty="0" smtClean="0"/>
          </a:p>
          <a:p>
            <a:r>
              <a:rPr lang="en-US" dirty="0" smtClean="0"/>
              <a:t>Return is reward for risk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Risk based on volatility lacks diagnostic content</a:t>
            </a:r>
          </a:p>
          <a:p>
            <a:r>
              <a:rPr lang="en-US" dirty="0" smtClean="0"/>
              <a:t>Risk based on volatility of past returns is backward looking</a:t>
            </a:r>
          </a:p>
          <a:p>
            <a:pPr>
              <a:buNone/>
            </a:pPr>
            <a:r>
              <a:rPr lang="en-US" dirty="0" smtClean="0"/>
              <a:t> 	(Blundell et. al., 2005)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causes volatility in portfolio returns?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Total return = income return + capital growth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27013" y="265113"/>
            <a:ext cx="8916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36873" name="Rectangle 20"/>
          <p:cNvSpPr>
            <a:spLocks noChangeArrowheads="1"/>
          </p:cNvSpPr>
          <p:nvPr/>
        </p:nvSpPr>
        <p:spPr bwMode="auto">
          <a:xfrm>
            <a:off x="179388" y="476250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Blundell Risk dimensions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					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</p:txBody>
      </p:sp>
      <p:graphicFrame>
        <p:nvGraphicFramePr>
          <p:cNvPr id="5" name="Grafiek 4"/>
          <p:cNvGraphicFramePr/>
          <p:nvPr/>
        </p:nvGraphicFramePr>
        <p:xfrm>
          <a:off x="304800" y="9144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79388" y="476250"/>
            <a:ext cx="89646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Introduction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r>
              <a:rPr lang="en-GB" sz="2200" b="1" dirty="0" smtClean="0">
                <a:solidFill>
                  <a:srgbClr val="276DA8"/>
                </a:solidFill>
                <a:ea typeface="+mj-ea"/>
                <a:cs typeface="+mj-cs"/>
              </a:rPr>
              <a:t>					</a:t>
            </a: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  <a:p>
            <a:endParaRPr lang="en-GB" sz="2200" b="1" dirty="0" smtClean="0">
              <a:solidFill>
                <a:srgbClr val="276DA8"/>
              </a:solidFill>
              <a:ea typeface="+mj-ea"/>
              <a:cs typeface="+mj-cs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987824" y="1556792"/>
            <a:ext cx="5760640" cy="1262608"/>
          </a:xfrm>
        </p:spPr>
        <p:txBody>
          <a:bodyPr/>
          <a:lstStyle/>
          <a:p>
            <a:r>
              <a:rPr lang="en-US" dirty="0" smtClean="0"/>
              <a:t>Also for Dutch residential investment market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What is the Dutch market????</a:t>
            </a:r>
          </a:p>
          <a:p>
            <a:endParaRPr lang="en-US" dirty="0" smtClean="0"/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 bwMode="auto">
          <a:xfrm>
            <a:off x="3048000" y="2547392"/>
            <a:ext cx="5760640" cy="22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€ 197 billion market size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€ 110 billion in residential (75 % private)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  19 billion in IPD/ROZ residential universe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3048000" y="4528592"/>
            <a:ext cx="5760640" cy="17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also:  The Dutch social housing market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€ 243 billion market size (market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€  66 billion in IPD/aeDex universe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Box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143625" cy="71437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Suitablility</a:t>
            </a:r>
            <a:r>
              <a:rPr lang="en-US" b="1" dirty="0" smtClean="0"/>
              <a:t> for </a:t>
            </a:r>
            <a:r>
              <a:rPr lang="en-US" b="1" dirty="0" err="1" smtClean="0"/>
              <a:t>dutch</a:t>
            </a:r>
            <a:r>
              <a:rPr lang="en-US" b="1" dirty="0" smtClean="0"/>
              <a:t> residential market</a:t>
            </a:r>
          </a:p>
        </p:txBody>
      </p:sp>
      <p:graphicFrame>
        <p:nvGraphicFramePr>
          <p:cNvPr id="32" name="Tabel 31"/>
          <p:cNvGraphicFramePr>
            <a:graphicFrameLocks noGrp="1"/>
          </p:cNvGraphicFramePr>
          <p:nvPr/>
        </p:nvGraphicFramePr>
        <p:xfrm>
          <a:off x="228600" y="1397000"/>
          <a:ext cx="86106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Suitable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dutch</a:t>
                      </a:r>
                      <a:r>
                        <a:rPr lang="en-US" baseline="0" dirty="0" smtClean="0"/>
                        <a:t> investment market?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Suitable to residential market </a:t>
                      </a:r>
                      <a:r>
                        <a:rPr lang="en-US" dirty="0" err="1" smtClean="0"/>
                        <a:t>seperately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available at IPD Netherlands?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Sector balance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Income return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 concentration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Development exposure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Asset concentration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Lease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TICCS stress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Tenant</a:t>
                      </a:r>
                      <a:r>
                        <a:rPr lang="en-US" sz="1400" baseline="0" dirty="0" smtClean="0"/>
                        <a:t> concentration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Weighted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Void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kstvak 32"/>
          <p:cNvSpPr txBox="1"/>
          <p:nvPr/>
        </p:nvSpPr>
        <p:spPr>
          <a:xfrm>
            <a:off x="366486" y="6005286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 Data not relevant for residential market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itle Box"/>
          <p:cNvSpPr txBox="1">
            <a:spLocks/>
          </p:cNvSpPr>
          <p:nvPr/>
        </p:nvSpPr>
        <p:spPr bwMode="auto">
          <a:xfrm>
            <a:off x="228600" y="609600"/>
            <a:ext cx="6524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276DA8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Top Down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304800" y="2286000"/>
            <a:ext cx="1676400" cy="457200"/>
            <a:chOff x="304800" y="2286000"/>
            <a:chExt cx="1676400" cy="457200"/>
          </a:xfrm>
        </p:grpSpPr>
        <p:cxnSp>
          <p:nvCxnSpPr>
            <p:cNvPr id="7" name="Rechte verbindingslijn 6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/>
          <p:nvPr/>
        </p:nvGrpSpPr>
        <p:grpSpPr>
          <a:xfrm>
            <a:off x="304800" y="4495800"/>
            <a:ext cx="1676400" cy="457200"/>
            <a:chOff x="304800" y="2286000"/>
            <a:chExt cx="1676400" cy="457200"/>
          </a:xfrm>
        </p:grpSpPr>
        <p:cxnSp>
          <p:nvCxnSpPr>
            <p:cNvPr id="12" name="Rechte verbindingslijn 11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ep 13"/>
          <p:cNvGrpSpPr/>
          <p:nvPr/>
        </p:nvGrpSpPr>
        <p:grpSpPr>
          <a:xfrm>
            <a:off x="304800" y="4876800"/>
            <a:ext cx="1676400" cy="457200"/>
            <a:chOff x="304800" y="2286000"/>
            <a:chExt cx="1676400" cy="457200"/>
          </a:xfrm>
        </p:grpSpPr>
        <p:cxnSp>
          <p:nvCxnSpPr>
            <p:cNvPr id="15" name="Rechte verbindingslijn 14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ep 16"/>
          <p:cNvGrpSpPr/>
          <p:nvPr/>
        </p:nvGrpSpPr>
        <p:grpSpPr>
          <a:xfrm>
            <a:off x="304800" y="4114800"/>
            <a:ext cx="1676400" cy="457200"/>
            <a:chOff x="304800" y="2286000"/>
            <a:chExt cx="1676400" cy="457200"/>
          </a:xfrm>
        </p:grpSpPr>
        <p:cxnSp>
          <p:nvCxnSpPr>
            <p:cNvPr id="18" name="Rechte verbindingslijn 17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27013" y="265113"/>
            <a:ext cx="8916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6" name="Title Box"/>
          <p:cNvSpPr txBox="1">
            <a:spLocks/>
          </p:cNvSpPr>
          <p:nvPr/>
        </p:nvSpPr>
        <p:spPr bwMode="auto">
          <a:xfrm>
            <a:off x="0" y="152400"/>
            <a:ext cx="6143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276DA8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Suitablility for dutch residential market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276DA8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7" name="Title Box"/>
          <p:cNvSpPr txBox="1">
            <a:spLocks/>
          </p:cNvSpPr>
          <p:nvPr/>
        </p:nvSpPr>
        <p:spPr bwMode="auto">
          <a:xfrm>
            <a:off x="228600" y="609600"/>
            <a:ext cx="6524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276DA8"/>
                </a:solidFill>
                <a:ea typeface="+mj-ea"/>
                <a:cs typeface="+mj-cs"/>
              </a:rPr>
              <a:t>Bottom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276DA8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Up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276DA8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685800" y="1447800"/>
            <a:ext cx="576064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risk dimensions for Dutch market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IVBN report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  <a:cs typeface="+mn-cs"/>
              </a:rPr>
              <a:t>IPD/ROZ questionnaire: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7543800" cy="3895725"/>
          </a:xfrm>
          <a:prstGeom prst="rect">
            <a:avLst/>
          </a:prstGeom>
          <a:noFill/>
        </p:spPr>
      </p:pic>
      <p:grpSp>
        <p:nvGrpSpPr>
          <p:cNvPr id="8" name="Groep 7"/>
          <p:cNvGrpSpPr/>
          <p:nvPr/>
        </p:nvGrpSpPr>
        <p:grpSpPr>
          <a:xfrm flipV="1">
            <a:off x="1143000" y="5257800"/>
            <a:ext cx="457200" cy="152400"/>
            <a:chOff x="304800" y="2286000"/>
            <a:chExt cx="1676400" cy="457200"/>
          </a:xfrm>
        </p:grpSpPr>
        <p:cxnSp>
          <p:nvCxnSpPr>
            <p:cNvPr id="11" name="Rechte verbindingslijn 10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ep 12"/>
          <p:cNvGrpSpPr/>
          <p:nvPr/>
        </p:nvGrpSpPr>
        <p:grpSpPr>
          <a:xfrm flipV="1">
            <a:off x="6934200" y="5334000"/>
            <a:ext cx="457200" cy="152400"/>
            <a:chOff x="304800" y="2286000"/>
            <a:chExt cx="1676400" cy="457200"/>
          </a:xfrm>
        </p:grpSpPr>
        <p:cxnSp>
          <p:nvCxnSpPr>
            <p:cNvPr id="14" name="Rechte verbindingslijn 13"/>
            <p:cNvCxnSpPr/>
            <p:nvPr/>
          </p:nvCxnSpPr>
          <p:spPr>
            <a:xfrm flipV="1">
              <a:off x="304800" y="2286000"/>
              <a:ext cx="16764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457200" y="2286000"/>
              <a:ext cx="1524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S:\Board\Project Research\Projects &amp; New Initiatives\Internal_Business\Product PAS Material Review\PAS presentation review\PAS Analysis Presentation\Countries\Netherlands\Amsterdam F13834 modifie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2242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524000" y="5334001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concentration 5 highest value props </a:t>
            </a:r>
          </a:p>
          <a:p>
            <a:r>
              <a:rPr lang="en-US" sz="2400" dirty="0" smtClean="0"/>
              <a:t>Social: same as commercial</a:t>
            </a:r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No interesting outcomes</a:t>
            </a:r>
          </a:p>
          <a:p>
            <a:r>
              <a:rPr lang="en-US" sz="2400" dirty="0" smtClean="0"/>
              <a:t>Social: No interesting outcomes</a:t>
            </a:r>
            <a:endParaRPr lang="en-US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concentration of assets in 5 regions</a:t>
            </a:r>
          </a:p>
          <a:p>
            <a:r>
              <a:rPr lang="en-US" sz="2400" dirty="0" smtClean="0"/>
              <a:t>Social: same as commercial</a:t>
            </a:r>
            <a:endParaRPr lang="en-US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Turnover rate (valuation)</a:t>
            </a:r>
          </a:p>
          <a:p>
            <a:r>
              <a:rPr lang="en-US" sz="2400" dirty="0" smtClean="0"/>
              <a:t>Social: same as commercial </a:t>
            </a:r>
            <a:endParaRPr lang="en-US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Bad energy label or no label</a:t>
            </a:r>
          </a:p>
          <a:p>
            <a:r>
              <a:rPr lang="en-US" sz="2400" dirty="0" smtClean="0"/>
              <a:t>Social: Not enough data yet</a:t>
            </a:r>
            <a:endParaRPr lang="en-US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Concentration 1945-1980</a:t>
            </a:r>
          </a:p>
          <a:p>
            <a:r>
              <a:rPr lang="en-US" sz="2400" dirty="0" smtClean="0"/>
              <a:t>Social: Concentration 1945-1974</a:t>
            </a:r>
            <a:endParaRPr lang="en-US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Volatility of invested segments</a:t>
            </a:r>
          </a:p>
          <a:p>
            <a:r>
              <a:rPr lang="en-US" sz="2400" dirty="0" smtClean="0"/>
              <a:t>Social: same as commercial</a:t>
            </a:r>
            <a:endParaRPr lang="en-US" sz="2400" dirty="0"/>
          </a:p>
        </p:txBody>
      </p:sp>
      <p:sp>
        <p:nvSpPr>
          <p:cNvPr id="14" name="Tekstvak 13"/>
          <p:cNvSpPr txBox="1"/>
          <p:nvPr/>
        </p:nvSpPr>
        <p:spPr>
          <a:xfrm>
            <a:off x="1524000" y="5334000"/>
            <a:ext cx="6934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Based on % market rental value</a:t>
            </a:r>
          </a:p>
          <a:p>
            <a:r>
              <a:rPr lang="en-US" sz="2400" dirty="0" smtClean="0"/>
              <a:t>Social: same as commercial</a:t>
            </a:r>
            <a:endParaRPr lang="en-US" sz="2400" dirty="0"/>
          </a:p>
        </p:txBody>
      </p:sp>
      <p:sp>
        <p:nvSpPr>
          <p:cNvPr id="60418" name="Title Box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143625" cy="714375"/>
          </a:xfrm>
        </p:spPr>
        <p:txBody>
          <a:bodyPr/>
          <a:lstStyle/>
          <a:p>
            <a:pPr eaLnBrk="1" hangingPunct="1"/>
            <a:r>
              <a:rPr lang="en-GB" b="1" dirty="0" smtClean="0"/>
              <a:t>Parameter and ranking</a:t>
            </a:r>
            <a:endParaRPr lang="en-US" b="1" dirty="0" smtClean="0"/>
          </a:p>
        </p:txBody>
      </p:sp>
      <p:sp>
        <p:nvSpPr>
          <p:cNvPr id="60419" name="Text Box 8"/>
          <p:cNvSpPr txBox="1">
            <a:spLocks noChangeArrowheads="1"/>
          </p:cNvSpPr>
          <p:nvPr/>
        </p:nvSpPr>
        <p:spPr bwMode="auto">
          <a:xfrm>
            <a:off x="3429000" y="1371600"/>
            <a:ext cx="5486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/>
              <a:t> </a:t>
            </a:r>
            <a:r>
              <a:rPr lang="nl-NL" sz="2000" dirty="0" err="1" smtClean="0"/>
              <a:t>Concentration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rental</a:t>
            </a:r>
            <a:r>
              <a:rPr lang="nl-NL" sz="2000" dirty="0" smtClean="0"/>
              <a:t> </a:t>
            </a:r>
            <a:r>
              <a:rPr lang="nl-NL" sz="2000" dirty="0" err="1" smtClean="0"/>
              <a:t>value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Development</a:t>
            </a:r>
            <a:r>
              <a:rPr lang="nl-NL" sz="2000" dirty="0" smtClean="0"/>
              <a:t> </a:t>
            </a:r>
            <a:r>
              <a:rPr lang="nl-NL" sz="2000" dirty="0" err="1" smtClean="0"/>
              <a:t>exposure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Asset</a:t>
            </a:r>
            <a:r>
              <a:rPr lang="nl-NL" sz="2000" dirty="0" smtClean="0"/>
              <a:t> </a:t>
            </a:r>
            <a:r>
              <a:rPr lang="nl-NL" sz="2000" dirty="0" err="1" smtClean="0"/>
              <a:t>concentration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Over-rented</a:t>
            </a:r>
            <a:r>
              <a:rPr lang="nl-NL" sz="2000" dirty="0" smtClean="0"/>
              <a:t> part of portfolio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Location</a:t>
            </a:r>
            <a:r>
              <a:rPr lang="nl-NL" sz="2000" dirty="0" smtClean="0"/>
              <a:t> </a:t>
            </a:r>
            <a:r>
              <a:rPr lang="nl-NL" sz="2000" dirty="0" err="1" smtClean="0"/>
              <a:t>concentration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Turnover</a:t>
            </a:r>
            <a:r>
              <a:rPr lang="nl-NL" sz="2000" dirty="0" smtClean="0"/>
              <a:t> </a:t>
            </a:r>
            <a:r>
              <a:rPr lang="nl-NL" sz="2000" dirty="0" err="1" smtClean="0"/>
              <a:t>rate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Energy efficiency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Portfolio </a:t>
            </a:r>
            <a:r>
              <a:rPr lang="nl-NL" sz="2000" dirty="0" err="1" smtClean="0"/>
              <a:t>age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Weighted</a:t>
            </a:r>
            <a:r>
              <a:rPr lang="nl-NL" sz="2000" dirty="0" smtClean="0"/>
              <a:t> </a:t>
            </a:r>
            <a:r>
              <a:rPr lang="nl-NL" sz="2000" dirty="0" err="1" smtClean="0"/>
              <a:t>Beta</a:t>
            </a:r>
            <a:endParaRPr lang="nl-NL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l-NL" sz="2000" dirty="0" smtClean="0"/>
              <a:t> </a:t>
            </a:r>
            <a:r>
              <a:rPr lang="nl-NL" sz="2000" dirty="0" err="1" smtClean="0"/>
              <a:t>Vacancy</a:t>
            </a:r>
            <a:r>
              <a:rPr lang="nl-NL" sz="2000" dirty="0" smtClean="0"/>
              <a:t> </a:t>
            </a:r>
            <a:r>
              <a:rPr lang="nl-NL" sz="2000" dirty="0" err="1" smtClean="0"/>
              <a:t>Rate</a:t>
            </a: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2286000" y="5334000"/>
            <a:ext cx="6172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concentration &gt; €1.000/ month</a:t>
            </a:r>
          </a:p>
          <a:p>
            <a:r>
              <a:rPr lang="en-US" sz="2400" dirty="0" smtClean="0"/>
              <a:t>Social: % gap to maximized legal rent</a:t>
            </a:r>
            <a:endParaRPr lang="en-US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038600" y="5334000"/>
            <a:ext cx="4419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Commercial: Sale income</a:t>
            </a:r>
          </a:p>
          <a:p>
            <a:r>
              <a:rPr lang="en-US" sz="2400" dirty="0" smtClean="0"/>
              <a:t>Social: Total transformation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192838" cy="936625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Arial" charset="0"/>
              </a:rPr>
              <a:t>Towards the Risk Web</a:t>
            </a:r>
            <a:endParaRPr lang="en-GB" sz="18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0175" y="2708275"/>
            <a:ext cx="428625" cy="2305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1371600"/>
            <a:ext cx="8686800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000" dirty="0" smtClean="0"/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nl-NL" sz="1600" dirty="0" smtClean="0"/>
              <a:t> </a:t>
            </a:r>
            <a:endParaRPr lang="nl-NL" sz="1600" dirty="0"/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nl-NL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000" dirty="0"/>
          </a:p>
        </p:txBody>
      </p:sp>
      <p:pic>
        <p:nvPicPr>
          <p:cNvPr id="9" name="Afbeelding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838200"/>
            <a:ext cx="84582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524000"/>
            <a:ext cx="5546943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 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Blank 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Blank 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Blank Slide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8CA8"/>
      </a:dk2>
      <a:lt2>
        <a:srgbClr val="6A737B"/>
      </a:lt2>
      <a:accent1>
        <a:srgbClr val="67C7C6"/>
      </a:accent1>
      <a:accent2>
        <a:srgbClr val="FBB034"/>
      </a:accent2>
      <a:accent3>
        <a:srgbClr val="FFFFFF"/>
      </a:accent3>
      <a:accent4>
        <a:srgbClr val="000000"/>
      </a:accent4>
      <a:accent5>
        <a:srgbClr val="B8E0DF"/>
      </a:accent5>
      <a:accent6>
        <a:srgbClr val="E39F2E"/>
      </a:accent6>
      <a:hlink>
        <a:srgbClr val="B87B9C"/>
      </a:hlink>
      <a:folHlink>
        <a:srgbClr val="A0CE67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8CA8"/>
        </a:dk2>
        <a:lt2>
          <a:srgbClr val="6A737B"/>
        </a:lt2>
        <a:accent1>
          <a:srgbClr val="67C7C6"/>
        </a:accent1>
        <a:accent2>
          <a:srgbClr val="FBB034"/>
        </a:accent2>
        <a:accent3>
          <a:srgbClr val="FFFFFF"/>
        </a:accent3>
        <a:accent4>
          <a:srgbClr val="000000"/>
        </a:accent4>
        <a:accent5>
          <a:srgbClr val="B8E0DF"/>
        </a:accent5>
        <a:accent6>
          <a:srgbClr val="E39F2E"/>
        </a:accent6>
        <a:hlink>
          <a:srgbClr val="B87B9C"/>
        </a:hlink>
        <a:folHlink>
          <a:srgbClr val="A0CE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5_Custom Design">
  <a:themeElements>
    <a:clrScheme name="35_Custom Design 1">
      <a:dk1>
        <a:srgbClr val="000000"/>
      </a:dk1>
      <a:lt1>
        <a:srgbClr val="FFFFFF"/>
      </a:lt1>
      <a:dk2>
        <a:srgbClr val="008CA8"/>
      </a:dk2>
      <a:lt2>
        <a:srgbClr val="6A737B"/>
      </a:lt2>
      <a:accent1>
        <a:srgbClr val="67C7C6"/>
      </a:accent1>
      <a:accent2>
        <a:srgbClr val="FBB034"/>
      </a:accent2>
      <a:accent3>
        <a:srgbClr val="FFFFFF"/>
      </a:accent3>
      <a:accent4>
        <a:srgbClr val="000000"/>
      </a:accent4>
      <a:accent5>
        <a:srgbClr val="B8E0DF"/>
      </a:accent5>
      <a:accent6>
        <a:srgbClr val="E39F2E"/>
      </a:accent6>
      <a:hlink>
        <a:srgbClr val="B87B9C"/>
      </a:hlink>
      <a:folHlink>
        <a:srgbClr val="A0CE67"/>
      </a:folHlink>
    </a:clrScheme>
    <a:fontScheme name="3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Custom Design 1">
        <a:dk1>
          <a:srgbClr val="000000"/>
        </a:dk1>
        <a:lt1>
          <a:srgbClr val="FFFFFF"/>
        </a:lt1>
        <a:dk2>
          <a:srgbClr val="008CA8"/>
        </a:dk2>
        <a:lt2>
          <a:srgbClr val="6A737B"/>
        </a:lt2>
        <a:accent1>
          <a:srgbClr val="67C7C6"/>
        </a:accent1>
        <a:accent2>
          <a:srgbClr val="FBB034"/>
        </a:accent2>
        <a:accent3>
          <a:srgbClr val="FFFFFF"/>
        </a:accent3>
        <a:accent4>
          <a:srgbClr val="000000"/>
        </a:accent4>
        <a:accent5>
          <a:srgbClr val="B8E0DF"/>
        </a:accent5>
        <a:accent6>
          <a:srgbClr val="E39F2E"/>
        </a:accent6>
        <a:hlink>
          <a:srgbClr val="B87B9C"/>
        </a:hlink>
        <a:folHlink>
          <a:srgbClr val="A0CE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569</Words>
  <Application>Microsoft Office PowerPoint</Application>
  <PresentationFormat>Diavoorstelling (4:3)</PresentationFormat>
  <Paragraphs>190</Paragraphs>
  <Slides>11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Custom Design</vt:lpstr>
      <vt:lpstr>35_Custom Design</vt:lpstr>
      <vt:lpstr>Managing risk in residential portfolios An instrument for the benchmarking of risk for real estate investors and social housing  associations </vt:lpstr>
      <vt:lpstr>Agenda</vt:lpstr>
      <vt:lpstr>Dia 3</vt:lpstr>
      <vt:lpstr>Dia 4</vt:lpstr>
      <vt:lpstr>Dia 5</vt:lpstr>
      <vt:lpstr>Suitablility for dutch residential market</vt:lpstr>
      <vt:lpstr>Dia 7</vt:lpstr>
      <vt:lpstr>Parameter and ranking</vt:lpstr>
      <vt:lpstr>Towards the Risk Web</vt:lpstr>
      <vt:lpstr>Ambition?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courtensr</dc:creator>
  <cp:lastModifiedBy>testu</cp:lastModifiedBy>
  <cp:revision>439</cp:revision>
  <dcterms:created xsi:type="dcterms:W3CDTF">2010-11-26T10:33:03Z</dcterms:created>
  <dcterms:modified xsi:type="dcterms:W3CDTF">2011-06-16T22:15:08Z</dcterms:modified>
</cp:coreProperties>
</file>