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1" r:id="rId6"/>
    <p:sldId id="264" r:id="rId7"/>
    <p:sldId id="277" r:id="rId8"/>
    <p:sldId id="276" r:id="rId9"/>
    <p:sldId id="262" r:id="rId10"/>
    <p:sldId id="263" r:id="rId11"/>
    <p:sldId id="265" r:id="rId12"/>
    <p:sldId id="267" r:id="rId13"/>
    <p:sldId id="266" r:id="rId14"/>
    <p:sldId id="271" r:id="rId15"/>
    <p:sldId id="269" r:id="rId16"/>
    <p:sldId id="268" r:id="rId17"/>
    <p:sldId id="270" r:id="rId18"/>
    <p:sldId id="272" r:id="rId19"/>
    <p:sldId id="274" r:id="rId20"/>
    <p:sldId id="275" r:id="rId2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2659-E750-47A2-A13F-B547ED901790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FFD30-3711-4818-80C0-82FBB4A04B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FI" dirty="0" smtClean="0"/>
              <a:t>This is the </a:t>
            </a:r>
            <a:r>
              <a:rPr lang="sv-FI" dirty="0" err="1" smtClean="0"/>
              <a:t>conventional</a:t>
            </a:r>
            <a:r>
              <a:rPr lang="sv-FI" dirty="0" smtClean="0"/>
              <a:t> </a:t>
            </a:r>
            <a:r>
              <a:rPr lang="sv-FI" dirty="0" err="1" smtClean="0"/>
              <a:t>way</a:t>
            </a:r>
            <a:r>
              <a:rPr lang="sv-FI" dirty="0" smtClean="0"/>
              <a:t> </a:t>
            </a:r>
            <a:r>
              <a:rPr lang="sv-FI" dirty="0" err="1" smtClean="0"/>
              <a:t>most</a:t>
            </a:r>
            <a:r>
              <a:rPr lang="sv-FI" dirty="0" smtClean="0"/>
              <a:t> </a:t>
            </a:r>
            <a:r>
              <a:rPr lang="sv-FI" dirty="0" err="1" smtClean="0"/>
              <a:t>courses</a:t>
            </a:r>
            <a:r>
              <a:rPr lang="sv-FI" dirty="0" smtClean="0"/>
              <a:t> are </a:t>
            </a:r>
            <a:r>
              <a:rPr lang="sv-FI" dirty="0" err="1" smtClean="0"/>
              <a:t>designed</a:t>
            </a:r>
            <a:r>
              <a:rPr lang="sv-FI" dirty="0" smtClean="0"/>
              <a:t> in </a:t>
            </a:r>
            <a:r>
              <a:rPr lang="sv-FI" dirty="0" err="1" smtClean="0"/>
              <a:t>many</a:t>
            </a:r>
            <a:r>
              <a:rPr lang="sv-FI" dirty="0" smtClean="0"/>
              <a:t> </a:t>
            </a:r>
            <a:r>
              <a:rPr lang="sv-FI" dirty="0" err="1" smtClean="0"/>
              <a:t>universities</a:t>
            </a:r>
            <a:r>
              <a:rPr lang="sv-FI" dirty="0" smtClean="0"/>
              <a:t>.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B0B5-1A61-4F4A-A31A-83657071974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2982-FB5F-46BE-BB75-0FC3791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B0B5-1A61-4F4A-A31A-83657071974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2982-FB5F-46BE-BB75-0FC3791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B0B5-1A61-4F4A-A31A-83657071974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2982-FB5F-46BE-BB75-0FC3791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B0B5-1A61-4F4A-A31A-83657071974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2982-FB5F-46BE-BB75-0FC3791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B0B5-1A61-4F4A-A31A-83657071974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2982-FB5F-46BE-BB75-0FC3791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B0B5-1A61-4F4A-A31A-83657071974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2982-FB5F-46BE-BB75-0FC3791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B0B5-1A61-4F4A-A31A-83657071974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2982-FB5F-46BE-BB75-0FC3791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B0B5-1A61-4F4A-A31A-83657071974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2982-FB5F-46BE-BB75-0FC3791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B0B5-1A61-4F4A-A31A-83657071974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2982-FB5F-46BE-BB75-0FC3791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B0B5-1A61-4F4A-A31A-83657071974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2982-FB5F-46BE-BB75-0FC3791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B0B5-1A61-4F4A-A31A-83657071974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2982-FB5F-46BE-BB75-0FC3791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9B0B5-1A61-4F4A-A31A-83657071974B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F2982-FB5F-46BE-BB75-0FC379122D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058" descr="KTH_eng_CMYK_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83588" y="6096000"/>
            <a:ext cx="7604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Integrating research into teaching using constructive alignment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Experience with two cohorts of students in a postgraduate Real Estate program</a:t>
            </a:r>
          </a:p>
          <a:p>
            <a:r>
              <a:rPr lang="en-US" dirty="0" smtClean="0"/>
              <a:t>Samuel Azasu</a:t>
            </a:r>
          </a:p>
          <a:p>
            <a:r>
              <a:rPr lang="en-US" dirty="0" err="1" smtClean="0"/>
              <a:t>Björn</a:t>
            </a:r>
            <a:r>
              <a:rPr lang="en-US" dirty="0" smtClean="0"/>
              <a:t> </a:t>
            </a:r>
            <a:r>
              <a:rPr lang="en-US" dirty="0" err="1" smtClean="0"/>
              <a:t>Beggren</a:t>
            </a:r>
            <a:endParaRPr lang="en-US" dirty="0" smtClean="0"/>
          </a:p>
          <a:p>
            <a:r>
              <a:rPr lang="en-US" dirty="0" smtClean="0"/>
              <a:t>KTH Stockholm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Lectures are the least effective form of teaching most academic skills (Crouch &amp; Mazur, 2002; </a:t>
            </a:r>
            <a:r>
              <a:rPr lang="en-US" dirty="0" err="1" smtClean="0"/>
              <a:t>Deslauriers</a:t>
            </a:r>
            <a:r>
              <a:rPr lang="en-US" dirty="0" smtClean="0"/>
              <a:t>, </a:t>
            </a:r>
            <a:r>
              <a:rPr lang="en-US" dirty="0" err="1" smtClean="0"/>
              <a:t>Schelew</a:t>
            </a:r>
            <a:r>
              <a:rPr lang="en-US" dirty="0" smtClean="0"/>
              <a:t> &amp; </a:t>
            </a:r>
            <a:r>
              <a:rPr lang="en-US" dirty="0" err="1" smtClean="0"/>
              <a:t>Wieman</a:t>
            </a:r>
            <a:r>
              <a:rPr lang="en-US" dirty="0" smtClean="0"/>
              <a:t>, 2011)</a:t>
            </a:r>
          </a:p>
          <a:p>
            <a:pPr lvl="1"/>
            <a:r>
              <a:rPr lang="en-US" dirty="0" smtClean="0"/>
              <a:t>One way information delivery</a:t>
            </a:r>
          </a:p>
          <a:p>
            <a:pPr lvl="1"/>
            <a:r>
              <a:rPr lang="en-US" dirty="0" smtClean="0"/>
              <a:t>No deep understanding of discipline</a:t>
            </a:r>
          </a:p>
          <a:p>
            <a:pPr lvl="1"/>
            <a:r>
              <a:rPr lang="en-US" dirty="0" smtClean="0"/>
              <a:t>Poor performance for unmotivated students</a:t>
            </a:r>
          </a:p>
          <a:p>
            <a:r>
              <a:rPr lang="en-US" dirty="0" smtClean="0"/>
              <a:t>First time students cannot easily access advanced topics using lectures only</a:t>
            </a:r>
          </a:p>
          <a:p>
            <a:r>
              <a:rPr lang="en-US" dirty="0" smtClean="0"/>
              <a:t>For writing assignments, no required delivery of intermediate inputs increases risk of plagiarized papers (</a:t>
            </a:r>
            <a:r>
              <a:rPr lang="en-US" dirty="0" err="1" smtClean="0"/>
              <a:t>Caroll</a:t>
            </a:r>
            <a:r>
              <a:rPr lang="en-US" dirty="0" smtClean="0"/>
              <a:t>, 2002) and papers written in a hurry</a:t>
            </a:r>
          </a:p>
          <a:p>
            <a:r>
              <a:rPr lang="en-US" dirty="0" smtClean="0"/>
              <a:t>Assessment excludes process (hidden curriculum)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Create an aligned course that allows deep learning of possible researchable area and learn to write in the process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Deep learning of researchable topics</a:t>
            </a:r>
          </a:p>
          <a:p>
            <a:r>
              <a:rPr lang="en-US" dirty="0" smtClean="0"/>
              <a:t>Deep learning of writing skills</a:t>
            </a:r>
          </a:p>
          <a:p>
            <a:r>
              <a:rPr lang="en-US" dirty="0" smtClean="0"/>
              <a:t>First step towards preparation for dissertation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Deep learning of possible research areas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Seminars on selected topics by senior teachers</a:t>
            </a:r>
          </a:p>
          <a:p>
            <a:pPr lvl="1"/>
            <a:r>
              <a:rPr lang="en-US" dirty="0" smtClean="0"/>
              <a:t>Assigned reading in advance</a:t>
            </a:r>
          </a:p>
          <a:p>
            <a:pPr lvl="1"/>
            <a:r>
              <a:rPr lang="en-US" dirty="0" smtClean="0"/>
              <a:t>Group discussion</a:t>
            </a:r>
          </a:p>
          <a:p>
            <a:pPr lvl="1"/>
            <a:r>
              <a:rPr lang="en-US" dirty="0" smtClean="0"/>
              <a:t>Presentation in seminar</a:t>
            </a:r>
          </a:p>
          <a:p>
            <a:r>
              <a:rPr lang="en-US" dirty="0" smtClean="0"/>
              <a:t>Student’s own review paper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r>
              <a:rPr lang="en-US" dirty="0" smtClean="0"/>
              <a:t>Deep learning of writing skills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Write a review paper using the following steps</a:t>
            </a:r>
          </a:p>
          <a:p>
            <a:pPr lvl="1"/>
            <a:r>
              <a:rPr lang="en-US" dirty="0" smtClean="0"/>
              <a:t>Information search</a:t>
            </a:r>
          </a:p>
          <a:p>
            <a:pPr lvl="1"/>
            <a:r>
              <a:rPr lang="en-US" dirty="0" smtClean="0"/>
              <a:t>Critical analysis of sources</a:t>
            </a:r>
          </a:p>
          <a:p>
            <a:pPr lvl="1"/>
            <a:r>
              <a:rPr lang="en-US" dirty="0" smtClean="0"/>
              <a:t>Reading and note taking</a:t>
            </a:r>
          </a:p>
          <a:p>
            <a:pPr lvl="2"/>
            <a:r>
              <a:rPr lang="en-US" dirty="0" smtClean="0"/>
              <a:t>Analyzing structure of a research paper</a:t>
            </a:r>
          </a:p>
          <a:p>
            <a:pPr lvl="1"/>
            <a:r>
              <a:rPr lang="en-US" dirty="0" smtClean="0"/>
              <a:t>Developing outline</a:t>
            </a:r>
          </a:p>
          <a:p>
            <a:pPr lvl="1"/>
            <a:r>
              <a:rPr lang="en-US" dirty="0" smtClean="0"/>
              <a:t>Peer review of sample student papers</a:t>
            </a:r>
          </a:p>
          <a:p>
            <a:pPr lvl="1"/>
            <a:r>
              <a:rPr lang="en-US" dirty="0" smtClean="0"/>
              <a:t>Drafting, peer review and </a:t>
            </a:r>
          </a:p>
          <a:p>
            <a:pPr lvl="1"/>
            <a:r>
              <a:rPr lang="en-US" dirty="0" smtClean="0"/>
              <a:t>Final paper submission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66701"/>
            <a:ext cx="7467600" cy="1104900"/>
          </a:xfrm>
        </p:spPr>
        <p:txBody>
          <a:bodyPr/>
          <a:lstStyle/>
          <a:p>
            <a:r>
              <a:rPr lang="sv-SE" dirty="0" err="1" smtClean="0"/>
              <a:t>Activities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924175"/>
            <a:ext cx="4464670" cy="846139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sv-SE" sz="2400" dirty="0" smtClean="0"/>
              <a:t>Workshops /</a:t>
            </a:r>
            <a:r>
              <a:rPr lang="sv-SE" sz="2400" dirty="0" err="1" smtClean="0"/>
              <a:t>exercises</a:t>
            </a:r>
            <a:r>
              <a:rPr lang="sv-SE" sz="2400" dirty="0" smtClean="0"/>
              <a:t> on different parts of </a:t>
            </a:r>
            <a:r>
              <a:rPr lang="sv-SE" sz="2400" dirty="0" err="1" smtClean="0"/>
              <a:t>writing</a:t>
            </a:r>
            <a:r>
              <a:rPr lang="sv-SE" sz="2400" dirty="0" smtClean="0"/>
              <a:t> process</a:t>
            </a:r>
            <a:endParaRPr lang="en-US" sz="2400" dirty="0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1187452" y="3860800"/>
            <a:ext cx="71294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6228184" y="2942901"/>
            <a:ext cx="2592387" cy="84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sv-SE" sz="2400" dirty="0"/>
              <a:t>Paper presentation</a:t>
            </a:r>
            <a:endParaRPr lang="en-US" sz="24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187624" y="1916832"/>
            <a:ext cx="4680520" cy="846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Seminars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research </a:t>
            </a:r>
            <a:r>
              <a:rPr kumimoji="0" lang="sv-S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topics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228184" y="1988840"/>
            <a:ext cx="2592387" cy="84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sv-SE" sz="2400" dirty="0" err="1" smtClean="0"/>
              <a:t>Written</a:t>
            </a:r>
            <a:r>
              <a:rPr lang="sv-SE" sz="2400" dirty="0" smtClean="0"/>
              <a:t> </a:t>
            </a:r>
            <a:r>
              <a:rPr lang="sv-SE" sz="2400" dirty="0" err="1" smtClean="0"/>
              <a:t>exam</a:t>
            </a:r>
            <a:endParaRPr lang="en-US" sz="2400" dirty="0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115616" y="4365105"/>
            <a:ext cx="259238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sv-SE" sz="2400" dirty="0" err="1" smtClean="0"/>
              <a:t>Literature</a:t>
            </a:r>
            <a:r>
              <a:rPr lang="sv-SE" sz="2400" dirty="0" smtClean="0"/>
              <a:t> list</a:t>
            </a:r>
            <a:endParaRPr lang="en-US" sz="2400" dirty="0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2627784" y="4725145"/>
            <a:ext cx="259238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sv-SE" sz="2400" dirty="0" smtClean="0"/>
              <a:t>Reading </a:t>
            </a:r>
            <a:r>
              <a:rPr lang="sv-SE" sz="2400" dirty="0" err="1" smtClean="0"/>
              <a:t>notes</a:t>
            </a:r>
            <a:endParaRPr lang="en-US" sz="2400" dirty="0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4572000" y="5085184"/>
            <a:ext cx="259238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sv-SE" sz="2400" dirty="0" err="1" smtClean="0"/>
              <a:t>Outline</a:t>
            </a:r>
            <a:endParaRPr lang="en-US" sz="2400" dirty="0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156077" y="5445224"/>
            <a:ext cx="259238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sv-SE" sz="2400" dirty="0" smtClean="0"/>
              <a:t>Draft and </a:t>
            </a:r>
            <a:r>
              <a:rPr lang="sv-SE" sz="2400" dirty="0" err="1" smtClean="0"/>
              <a:t>peer</a:t>
            </a:r>
            <a:r>
              <a:rPr lang="sv-SE" sz="2400" dirty="0" smtClean="0"/>
              <a:t> </a:t>
            </a:r>
            <a:r>
              <a:rPr lang="sv-SE" sz="2400" dirty="0" err="1" smtClean="0"/>
              <a:t>review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93911" y="4293096"/>
            <a:ext cx="461665" cy="1800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Assessment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62878" y="4444428"/>
            <a:ext cx="2225546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sv-SE" sz="2400" dirty="0" err="1" smtClean="0"/>
              <a:t>Written</a:t>
            </a:r>
            <a:r>
              <a:rPr lang="sv-SE" sz="2400" dirty="0" smtClean="0"/>
              <a:t> </a:t>
            </a:r>
            <a:r>
              <a:rPr lang="sv-SE" sz="2400" dirty="0" err="1" smtClean="0"/>
              <a:t>exam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  <p:bldP spid="34823" grpId="0"/>
      <p:bldP spid="8" grpId="0" build="p"/>
      <p:bldP spid="11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Assessment principles (</a:t>
            </a:r>
            <a:r>
              <a:rPr lang="en-US" sz="3600" dirty="0" err="1" smtClean="0"/>
              <a:t>Caroll</a:t>
            </a:r>
            <a:r>
              <a:rPr lang="en-US" sz="3600" dirty="0" smtClean="0"/>
              <a:t>, 2002; Gibbs and Simpson, 2004)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Capture student time and attention</a:t>
            </a:r>
          </a:p>
          <a:p>
            <a:r>
              <a:rPr lang="en-US" dirty="0" smtClean="0"/>
              <a:t>Direct students to progressively deeper levels of learning</a:t>
            </a:r>
          </a:p>
          <a:p>
            <a:r>
              <a:rPr lang="en-US" dirty="0" smtClean="0"/>
              <a:t>Signal what is important</a:t>
            </a:r>
          </a:p>
          <a:p>
            <a:r>
              <a:rPr lang="en-US" dirty="0" smtClean="0"/>
              <a:t>Assess the extent of goal achievement</a:t>
            </a:r>
          </a:p>
          <a:p>
            <a:r>
              <a:rPr lang="en-US" dirty="0" smtClean="0"/>
              <a:t>Prevent plagiarism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(year 1)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Deep learning of possible research areas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Final paper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r>
              <a:rPr lang="en-US" dirty="0" smtClean="0"/>
              <a:t>Deep learning of writing skills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en-US" dirty="0" smtClean="0"/>
              <a:t>Literature list</a:t>
            </a:r>
          </a:p>
          <a:p>
            <a:pPr lvl="1"/>
            <a:r>
              <a:rPr lang="en-US" dirty="0" smtClean="0"/>
              <a:t>Reading notes</a:t>
            </a:r>
          </a:p>
          <a:p>
            <a:pPr lvl="1"/>
            <a:r>
              <a:rPr lang="en-US" dirty="0" smtClean="0"/>
              <a:t>Paper outline</a:t>
            </a:r>
          </a:p>
          <a:p>
            <a:pPr lvl="1"/>
            <a:r>
              <a:rPr lang="en-US" dirty="0" smtClean="0"/>
              <a:t>Draft, teacher feedback and </a:t>
            </a:r>
          </a:p>
          <a:p>
            <a:pPr lvl="1"/>
            <a:r>
              <a:rPr lang="en-US" dirty="0" smtClean="0"/>
              <a:t>Final paper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(year 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Deep learning of possible research areas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Seminar participation</a:t>
            </a:r>
          </a:p>
          <a:p>
            <a:r>
              <a:rPr lang="en-US" dirty="0" smtClean="0"/>
              <a:t>Final paper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r>
              <a:rPr lang="en-US" dirty="0" smtClean="0"/>
              <a:t>Deep learning of writing skills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en-US" dirty="0" smtClean="0"/>
              <a:t>Literature list</a:t>
            </a:r>
          </a:p>
          <a:p>
            <a:pPr lvl="1"/>
            <a:r>
              <a:rPr lang="en-US" dirty="0" smtClean="0"/>
              <a:t>Reading notes</a:t>
            </a:r>
          </a:p>
          <a:p>
            <a:pPr lvl="1"/>
            <a:r>
              <a:rPr lang="en-US" dirty="0" smtClean="0"/>
              <a:t>Paper outline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Peer review of sample student papers</a:t>
            </a:r>
          </a:p>
          <a:p>
            <a:pPr lvl="1"/>
            <a:r>
              <a:rPr lang="en-US" dirty="0" smtClean="0"/>
              <a:t>Draft, peer review and </a:t>
            </a:r>
          </a:p>
          <a:p>
            <a:pPr lvl="1"/>
            <a:r>
              <a:rPr lang="en-US" dirty="0" smtClean="0"/>
              <a:t>Final paper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experience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Year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000" i="1" dirty="0" smtClean="0">
                <a:latin typeface="Times New Roman" pitchFamily="18" charset="0"/>
                <a:cs typeface="Times New Roman" pitchFamily="18" charset="0"/>
              </a:rPr>
              <a:t>“The design of the course is not clear... [we have been] wasting time on writing”.</a:t>
            </a:r>
            <a:endParaRPr lang="sv-SE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000" i="1" dirty="0" smtClean="0">
                <a:latin typeface="Times New Roman" pitchFamily="18" charset="0"/>
                <a:cs typeface="Times New Roman" pitchFamily="18" charset="0"/>
              </a:rPr>
              <a:t>“I would never be a researcher... I think most of my classmates think this is a useless course”.</a:t>
            </a:r>
            <a:endParaRPr lang="sv-SE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Year 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It has made me a good writer and improved my reviewing skills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“When I began the course, I thought I had writing skills. Having taken the course, I learnt what I knew was very little ... I was [...]impressed by the level of professionalism that goes into a paper. Every single detail determines the quality of a paper and I was very fortunate to learn all about this in this course”. </a:t>
            </a:r>
            <a:endParaRPr lang="sv-S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500" i="1" dirty="0" smtClean="0">
                <a:latin typeface="Times New Roman" pitchFamily="18" charset="0"/>
                <a:cs typeface="Times New Roman" pitchFamily="18" charset="0"/>
              </a:rPr>
              <a:t>“take the [reading notes] seriously because it makes your writing easy and helps avoid plagiarism”. </a:t>
            </a:r>
            <a:endParaRPr lang="en-US" sz="25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>
            <a:normAutofit fontScale="77500" lnSpcReduction="20000"/>
          </a:bodyPr>
          <a:lstStyle/>
          <a:p>
            <a:r>
              <a:rPr lang="en-US" dirty="0" smtClean="0"/>
              <a:t>Students overestimate  writing skills</a:t>
            </a:r>
          </a:p>
          <a:p>
            <a:r>
              <a:rPr lang="en-US" dirty="0" smtClean="0"/>
              <a:t>Research integration process must be cumulative</a:t>
            </a:r>
          </a:p>
          <a:p>
            <a:pPr lvl="1"/>
            <a:r>
              <a:rPr lang="en-US" dirty="0" smtClean="0"/>
              <a:t>Start in earlier courses</a:t>
            </a:r>
          </a:p>
          <a:p>
            <a:pPr lvl="2"/>
            <a:r>
              <a:rPr lang="en-US" dirty="0" smtClean="0"/>
              <a:t>Introductory courses</a:t>
            </a:r>
          </a:p>
          <a:p>
            <a:pPr lvl="2"/>
            <a:r>
              <a:rPr lang="en-US" dirty="0" smtClean="0"/>
              <a:t>Content courses</a:t>
            </a:r>
          </a:p>
          <a:p>
            <a:pPr lvl="2"/>
            <a:r>
              <a:rPr lang="en-US" dirty="0" smtClean="0"/>
              <a:t>Research method course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Rules of assessment matter for</a:t>
            </a:r>
          </a:p>
          <a:p>
            <a:pPr lvl="1"/>
            <a:r>
              <a:rPr lang="en-US" dirty="0" smtClean="0"/>
              <a:t>Paper quality</a:t>
            </a:r>
          </a:p>
          <a:p>
            <a:pPr lvl="1"/>
            <a:r>
              <a:rPr lang="en-US" dirty="0" smtClean="0"/>
              <a:t>Plagiarism </a:t>
            </a:r>
          </a:p>
          <a:p>
            <a:pPr lvl="1"/>
            <a:r>
              <a:rPr lang="en-US" dirty="0" smtClean="0"/>
              <a:t>Participation in seminars and  knowledge of researchable issues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anchor="t">
            <a:normAutofit fontScale="77500" lnSpcReduction="20000"/>
          </a:bodyPr>
          <a:lstStyle/>
          <a:p>
            <a:r>
              <a:rPr lang="en-US" dirty="0" smtClean="0"/>
              <a:t>Introduction to advanced research topics using lectures alone is ineffective</a:t>
            </a:r>
          </a:p>
          <a:p>
            <a:r>
              <a:rPr lang="en-US" dirty="0" smtClean="0"/>
              <a:t>If earlier courses use mostly lectures, an aligned course stresses out students </a:t>
            </a:r>
          </a:p>
          <a:p>
            <a:pPr lvl="1"/>
            <a:r>
              <a:rPr lang="en-US" dirty="0" smtClean="0"/>
              <a:t>sudden increase in workload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v-FI" dirty="0" smtClean="0"/>
              <a:t>Problem </a:t>
            </a:r>
            <a:r>
              <a:rPr lang="sv-FI" dirty="0" err="1" smtClean="0"/>
              <a:t>statement</a:t>
            </a:r>
            <a:endParaRPr lang="sv-FI" dirty="0" smtClean="0"/>
          </a:p>
          <a:p>
            <a:pPr>
              <a:lnSpc>
                <a:spcPct val="150000"/>
              </a:lnSpc>
            </a:pPr>
            <a:r>
              <a:rPr lang="sv-FI" dirty="0" err="1" smtClean="0"/>
              <a:t>Importance</a:t>
            </a:r>
            <a:r>
              <a:rPr lang="sv-FI" dirty="0" smtClean="0"/>
              <a:t> of problem</a:t>
            </a:r>
          </a:p>
          <a:p>
            <a:pPr>
              <a:lnSpc>
                <a:spcPct val="150000"/>
              </a:lnSpc>
            </a:pPr>
            <a:r>
              <a:rPr lang="sv-FI" dirty="0" err="1" smtClean="0"/>
              <a:t>Method</a:t>
            </a:r>
            <a:r>
              <a:rPr lang="sv-FI" dirty="0" smtClean="0"/>
              <a:t> and </a:t>
            </a:r>
            <a:r>
              <a:rPr lang="sv-FI" dirty="0" err="1" smtClean="0"/>
              <a:t>results</a:t>
            </a:r>
            <a:endParaRPr lang="sv-FI" dirty="0" smtClean="0"/>
          </a:p>
          <a:p>
            <a:pPr>
              <a:lnSpc>
                <a:spcPct val="150000"/>
              </a:lnSpc>
            </a:pPr>
            <a:r>
              <a:rPr lang="sv-FI" dirty="0" err="1" smtClean="0"/>
              <a:t>Discussion</a:t>
            </a:r>
            <a:r>
              <a:rPr lang="sv-FI" dirty="0" smtClean="0"/>
              <a:t> and </a:t>
            </a:r>
            <a:r>
              <a:rPr lang="sv-FI" dirty="0" err="1" smtClean="0"/>
              <a:t>issues</a:t>
            </a:r>
            <a:r>
              <a:rPr lang="sv-FI" dirty="0" smtClean="0"/>
              <a:t> of </a:t>
            </a:r>
            <a:r>
              <a:rPr lang="sv-FI" dirty="0" err="1" smtClean="0"/>
              <a:t>further</a:t>
            </a:r>
            <a:r>
              <a:rPr lang="sv-FI" dirty="0" smtClean="0"/>
              <a:t> research</a:t>
            </a:r>
            <a:endParaRPr lang="sv-SE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What is the impact on quality of dissertations?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What is the impact on completion rates?</a:t>
            </a:r>
          </a:p>
          <a:p>
            <a:r>
              <a:rPr lang="en-US" dirty="0" smtClean="0"/>
              <a:t>How many students undertake PhD studies afterwards?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Many studies highlight the need for skilled graduates</a:t>
            </a:r>
          </a:p>
          <a:p>
            <a:pPr lvl="1"/>
            <a:r>
              <a:rPr lang="en-US" dirty="0" smtClean="0"/>
              <a:t>Integration of technical competence with business skills (Butler, </a:t>
            </a:r>
            <a:r>
              <a:rPr lang="en-US" dirty="0" err="1" smtClean="0"/>
              <a:t>Guntermann</a:t>
            </a:r>
            <a:r>
              <a:rPr lang="en-US" dirty="0" smtClean="0"/>
              <a:t> &amp; </a:t>
            </a:r>
            <a:r>
              <a:rPr lang="en-US" dirty="0" err="1" smtClean="0"/>
              <a:t>Wolverton</a:t>
            </a:r>
            <a:r>
              <a:rPr lang="en-US" dirty="0" smtClean="0"/>
              <a:t>, 1998)</a:t>
            </a:r>
          </a:p>
          <a:p>
            <a:pPr lvl="2"/>
            <a:r>
              <a:rPr lang="en-US" dirty="0" smtClean="0"/>
              <a:t>The European challenge, a case study of business skill integration (</a:t>
            </a:r>
            <a:r>
              <a:rPr lang="en-US" dirty="0" err="1" smtClean="0"/>
              <a:t>Nunnington</a:t>
            </a:r>
            <a:r>
              <a:rPr lang="en-US" dirty="0" smtClean="0"/>
              <a:t> &amp; </a:t>
            </a:r>
            <a:r>
              <a:rPr lang="en-US" dirty="0" err="1" smtClean="0"/>
              <a:t>Eilander</a:t>
            </a:r>
            <a:r>
              <a:rPr lang="en-US" dirty="0" smtClean="0"/>
              <a:t>, 2005)</a:t>
            </a:r>
          </a:p>
          <a:p>
            <a:pPr lvl="2"/>
            <a:r>
              <a:rPr lang="en-US" dirty="0" smtClean="0"/>
              <a:t>Writing across the curriculum in real estate curricula (</a:t>
            </a:r>
            <a:r>
              <a:rPr lang="en-US" dirty="0" err="1" smtClean="0"/>
              <a:t>Gibler</a:t>
            </a:r>
            <a:r>
              <a:rPr lang="en-US" dirty="0" smtClean="0"/>
              <a:t>, 2001)</a:t>
            </a:r>
          </a:p>
          <a:p>
            <a:pPr lvl="1"/>
            <a:r>
              <a:rPr lang="en-US" dirty="0" smtClean="0"/>
              <a:t>Using writing as a vehicle to integrate research into curriculum an additional way of exploring skill integration challenge</a:t>
            </a:r>
          </a:p>
          <a:p>
            <a:pPr lvl="2"/>
            <a:r>
              <a:rPr lang="en-US" dirty="0" smtClean="0"/>
              <a:t>Using constructive alignment (Biggs, 1999)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Integrating research and writing could enhance preparation for and quality of dissertations</a:t>
            </a:r>
          </a:p>
          <a:p>
            <a:pPr lvl="1">
              <a:buNone/>
            </a:pPr>
            <a:r>
              <a:rPr lang="en-US" dirty="0" smtClean="0"/>
              <a:t>-avoid plagiarism, for example</a:t>
            </a:r>
          </a:p>
          <a:p>
            <a:r>
              <a:rPr lang="en-US" dirty="0" smtClean="0"/>
              <a:t>Improving preparation for dissertation could increase completion rates and prevent dropouts</a:t>
            </a:r>
          </a:p>
          <a:p>
            <a:r>
              <a:rPr lang="en-US" dirty="0" smtClean="0"/>
              <a:t>Research and writing skills are transferable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en-US" sz="3200" dirty="0" smtClean="0"/>
              <a:t>Method (</a:t>
            </a:r>
            <a:r>
              <a:rPr lang="en-US" sz="3200" dirty="0" err="1" smtClean="0"/>
              <a:t>Kemmis</a:t>
            </a:r>
            <a:r>
              <a:rPr lang="en-US" sz="3200" dirty="0" smtClean="0"/>
              <a:t> &amp; </a:t>
            </a:r>
            <a:r>
              <a:rPr lang="en-US" sz="3200" dirty="0" err="1" smtClean="0"/>
              <a:t>McTaggart</a:t>
            </a:r>
            <a:r>
              <a:rPr lang="en-US" sz="3200" dirty="0" smtClean="0"/>
              <a:t>, 2005)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412776"/>
            <a:ext cx="3954712" cy="5099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conceptual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Constructive alignment (Biggs, 1999)</a:t>
            </a:r>
          </a:p>
          <a:p>
            <a:r>
              <a:rPr lang="en-US" dirty="0" smtClean="0"/>
              <a:t>Recognizes difference between students who adopt “deep” and “surface” approaches to learning</a:t>
            </a:r>
          </a:p>
          <a:p>
            <a:r>
              <a:rPr lang="en-US" dirty="0" smtClean="0"/>
              <a:t>Consistent relationship between objectives, activities and assessment</a:t>
            </a:r>
          </a:p>
          <a:p>
            <a:pPr lvl="1"/>
            <a:r>
              <a:rPr lang="en-US" dirty="0" smtClean="0"/>
              <a:t>Goal is to get potential “surface” learners to behave like “deep” learners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would an aligned course look like if we want to use writing as a vehicle for deep introduction to research in the field?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540" y="207382"/>
            <a:ext cx="8228920" cy="936098"/>
          </a:xfrm>
        </p:spPr>
        <p:txBody>
          <a:bodyPr/>
          <a:lstStyle/>
          <a:p>
            <a:pPr algn="ctr"/>
            <a:r>
              <a:rPr lang="sv-SE" dirty="0" smtClean="0"/>
              <a:t>Structure of curriculum</a:t>
            </a:r>
            <a:endParaRPr lang="sv-SE" dirty="0"/>
          </a:p>
        </p:txBody>
      </p:sp>
      <p:sp>
        <p:nvSpPr>
          <p:cNvPr id="183299" name="AutoShape 3"/>
          <p:cNvSpPr>
            <a:spLocks noChangeArrowheads="1"/>
          </p:cNvSpPr>
          <p:nvPr/>
        </p:nvSpPr>
        <p:spPr bwMode="auto">
          <a:xfrm>
            <a:off x="1524680" y="3573019"/>
            <a:ext cx="3191336" cy="43204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5" rIns="91428" bIns="45715" anchor="ctr"/>
          <a:lstStyle/>
          <a:p>
            <a:pPr defTabSz="914388"/>
            <a:r>
              <a:rPr lang="en-US" dirty="0" smtClean="0">
                <a:latin typeface="Arial" charset="0"/>
              </a:rPr>
              <a:t>Advanced Issues in RE Mgmt.</a:t>
            </a:r>
            <a:endParaRPr lang="en-US" dirty="0">
              <a:latin typeface="Arial" charset="0"/>
            </a:endParaRPr>
          </a:p>
        </p:txBody>
      </p:sp>
      <p:sp>
        <p:nvSpPr>
          <p:cNvPr id="183300" name="AutoShape 4"/>
          <p:cNvSpPr>
            <a:spLocks noChangeArrowheads="1"/>
          </p:cNvSpPr>
          <p:nvPr/>
        </p:nvSpPr>
        <p:spPr bwMode="auto">
          <a:xfrm>
            <a:off x="1524679" y="4221091"/>
            <a:ext cx="3191337" cy="43204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5" rIns="91428" bIns="45715" anchor="ctr"/>
          <a:lstStyle/>
          <a:p>
            <a:pPr defTabSz="914388"/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Research Methods</a:t>
            </a:r>
          </a:p>
        </p:txBody>
      </p:sp>
      <p:sp>
        <p:nvSpPr>
          <p:cNvPr id="183301" name="AutoShape 5"/>
          <p:cNvSpPr>
            <a:spLocks noChangeArrowheads="1"/>
          </p:cNvSpPr>
          <p:nvPr/>
        </p:nvSpPr>
        <p:spPr bwMode="auto">
          <a:xfrm>
            <a:off x="1547664" y="1294697"/>
            <a:ext cx="3168352" cy="43204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5" rIns="91428" bIns="45715" anchor="ctr"/>
          <a:lstStyle/>
          <a:p>
            <a:pPr defTabSz="914388"/>
            <a:r>
              <a:rPr lang="en-US" dirty="0">
                <a:latin typeface="Arial" charset="0"/>
              </a:rPr>
              <a:t>Quantitative methods</a:t>
            </a:r>
          </a:p>
        </p:txBody>
      </p:sp>
      <p:sp>
        <p:nvSpPr>
          <p:cNvPr id="183302" name="Line 6"/>
          <p:cNvSpPr>
            <a:spLocks noChangeShapeType="1"/>
          </p:cNvSpPr>
          <p:nvPr/>
        </p:nvSpPr>
        <p:spPr bwMode="auto">
          <a:xfrm flipH="1">
            <a:off x="1115616" y="1196767"/>
            <a:ext cx="400" cy="468050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80165" tIns="40083" rIns="80165" bIns="40083"/>
          <a:lstStyle/>
          <a:p>
            <a:endParaRPr lang="en-US"/>
          </a:p>
        </p:txBody>
      </p:sp>
      <p:sp>
        <p:nvSpPr>
          <p:cNvPr id="183303" name="Text Box 7"/>
          <p:cNvSpPr txBox="1">
            <a:spLocks noChangeArrowheads="1"/>
          </p:cNvSpPr>
          <p:nvPr/>
        </p:nvSpPr>
        <p:spPr bwMode="auto">
          <a:xfrm>
            <a:off x="76030" y="1196766"/>
            <a:ext cx="858056" cy="36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8" tIns="45715" rIns="91428" bIns="45715">
            <a:spAutoFit/>
          </a:bodyPr>
          <a:lstStyle/>
          <a:p>
            <a:pPr defTabSz="914388"/>
            <a:r>
              <a:rPr lang="sv-SE" dirty="0" err="1">
                <a:latin typeface="Arial" charset="0"/>
              </a:rPr>
              <a:t>Year</a:t>
            </a:r>
            <a:r>
              <a:rPr lang="sv-SE" dirty="0">
                <a:latin typeface="Arial" charset="0"/>
              </a:rPr>
              <a:t> 1</a:t>
            </a:r>
          </a:p>
        </p:txBody>
      </p:sp>
      <p:sp>
        <p:nvSpPr>
          <p:cNvPr id="183304" name="AutoShape 8"/>
          <p:cNvSpPr>
            <a:spLocks noChangeArrowheads="1"/>
          </p:cNvSpPr>
          <p:nvPr/>
        </p:nvSpPr>
        <p:spPr bwMode="auto">
          <a:xfrm>
            <a:off x="5436096" y="2636912"/>
            <a:ext cx="2974032" cy="355717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5" rIns="91428" bIns="45715" anchor="ctr"/>
          <a:lstStyle/>
          <a:p>
            <a:pPr defTabSz="914388"/>
            <a:r>
              <a:rPr lang="en-US" dirty="0" smtClean="0">
                <a:latin typeface="Arial" charset="0"/>
              </a:rPr>
              <a:t>Real Estate Market Analysis</a:t>
            </a:r>
            <a:endParaRPr lang="en-US" dirty="0">
              <a:latin typeface="Arial" charset="0"/>
            </a:endParaRPr>
          </a:p>
        </p:txBody>
      </p:sp>
      <p:sp>
        <p:nvSpPr>
          <p:cNvPr id="183305" name="Text Box 9"/>
          <p:cNvSpPr txBox="1">
            <a:spLocks noChangeArrowheads="1"/>
          </p:cNvSpPr>
          <p:nvPr/>
        </p:nvSpPr>
        <p:spPr bwMode="auto">
          <a:xfrm>
            <a:off x="152061" y="2134305"/>
            <a:ext cx="858056" cy="36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8" tIns="45715" rIns="91428" bIns="45715">
            <a:spAutoFit/>
          </a:bodyPr>
          <a:lstStyle/>
          <a:p>
            <a:pPr defTabSz="914388"/>
            <a:r>
              <a:rPr lang="sv-SE" dirty="0" err="1">
                <a:latin typeface="Arial" charset="0"/>
              </a:rPr>
              <a:t>Year</a:t>
            </a:r>
            <a:r>
              <a:rPr lang="sv-SE" dirty="0">
                <a:latin typeface="Arial" charset="0"/>
              </a:rPr>
              <a:t> 1</a:t>
            </a:r>
          </a:p>
        </p:txBody>
      </p:sp>
      <p:sp>
        <p:nvSpPr>
          <p:cNvPr id="183306" name="Text Box 10"/>
          <p:cNvSpPr txBox="1">
            <a:spLocks noChangeArrowheads="1"/>
          </p:cNvSpPr>
          <p:nvPr/>
        </p:nvSpPr>
        <p:spPr bwMode="auto">
          <a:xfrm>
            <a:off x="76030" y="3429001"/>
            <a:ext cx="858056" cy="36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8" tIns="45715" rIns="91428" bIns="45715">
            <a:spAutoFit/>
          </a:bodyPr>
          <a:lstStyle/>
          <a:p>
            <a:pPr defTabSz="914388"/>
            <a:r>
              <a:rPr lang="sv-SE" dirty="0" err="1">
                <a:latin typeface="Arial" charset="0"/>
              </a:rPr>
              <a:t>Year</a:t>
            </a:r>
            <a:r>
              <a:rPr lang="sv-SE" dirty="0">
                <a:latin typeface="Arial" charset="0"/>
              </a:rPr>
              <a:t> 2</a:t>
            </a:r>
          </a:p>
        </p:txBody>
      </p:sp>
      <p:sp>
        <p:nvSpPr>
          <p:cNvPr id="183307" name="Text Box 11"/>
          <p:cNvSpPr txBox="1">
            <a:spLocks noChangeArrowheads="1"/>
          </p:cNvSpPr>
          <p:nvPr/>
        </p:nvSpPr>
        <p:spPr bwMode="auto">
          <a:xfrm>
            <a:off x="76030" y="4077069"/>
            <a:ext cx="858056" cy="36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8" tIns="45715" rIns="91428" bIns="45715">
            <a:spAutoFit/>
          </a:bodyPr>
          <a:lstStyle/>
          <a:p>
            <a:pPr defTabSz="914388"/>
            <a:r>
              <a:rPr lang="sv-SE" dirty="0" err="1">
                <a:latin typeface="Arial" charset="0"/>
              </a:rPr>
              <a:t>Year</a:t>
            </a:r>
            <a:r>
              <a:rPr lang="sv-SE" dirty="0">
                <a:latin typeface="Arial" charset="0"/>
              </a:rPr>
              <a:t> 2</a:t>
            </a:r>
          </a:p>
        </p:txBody>
      </p:sp>
      <p:sp>
        <p:nvSpPr>
          <p:cNvPr id="183308" name="AutoShape 12"/>
          <p:cNvSpPr>
            <a:spLocks noChangeArrowheads="1"/>
          </p:cNvSpPr>
          <p:nvPr/>
        </p:nvSpPr>
        <p:spPr bwMode="auto">
          <a:xfrm>
            <a:off x="1524680" y="1988840"/>
            <a:ext cx="3191336" cy="430606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5" rIns="91428" bIns="45715" anchor="ctr"/>
          <a:lstStyle/>
          <a:p>
            <a:pPr defTabSz="914388"/>
            <a:r>
              <a:rPr lang="en-US" dirty="0">
                <a:latin typeface="Arial" charset="0"/>
              </a:rPr>
              <a:t>Urban &amp; Reg. Economics</a:t>
            </a:r>
          </a:p>
        </p:txBody>
      </p:sp>
      <p:sp>
        <p:nvSpPr>
          <p:cNvPr id="183313" name="AutoShape 17"/>
          <p:cNvSpPr>
            <a:spLocks noChangeArrowheads="1"/>
          </p:cNvSpPr>
          <p:nvPr/>
        </p:nvSpPr>
        <p:spPr bwMode="auto">
          <a:xfrm>
            <a:off x="5508104" y="1988840"/>
            <a:ext cx="2736304" cy="430606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5" rIns="91428" bIns="45715" anchor="ctr"/>
          <a:lstStyle/>
          <a:p>
            <a:pPr defTabSz="914388"/>
            <a:r>
              <a:rPr lang="en-US" dirty="0" smtClean="0">
                <a:latin typeface="Arial" charset="0"/>
              </a:rPr>
              <a:t>Real Estate </a:t>
            </a:r>
            <a:r>
              <a:rPr lang="en-US" dirty="0">
                <a:latin typeface="Arial" charset="0"/>
              </a:rPr>
              <a:t>Valuation</a:t>
            </a:r>
          </a:p>
        </p:txBody>
      </p:sp>
      <p:sp>
        <p:nvSpPr>
          <p:cNvPr id="183314" name="AutoShape 18"/>
          <p:cNvSpPr>
            <a:spLocks noChangeArrowheads="1"/>
          </p:cNvSpPr>
          <p:nvPr/>
        </p:nvSpPr>
        <p:spPr bwMode="auto">
          <a:xfrm>
            <a:off x="5508104" y="1340771"/>
            <a:ext cx="2704018" cy="43204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5" rIns="91428" bIns="45715" anchor="ctr"/>
          <a:lstStyle/>
          <a:p>
            <a:pPr defTabSz="914388"/>
            <a:r>
              <a:rPr lang="en-US" dirty="0">
                <a:latin typeface="Arial" charset="0"/>
              </a:rPr>
              <a:t>Portfolio Management</a:t>
            </a:r>
          </a:p>
        </p:txBody>
      </p:sp>
      <p:sp>
        <p:nvSpPr>
          <p:cNvPr id="183317" name="Text Box 21"/>
          <p:cNvSpPr txBox="1">
            <a:spLocks noChangeArrowheads="1"/>
          </p:cNvSpPr>
          <p:nvPr/>
        </p:nvSpPr>
        <p:spPr bwMode="auto">
          <a:xfrm>
            <a:off x="5364088" y="3645024"/>
            <a:ext cx="2808312" cy="367238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  <a:effectLst/>
        </p:spPr>
        <p:txBody>
          <a:bodyPr wrap="square" lIns="91428" tIns="45715" rIns="91428" bIns="45715">
            <a:spAutoFit/>
          </a:bodyPr>
          <a:lstStyle/>
          <a:p>
            <a:pPr defTabSz="914388">
              <a:spcBef>
                <a:spcPct val="50000"/>
              </a:spcBef>
            </a:pPr>
            <a:r>
              <a:rPr lang="sv-SE" dirty="0">
                <a:latin typeface="Arial" charset="0"/>
              </a:rPr>
              <a:t>Review </a:t>
            </a:r>
            <a:r>
              <a:rPr lang="sv-SE" dirty="0" err="1">
                <a:latin typeface="Arial" charset="0"/>
              </a:rPr>
              <a:t>paper</a:t>
            </a:r>
            <a:endParaRPr lang="en-GB" dirty="0">
              <a:latin typeface="Arial" charset="0"/>
            </a:endParaRPr>
          </a:p>
        </p:txBody>
      </p:sp>
      <p:sp>
        <p:nvSpPr>
          <p:cNvPr id="183320" name="Text Box 24"/>
          <p:cNvSpPr txBox="1">
            <a:spLocks noChangeArrowheads="1"/>
          </p:cNvSpPr>
          <p:nvPr/>
        </p:nvSpPr>
        <p:spPr bwMode="auto">
          <a:xfrm>
            <a:off x="5353849" y="4293096"/>
            <a:ext cx="2818551" cy="36932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91428" tIns="45715" rIns="91428" bIns="45715">
            <a:spAutoFit/>
          </a:bodyPr>
          <a:lstStyle/>
          <a:p>
            <a:pPr defTabSz="914388">
              <a:spcBef>
                <a:spcPct val="50000"/>
              </a:spcBef>
            </a:pPr>
            <a:r>
              <a:rPr lang="sv-SE" dirty="0">
                <a:latin typeface="Arial" charset="0"/>
              </a:rPr>
              <a:t>Research </a:t>
            </a:r>
            <a:r>
              <a:rPr lang="sv-SE" dirty="0" err="1" smtClean="0">
                <a:latin typeface="Arial" charset="0"/>
              </a:rPr>
              <a:t>proposal</a:t>
            </a:r>
            <a:endParaRPr lang="sv-SE" dirty="0">
              <a:latin typeface="Arial" charset="0"/>
            </a:endParaRPr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auto">
          <a:xfrm>
            <a:off x="1547664" y="2708920"/>
            <a:ext cx="3168352" cy="427725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5" rIns="91428" bIns="45715" anchor="ctr"/>
          <a:lstStyle/>
          <a:p>
            <a:pPr defTabSz="914388"/>
            <a:r>
              <a:rPr lang="en-US" dirty="0" smtClean="0">
                <a:latin typeface="Arial" charset="0"/>
              </a:rPr>
              <a:t>Facilities Management</a:t>
            </a:r>
            <a:endParaRPr lang="en-US" dirty="0">
              <a:latin typeface="Arial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1403648" y="3356992"/>
            <a:ext cx="712879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1524679" y="4941171"/>
            <a:ext cx="3191337" cy="936101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5" rIns="91428" bIns="45715" anchor="ctr"/>
          <a:lstStyle/>
          <a:p>
            <a:pPr algn="ctr" defTabSz="914388"/>
            <a:r>
              <a:rPr lang="en-US" dirty="0" smtClean="0">
                <a:latin typeface="Arial" charset="0"/>
              </a:rPr>
              <a:t> Dissertation</a:t>
            </a:r>
            <a:endParaRPr lang="en-US" dirty="0">
              <a:latin typeface="Arial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6516216" y="4149080"/>
            <a:ext cx="144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4788024" y="4725144"/>
            <a:ext cx="187220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33F6CB59-0175-46DA-B8DF-C6DEDF2EA0D0}" type="slidenum">
              <a:rPr lang="en-GB"/>
              <a:pPr/>
              <a:t>9</a:t>
            </a:fld>
            <a:endParaRPr lang="en-GB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66701"/>
            <a:ext cx="7467600" cy="1104900"/>
          </a:xfrm>
        </p:spPr>
        <p:txBody>
          <a:bodyPr/>
          <a:lstStyle/>
          <a:p>
            <a:r>
              <a:rPr lang="sv-SE" dirty="0" err="1" smtClean="0"/>
              <a:t>Inherited</a:t>
            </a:r>
            <a:r>
              <a:rPr lang="sv-SE" dirty="0" smtClean="0"/>
              <a:t> design (</a:t>
            </a:r>
            <a:r>
              <a:rPr lang="sv-SE" dirty="0" err="1" smtClean="0"/>
              <a:t>conventional</a:t>
            </a:r>
            <a:r>
              <a:rPr lang="sv-SE" dirty="0" smtClean="0"/>
              <a:t>)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924175"/>
            <a:ext cx="2592388" cy="8461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400" dirty="0" err="1"/>
              <a:t>Lectures</a:t>
            </a:r>
            <a:r>
              <a:rPr lang="sv-SE" sz="2400" dirty="0"/>
              <a:t/>
            </a:r>
            <a:br>
              <a:rPr lang="sv-SE" sz="2400" dirty="0"/>
            </a:br>
            <a:r>
              <a:rPr lang="sv-SE" sz="2400" dirty="0" smtClean="0"/>
              <a:t>(</a:t>
            </a:r>
            <a:r>
              <a:rPr lang="sv-SE" sz="2400" dirty="0" err="1" smtClean="0"/>
              <a:t>Introduction</a:t>
            </a:r>
            <a:r>
              <a:rPr lang="sv-SE" sz="2400" dirty="0" smtClean="0"/>
              <a:t>)</a:t>
            </a:r>
            <a:endParaRPr lang="en-US" sz="2400" dirty="0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1187452" y="3860800"/>
            <a:ext cx="71294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sv-SE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779840" y="2636912"/>
            <a:ext cx="2592387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00000"/>
              <a:buFont typeface="Arial" pitchFamily="34" charset="0"/>
              <a:buChar char="•"/>
            </a:pPr>
            <a:r>
              <a:rPr lang="sv-SE" sz="2400" dirty="0" err="1"/>
              <a:t>Guest</a:t>
            </a:r>
            <a:r>
              <a:rPr lang="sv-SE" sz="2400" dirty="0"/>
              <a:t> </a:t>
            </a:r>
            <a:r>
              <a:rPr lang="sv-SE" sz="2400" dirty="0" err="1" smtClean="0"/>
              <a:t>lectures</a:t>
            </a:r>
            <a:r>
              <a:rPr lang="sv-SE" sz="2400" dirty="0" smtClean="0"/>
              <a:t>/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SzPct val="100000"/>
            </a:pPr>
            <a:r>
              <a:rPr lang="sv-SE" sz="2400" dirty="0" smtClean="0"/>
              <a:t>Reading </a:t>
            </a:r>
            <a:r>
              <a:rPr lang="sv-SE" sz="2400" dirty="0" err="1" smtClean="0"/>
              <a:t>assignments</a:t>
            </a:r>
            <a:endParaRPr lang="en-US" sz="2400" dirty="0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6551615" y="2942901"/>
            <a:ext cx="2592387" cy="84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</a:pPr>
            <a:r>
              <a:rPr lang="sv-SE" sz="2400" dirty="0"/>
              <a:t>Paper presentation</a:t>
            </a:r>
            <a:endParaRPr lang="en-US" sz="2400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3563888" y="4437112"/>
            <a:ext cx="2736304" cy="648072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5" rIns="91428" bIns="45715" anchor="ctr"/>
          <a:lstStyle/>
          <a:p>
            <a:pPr defTabSz="914388"/>
            <a:r>
              <a:rPr lang="en-US" dirty="0" smtClean="0">
                <a:latin typeface="Arial" charset="0"/>
              </a:rPr>
              <a:t> Paper proposals and </a:t>
            </a:r>
          </a:p>
          <a:p>
            <a:pPr algn="ctr" defTabSz="914388"/>
            <a:r>
              <a:rPr lang="en-US" dirty="0" smtClean="0">
                <a:latin typeface="Arial" charset="0"/>
              </a:rPr>
              <a:t>feedback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  <p:bldP spid="34821" grpId="0"/>
      <p:bldP spid="348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896</Words>
  <Application>Microsoft Office PowerPoint</Application>
  <PresentationFormat>On-screen Show (4:3)</PresentationFormat>
  <Paragraphs>153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Integrating research into teaching using constructive alignment</vt:lpstr>
      <vt:lpstr>Structure</vt:lpstr>
      <vt:lpstr>Research problem</vt:lpstr>
      <vt:lpstr>Importance of problem</vt:lpstr>
      <vt:lpstr>Method (Kemmis &amp; McTaggart, 2005)</vt:lpstr>
      <vt:lpstr>Primary conceptual framework</vt:lpstr>
      <vt:lpstr>question</vt:lpstr>
      <vt:lpstr>Structure of curriculum</vt:lpstr>
      <vt:lpstr>Inherited design (conventional)</vt:lpstr>
      <vt:lpstr>Analysis of design</vt:lpstr>
      <vt:lpstr>Proposed solution</vt:lpstr>
      <vt:lpstr>goals</vt:lpstr>
      <vt:lpstr>Activities</vt:lpstr>
      <vt:lpstr>Activities</vt:lpstr>
      <vt:lpstr>Assessment principles (Caroll, 2002; Gibbs and Simpson, 2004)</vt:lpstr>
      <vt:lpstr>Assessment (year 1)</vt:lpstr>
      <vt:lpstr>Assessment (year 2)</vt:lpstr>
      <vt:lpstr>Student experience</vt:lpstr>
      <vt:lpstr>Lessons learned</vt:lpstr>
      <vt:lpstr>Ongoing research</vt:lpstr>
    </vt:vector>
  </TitlesOfParts>
  <Company>KTH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research and writing into teaching using constructive alignment</dc:title>
  <dc:creator>Azasu</dc:creator>
  <cp:lastModifiedBy>servicesaud</cp:lastModifiedBy>
  <cp:revision>7</cp:revision>
  <dcterms:created xsi:type="dcterms:W3CDTF">2011-06-13T13:17:58Z</dcterms:created>
  <dcterms:modified xsi:type="dcterms:W3CDTF">2011-06-16T09:05:48Z</dcterms:modified>
</cp:coreProperties>
</file>