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3"/>
  </p:notesMasterIdLst>
  <p:sldIdLst>
    <p:sldId id="256" r:id="rId2"/>
    <p:sldId id="292" r:id="rId3"/>
    <p:sldId id="299" r:id="rId4"/>
    <p:sldId id="300" r:id="rId5"/>
    <p:sldId id="301" r:id="rId6"/>
    <p:sldId id="293" r:id="rId7"/>
    <p:sldId id="304" r:id="rId8"/>
    <p:sldId id="295" r:id="rId9"/>
    <p:sldId id="302" r:id="rId10"/>
    <p:sldId id="303" r:id="rId11"/>
    <p:sldId id="28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7C80"/>
    <a:srgbClr val="99FF33"/>
    <a:srgbClr val="003366"/>
    <a:srgbClr val="99CC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3" autoAdjust="0"/>
    <p:restoredTop sz="94660"/>
  </p:normalViewPr>
  <p:slideViewPr>
    <p:cSldViewPr>
      <p:cViewPr>
        <p:scale>
          <a:sx n="66" d="100"/>
          <a:sy n="66" d="100"/>
        </p:scale>
        <p:origin x="-1326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7B6B1-D15D-4DBF-8038-19CBA55A7BB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A556A8-83AA-423D-AEAA-269BA3D08949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Level 1:</a:t>
          </a:r>
        </a:p>
        <a:p>
          <a:r>
            <a:rPr lang="en-US" sz="1800" dirty="0" smtClean="0">
              <a:solidFill>
                <a:schemeClr val="tx1"/>
              </a:solidFill>
            </a:rPr>
            <a:t> Habitual understanding</a:t>
          </a:r>
          <a:endParaRPr lang="en-US" sz="1800" dirty="0">
            <a:solidFill>
              <a:schemeClr val="tx1"/>
            </a:solidFill>
          </a:endParaRPr>
        </a:p>
      </dgm:t>
    </dgm:pt>
    <dgm:pt modelId="{BBFAACF1-847D-47A4-B8F9-4CD54EC4CC9D}" type="parTrans" cxnId="{B95DD799-8D8E-418F-B594-E824D51D9EE1}">
      <dgm:prSet/>
      <dgm:spPr/>
      <dgm:t>
        <a:bodyPr/>
        <a:lstStyle/>
        <a:p>
          <a:endParaRPr lang="en-US" sz="1800"/>
        </a:p>
      </dgm:t>
    </dgm:pt>
    <dgm:pt modelId="{ECED5890-DACC-4701-9AC0-C131A1097E6F}" type="sibTrans" cxnId="{B95DD799-8D8E-418F-B594-E824D51D9EE1}">
      <dgm:prSet/>
      <dgm:spPr/>
      <dgm:t>
        <a:bodyPr/>
        <a:lstStyle/>
        <a:p>
          <a:endParaRPr lang="en-US" sz="1800"/>
        </a:p>
      </dgm:t>
    </dgm:pt>
    <dgm:pt modelId="{6AD53165-09C7-4408-94BE-88DE2E53D68A}">
      <dgm:prSet phldrT="[Text]" custT="1"/>
      <dgm:spPr>
        <a:solidFill>
          <a:srgbClr val="AAAA70">
            <a:alpha val="2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800" dirty="0" smtClean="0"/>
            <a:t>Performing automatic activity with little thought</a:t>
          </a:r>
          <a:endParaRPr lang="en-US" sz="1800" dirty="0"/>
        </a:p>
      </dgm:t>
    </dgm:pt>
    <dgm:pt modelId="{AEE54457-64B7-4044-811F-217B1998F7BF}" type="parTrans" cxnId="{27241281-D196-484D-B64B-D7D3EC0D890A}">
      <dgm:prSet/>
      <dgm:spPr/>
      <dgm:t>
        <a:bodyPr/>
        <a:lstStyle/>
        <a:p>
          <a:endParaRPr lang="en-US" sz="1800"/>
        </a:p>
      </dgm:t>
    </dgm:pt>
    <dgm:pt modelId="{EE548A73-8DF7-4C5F-B022-9345565FCE79}" type="sibTrans" cxnId="{27241281-D196-484D-B64B-D7D3EC0D890A}">
      <dgm:prSet/>
      <dgm:spPr/>
      <dgm:t>
        <a:bodyPr/>
        <a:lstStyle/>
        <a:p>
          <a:endParaRPr lang="en-US" sz="1800"/>
        </a:p>
      </dgm:t>
    </dgm:pt>
    <dgm:pt modelId="{98E4BF93-F96F-4D55-B5C0-D473BF526FEE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Level 2: Understanding</a:t>
          </a:r>
          <a:endParaRPr lang="en-US" sz="1800" dirty="0">
            <a:solidFill>
              <a:schemeClr val="tx1"/>
            </a:solidFill>
          </a:endParaRPr>
        </a:p>
      </dgm:t>
    </dgm:pt>
    <dgm:pt modelId="{6A703DCA-6627-4AC1-B004-D3F29A580EEA}" type="parTrans" cxnId="{DD7C5FBA-7D62-4DB9-A28A-8E7EEF24F6DB}">
      <dgm:prSet/>
      <dgm:spPr/>
      <dgm:t>
        <a:bodyPr/>
        <a:lstStyle/>
        <a:p>
          <a:endParaRPr lang="en-US" sz="1800"/>
        </a:p>
      </dgm:t>
    </dgm:pt>
    <dgm:pt modelId="{C7F5FED2-6E92-4BB9-89EC-EE2B84786DF2}" type="sibTrans" cxnId="{DD7C5FBA-7D62-4DB9-A28A-8E7EEF24F6DB}">
      <dgm:prSet/>
      <dgm:spPr/>
      <dgm:t>
        <a:bodyPr/>
        <a:lstStyle/>
        <a:p>
          <a:endParaRPr lang="en-US" sz="1800"/>
        </a:p>
      </dgm:t>
    </dgm:pt>
    <dgm:pt modelId="{D32EEF9E-AB84-4D17-9442-4986C7FA4594}">
      <dgm:prSet phldrT="[Text]" custT="1"/>
      <dgm:spPr>
        <a:solidFill>
          <a:srgbClr val="AAAA70">
            <a:alpha val="20000"/>
          </a:srgbClr>
        </a:solidFill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Learning without relating the contents to other situations</a:t>
          </a:r>
          <a:endParaRPr lang="en-US" sz="1800" dirty="0"/>
        </a:p>
      </dgm:t>
    </dgm:pt>
    <dgm:pt modelId="{29E17B1D-7ED5-4226-9CFD-D9F27D691A9B}" type="parTrans" cxnId="{B56CB7B8-77FD-4053-975E-AA6E293E226D}">
      <dgm:prSet/>
      <dgm:spPr/>
      <dgm:t>
        <a:bodyPr/>
        <a:lstStyle/>
        <a:p>
          <a:endParaRPr lang="en-US" sz="1800"/>
        </a:p>
      </dgm:t>
    </dgm:pt>
    <dgm:pt modelId="{D88C62AB-A430-43C1-B0A2-BFE937D00F47}" type="sibTrans" cxnId="{B56CB7B8-77FD-4053-975E-AA6E293E226D}">
      <dgm:prSet/>
      <dgm:spPr/>
      <dgm:t>
        <a:bodyPr/>
        <a:lstStyle/>
        <a:p>
          <a:endParaRPr lang="en-US" sz="1800"/>
        </a:p>
      </dgm:t>
    </dgm:pt>
    <dgm:pt modelId="{BECB7FAD-8A61-4442-AC97-88B7675898EB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Level 3:</a:t>
          </a:r>
        </a:p>
        <a:p>
          <a:r>
            <a:rPr lang="en-US" sz="1800" dirty="0" smtClean="0">
              <a:solidFill>
                <a:schemeClr val="tx1"/>
              </a:solidFill>
            </a:rPr>
            <a:t> Reflection</a:t>
          </a:r>
          <a:endParaRPr lang="en-US" sz="1800" dirty="0">
            <a:solidFill>
              <a:schemeClr val="tx1"/>
            </a:solidFill>
          </a:endParaRPr>
        </a:p>
      </dgm:t>
    </dgm:pt>
    <dgm:pt modelId="{84ED3DFE-6D6C-46A0-AB4D-2F06D163293F}" type="parTrans" cxnId="{5EBDB663-0E65-4407-997E-A75B44F73C0E}">
      <dgm:prSet/>
      <dgm:spPr/>
      <dgm:t>
        <a:bodyPr/>
        <a:lstStyle/>
        <a:p>
          <a:endParaRPr lang="en-US" sz="1800"/>
        </a:p>
      </dgm:t>
    </dgm:pt>
    <dgm:pt modelId="{073EC063-F4A6-48C1-B347-882BDB152F4A}" type="sibTrans" cxnId="{5EBDB663-0E65-4407-997E-A75B44F73C0E}">
      <dgm:prSet/>
      <dgm:spPr/>
      <dgm:t>
        <a:bodyPr/>
        <a:lstStyle/>
        <a:p>
          <a:endParaRPr lang="en-US" sz="1800"/>
        </a:p>
      </dgm:t>
    </dgm:pt>
    <dgm:pt modelId="{D0D7A4D6-C985-446A-B656-7BC04FACF424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Level 4: </a:t>
          </a:r>
        </a:p>
        <a:p>
          <a:r>
            <a:rPr lang="en-US" sz="1800" dirty="0" smtClean="0">
              <a:solidFill>
                <a:schemeClr val="tx1"/>
              </a:solidFill>
            </a:rPr>
            <a:t>Critical reflection</a:t>
          </a:r>
          <a:endParaRPr lang="en-US" sz="1800" dirty="0">
            <a:solidFill>
              <a:schemeClr val="tx1"/>
            </a:solidFill>
          </a:endParaRPr>
        </a:p>
      </dgm:t>
    </dgm:pt>
    <dgm:pt modelId="{FB32379B-77E1-4031-B4AF-924C54CB7270}" type="parTrans" cxnId="{CF1576C0-A333-442B-B347-09EA438209BF}">
      <dgm:prSet/>
      <dgm:spPr/>
      <dgm:t>
        <a:bodyPr/>
        <a:lstStyle/>
        <a:p>
          <a:endParaRPr lang="en-US" sz="1800"/>
        </a:p>
      </dgm:t>
    </dgm:pt>
    <dgm:pt modelId="{49E8B5B3-26EF-46FA-83B9-F4797604C2E6}" type="sibTrans" cxnId="{CF1576C0-A333-442B-B347-09EA438209BF}">
      <dgm:prSet/>
      <dgm:spPr/>
      <dgm:t>
        <a:bodyPr/>
        <a:lstStyle/>
        <a:p>
          <a:endParaRPr lang="en-US" sz="1800"/>
        </a:p>
      </dgm:t>
    </dgm:pt>
    <dgm:pt modelId="{7745C927-3E6E-4B14-96DF-662DCDAE2AF4}">
      <dgm:prSet phldrT="[Text]" custT="1"/>
      <dgm:spPr>
        <a:solidFill>
          <a:srgbClr val="AAAA70">
            <a:alpha val="20000"/>
          </a:srgbClr>
        </a:solidFill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>
              <a:solidFill>
                <a:schemeClr val="tx1"/>
              </a:solidFill>
            </a:rPr>
            <a:t>Critique of any beliefs grounded in our consciousness</a:t>
          </a:r>
          <a:endParaRPr lang="en-US" sz="1800" dirty="0">
            <a:solidFill>
              <a:schemeClr val="tx1"/>
            </a:solidFill>
          </a:endParaRPr>
        </a:p>
      </dgm:t>
    </dgm:pt>
    <dgm:pt modelId="{1336626B-FC82-4EB5-8BEC-49AC98A40C80}" type="parTrans" cxnId="{1C834651-42B9-4809-9573-ECA9D737CB64}">
      <dgm:prSet/>
      <dgm:spPr/>
      <dgm:t>
        <a:bodyPr/>
        <a:lstStyle/>
        <a:p>
          <a:endParaRPr lang="en-US" sz="1800"/>
        </a:p>
      </dgm:t>
    </dgm:pt>
    <dgm:pt modelId="{DEC454BB-3014-406C-B026-8637135550A9}" type="sibTrans" cxnId="{1C834651-42B9-4809-9573-ECA9D737CB64}">
      <dgm:prSet/>
      <dgm:spPr/>
      <dgm:t>
        <a:bodyPr/>
        <a:lstStyle/>
        <a:p>
          <a:endParaRPr lang="en-US" sz="1800"/>
        </a:p>
      </dgm:t>
    </dgm:pt>
    <dgm:pt modelId="{BAEA7DA2-0322-43C8-91AB-4F282DB1A291}">
      <dgm:prSet phldrT="[Text]" custT="1"/>
      <dgm:spPr>
        <a:solidFill>
          <a:srgbClr val="AAAA70">
            <a:alpha val="2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Higher level of reflection which involves validating beliefs</a:t>
          </a:r>
          <a:endParaRPr lang="en-US" sz="1800" dirty="0">
            <a:solidFill>
              <a:schemeClr val="tx1"/>
            </a:solidFill>
          </a:endParaRPr>
        </a:p>
      </dgm:t>
    </dgm:pt>
    <dgm:pt modelId="{3E3594E7-245A-42A1-AB2A-0078837FD64E}" type="parTrans" cxnId="{0F88DC93-DB9C-406B-8D74-F7C00A247B80}">
      <dgm:prSet/>
      <dgm:spPr/>
      <dgm:t>
        <a:bodyPr/>
        <a:lstStyle/>
        <a:p>
          <a:endParaRPr lang="en-US" sz="1800"/>
        </a:p>
      </dgm:t>
    </dgm:pt>
    <dgm:pt modelId="{D6CA6634-53CE-4DE8-8211-97CADCB7C64D}" type="sibTrans" cxnId="{0F88DC93-DB9C-406B-8D74-F7C00A247B80}">
      <dgm:prSet/>
      <dgm:spPr/>
      <dgm:t>
        <a:bodyPr/>
        <a:lstStyle/>
        <a:p>
          <a:endParaRPr lang="en-US" sz="1800"/>
        </a:p>
      </dgm:t>
    </dgm:pt>
    <dgm:pt modelId="{7F3F415F-D7EB-483D-9741-D43798C0CDDD}" type="pres">
      <dgm:prSet presAssocID="{4417B6B1-D15D-4DBF-8038-19CBA55A7B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B4A529-1042-4681-A661-479D769C4E05}" type="pres">
      <dgm:prSet presAssocID="{91A556A8-83AA-423D-AEAA-269BA3D08949}" presName="linNode" presStyleCnt="0"/>
      <dgm:spPr/>
    </dgm:pt>
    <dgm:pt modelId="{A596AD51-3BAD-44AA-837A-ADF120B4A1F9}" type="pres">
      <dgm:prSet presAssocID="{91A556A8-83AA-423D-AEAA-269BA3D0894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A28D06-FC75-4B71-B080-A71BFD808102}" type="pres">
      <dgm:prSet presAssocID="{91A556A8-83AA-423D-AEAA-269BA3D08949}" presName="descendantText" presStyleLbl="alignAccFollowNode1" presStyleIdx="0" presStyleCnt="4" custScaleY="1118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1B1D41-B70C-4A7C-BFA5-89375FAB8A63}" type="pres">
      <dgm:prSet presAssocID="{ECED5890-DACC-4701-9AC0-C131A1097E6F}" presName="sp" presStyleCnt="0"/>
      <dgm:spPr/>
    </dgm:pt>
    <dgm:pt modelId="{208B03C5-9221-40F8-87A5-09BDAE17D9B1}" type="pres">
      <dgm:prSet presAssocID="{98E4BF93-F96F-4D55-B5C0-D473BF526FEE}" presName="linNode" presStyleCnt="0"/>
      <dgm:spPr/>
    </dgm:pt>
    <dgm:pt modelId="{D90EF118-4D3A-47B2-8A1E-4E0C73F973D3}" type="pres">
      <dgm:prSet presAssocID="{98E4BF93-F96F-4D55-B5C0-D473BF526FE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5C6834-CF3B-4699-8CCF-EEEED190FB42}" type="pres">
      <dgm:prSet presAssocID="{98E4BF93-F96F-4D55-B5C0-D473BF526FEE}" presName="descendantText" presStyleLbl="alignAccFollowNode1" presStyleIdx="1" presStyleCnt="4" custScaleY="1242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51F004-F225-44F2-9398-37A143E6776D}" type="pres">
      <dgm:prSet presAssocID="{C7F5FED2-6E92-4BB9-89EC-EE2B84786DF2}" presName="sp" presStyleCnt="0"/>
      <dgm:spPr/>
    </dgm:pt>
    <dgm:pt modelId="{8ECF85D8-5A1F-4184-9B73-25F508EABC23}" type="pres">
      <dgm:prSet presAssocID="{BECB7FAD-8A61-4442-AC97-88B7675898EB}" presName="linNode" presStyleCnt="0"/>
      <dgm:spPr/>
    </dgm:pt>
    <dgm:pt modelId="{25452A76-66B3-41E9-9A1A-EDAB114B7598}" type="pres">
      <dgm:prSet presAssocID="{BECB7FAD-8A61-4442-AC97-88B7675898E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D0FB1-1A63-4888-A57F-476CE2793515}" type="pres">
      <dgm:prSet presAssocID="{BECB7FAD-8A61-4442-AC97-88B7675898EB}" presName="descendantText" presStyleLbl="alignAccFollowNode1" presStyleIdx="2" presStyleCnt="4" custScaleY="123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A3613A-3D78-444C-B620-67A96FA13E75}" type="pres">
      <dgm:prSet presAssocID="{073EC063-F4A6-48C1-B347-882BDB152F4A}" presName="sp" presStyleCnt="0"/>
      <dgm:spPr/>
    </dgm:pt>
    <dgm:pt modelId="{03E693C5-5646-471D-B087-F65C94D0DA22}" type="pres">
      <dgm:prSet presAssocID="{D0D7A4D6-C985-446A-B656-7BC04FACF424}" presName="linNode" presStyleCnt="0"/>
      <dgm:spPr/>
    </dgm:pt>
    <dgm:pt modelId="{A907921B-CCB6-4F4B-8CAC-21A363118D18}" type="pres">
      <dgm:prSet presAssocID="{D0D7A4D6-C985-446A-B656-7BC04FACF424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4CD1A-873D-434E-BF08-90F4C254D191}" type="pres">
      <dgm:prSet presAssocID="{D0D7A4D6-C985-446A-B656-7BC04FACF424}" presName="descendantText" presStyleLbl="alignAccFollowNode1" presStyleIdx="3" presStyleCnt="4" custScaleY="121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6CB7B8-77FD-4053-975E-AA6E293E226D}" srcId="{98E4BF93-F96F-4D55-B5C0-D473BF526FEE}" destId="{D32EEF9E-AB84-4D17-9442-4986C7FA4594}" srcOrd="0" destOrd="0" parTransId="{29E17B1D-7ED5-4226-9CFD-D9F27D691A9B}" sibTransId="{D88C62AB-A430-43C1-B0A2-BFE937D00F47}"/>
    <dgm:cxn modelId="{B95DD799-8D8E-418F-B594-E824D51D9EE1}" srcId="{4417B6B1-D15D-4DBF-8038-19CBA55A7BB3}" destId="{91A556A8-83AA-423D-AEAA-269BA3D08949}" srcOrd="0" destOrd="0" parTransId="{BBFAACF1-847D-47A4-B8F9-4CD54EC4CC9D}" sibTransId="{ECED5890-DACC-4701-9AC0-C131A1097E6F}"/>
    <dgm:cxn modelId="{7B2C93AD-1B10-46D9-8904-5948F87141F2}" type="presOf" srcId="{D0D7A4D6-C985-446A-B656-7BC04FACF424}" destId="{A907921B-CCB6-4F4B-8CAC-21A363118D18}" srcOrd="0" destOrd="0" presId="urn:microsoft.com/office/officeart/2005/8/layout/vList5"/>
    <dgm:cxn modelId="{DD7C5FBA-7D62-4DB9-A28A-8E7EEF24F6DB}" srcId="{4417B6B1-D15D-4DBF-8038-19CBA55A7BB3}" destId="{98E4BF93-F96F-4D55-B5C0-D473BF526FEE}" srcOrd="1" destOrd="0" parTransId="{6A703DCA-6627-4AC1-B004-D3F29A580EEA}" sibTransId="{C7F5FED2-6E92-4BB9-89EC-EE2B84786DF2}"/>
    <dgm:cxn modelId="{5EBDB663-0E65-4407-997E-A75B44F73C0E}" srcId="{4417B6B1-D15D-4DBF-8038-19CBA55A7BB3}" destId="{BECB7FAD-8A61-4442-AC97-88B7675898EB}" srcOrd="2" destOrd="0" parTransId="{84ED3DFE-6D6C-46A0-AB4D-2F06D163293F}" sibTransId="{073EC063-F4A6-48C1-B347-882BDB152F4A}"/>
    <dgm:cxn modelId="{CF1576C0-A333-442B-B347-09EA438209BF}" srcId="{4417B6B1-D15D-4DBF-8038-19CBA55A7BB3}" destId="{D0D7A4D6-C985-446A-B656-7BC04FACF424}" srcOrd="3" destOrd="0" parTransId="{FB32379B-77E1-4031-B4AF-924C54CB7270}" sibTransId="{49E8B5B3-26EF-46FA-83B9-F4797604C2E6}"/>
    <dgm:cxn modelId="{1C834651-42B9-4809-9573-ECA9D737CB64}" srcId="{BECB7FAD-8A61-4442-AC97-88B7675898EB}" destId="{7745C927-3E6E-4B14-96DF-662DCDAE2AF4}" srcOrd="0" destOrd="0" parTransId="{1336626B-FC82-4EB5-8BEC-49AC98A40C80}" sibTransId="{DEC454BB-3014-406C-B026-8637135550A9}"/>
    <dgm:cxn modelId="{4A186285-1C91-48ED-8FEC-791DBAB56880}" type="presOf" srcId="{98E4BF93-F96F-4D55-B5C0-D473BF526FEE}" destId="{D90EF118-4D3A-47B2-8A1E-4E0C73F973D3}" srcOrd="0" destOrd="0" presId="urn:microsoft.com/office/officeart/2005/8/layout/vList5"/>
    <dgm:cxn modelId="{27241281-D196-484D-B64B-D7D3EC0D890A}" srcId="{91A556A8-83AA-423D-AEAA-269BA3D08949}" destId="{6AD53165-09C7-4408-94BE-88DE2E53D68A}" srcOrd="0" destOrd="0" parTransId="{AEE54457-64B7-4044-811F-217B1998F7BF}" sibTransId="{EE548A73-8DF7-4C5F-B022-9345565FCE79}"/>
    <dgm:cxn modelId="{67451B90-6D65-46F7-AC83-AAACE3E8347B}" type="presOf" srcId="{4417B6B1-D15D-4DBF-8038-19CBA55A7BB3}" destId="{7F3F415F-D7EB-483D-9741-D43798C0CDDD}" srcOrd="0" destOrd="0" presId="urn:microsoft.com/office/officeart/2005/8/layout/vList5"/>
    <dgm:cxn modelId="{944C936D-9733-4C35-8385-08CEBF61080A}" type="presOf" srcId="{7745C927-3E6E-4B14-96DF-662DCDAE2AF4}" destId="{B83D0FB1-1A63-4888-A57F-476CE2793515}" srcOrd="0" destOrd="0" presId="urn:microsoft.com/office/officeart/2005/8/layout/vList5"/>
    <dgm:cxn modelId="{FA34BE50-858D-4757-85E7-4955F72D7216}" type="presOf" srcId="{BECB7FAD-8A61-4442-AC97-88B7675898EB}" destId="{25452A76-66B3-41E9-9A1A-EDAB114B7598}" srcOrd="0" destOrd="0" presId="urn:microsoft.com/office/officeart/2005/8/layout/vList5"/>
    <dgm:cxn modelId="{D3D739F9-0FE9-4B6E-A2BC-A9F6427B449F}" type="presOf" srcId="{6AD53165-09C7-4408-94BE-88DE2E53D68A}" destId="{3EA28D06-FC75-4B71-B080-A71BFD808102}" srcOrd="0" destOrd="0" presId="urn:microsoft.com/office/officeart/2005/8/layout/vList5"/>
    <dgm:cxn modelId="{76E52EF2-97D7-42B9-90E2-AD4E7C92FE4F}" type="presOf" srcId="{91A556A8-83AA-423D-AEAA-269BA3D08949}" destId="{A596AD51-3BAD-44AA-837A-ADF120B4A1F9}" srcOrd="0" destOrd="0" presId="urn:microsoft.com/office/officeart/2005/8/layout/vList5"/>
    <dgm:cxn modelId="{0F88DC93-DB9C-406B-8D74-F7C00A247B80}" srcId="{D0D7A4D6-C985-446A-B656-7BC04FACF424}" destId="{BAEA7DA2-0322-43C8-91AB-4F282DB1A291}" srcOrd="0" destOrd="0" parTransId="{3E3594E7-245A-42A1-AB2A-0078837FD64E}" sibTransId="{D6CA6634-53CE-4DE8-8211-97CADCB7C64D}"/>
    <dgm:cxn modelId="{9D36C5F1-1BE1-4152-9631-59931590856A}" type="presOf" srcId="{BAEA7DA2-0322-43C8-91AB-4F282DB1A291}" destId="{E954CD1A-873D-434E-BF08-90F4C254D191}" srcOrd="0" destOrd="0" presId="urn:microsoft.com/office/officeart/2005/8/layout/vList5"/>
    <dgm:cxn modelId="{C794B1D4-494D-4872-B8B5-3E758D4E5BB0}" type="presOf" srcId="{D32EEF9E-AB84-4D17-9442-4986C7FA4594}" destId="{7D5C6834-CF3B-4699-8CCF-EEEED190FB42}" srcOrd="0" destOrd="0" presId="urn:microsoft.com/office/officeart/2005/8/layout/vList5"/>
    <dgm:cxn modelId="{25C4A3FC-F553-4AD3-A9BB-B2097AB542BD}" type="presParOf" srcId="{7F3F415F-D7EB-483D-9741-D43798C0CDDD}" destId="{3FB4A529-1042-4681-A661-479D769C4E05}" srcOrd="0" destOrd="0" presId="urn:microsoft.com/office/officeart/2005/8/layout/vList5"/>
    <dgm:cxn modelId="{9D654D75-9E36-41F8-9686-2620F7F66C32}" type="presParOf" srcId="{3FB4A529-1042-4681-A661-479D769C4E05}" destId="{A596AD51-3BAD-44AA-837A-ADF120B4A1F9}" srcOrd="0" destOrd="0" presId="urn:microsoft.com/office/officeart/2005/8/layout/vList5"/>
    <dgm:cxn modelId="{C1046A02-BA90-408E-B87E-11DDF67350D9}" type="presParOf" srcId="{3FB4A529-1042-4681-A661-479D769C4E05}" destId="{3EA28D06-FC75-4B71-B080-A71BFD808102}" srcOrd="1" destOrd="0" presId="urn:microsoft.com/office/officeart/2005/8/layout/vList5"/>
    <dgm:cxn modelId="{569694B2-D4B0-4219-8859-E86516988136}" type="presParOf" srcId="{7F3F415F-D7EB-483D-9741-D43798C0CDDD}" destId="{ED1B1D41-B70C-4A7C-BFA5-89375FAB8A63}" srcOrd="1" destOrd="0" presId="urn:microsoft.com/office/officeart/2005/8/layout/vList5"/>
    <dgm:cxn modelId="{E40AF71D-09F3-48B7-9467-C5F4881F12B3}" type="presParOf" srcId="{7F3F415F-D7EB-483D-9741-D43798C0CDDD}" destId="{208B03C5-9221-40F8-87A5-09BDAE17D9B1}" srcOrd="2" destOrd="0" presId="urn:microsoft.com/office/officeart/2005/8/layout/vList5"/>
    <dgm:cxn modelId="{57B7A5D3-45A3-466D-B6BC-35A72300F617}" type="presParOf" srcId="{208B03C5-9221-40F8-87A5-09BDAE17D9B1}" destId="{D90EF118-4D3A-47B2-8A1E-4E0C73F973D3}" srcOrd="0" destOrd="0" presId="urn:microsoft.com/office/officeart/2005/8/layout/vList5"/>
    <dgm:cxn modelId="{D1CADBBD-9D51-464C-93FF-88E314C5B32C}" type="presParOf" srcId="{208B03C5-9221-40F8-87A5-09BDAE17D9B1}" destId="{7D5C6834-CF3B-4699-8CCF-EEEED190FB42}" srcOrd="1" destOrd="0" presId="urn:microsoft.com/office/officeart/2005/8/layout/vList5"/>
    <dgm:cxn modelId="{E03B4D38-B17E-45C9-A90D-941BE6145D6D}" type="presParOf" srcId="{7F3F415F-D7EB-483D-9741-D43798C0CDDD}" destId="{2251F004-F225-44F2-9398-37A143E6776D}" srcOrd="3" destOrd="0" presId="urn:microsoft.com/office/officeart/2005/8/layout/vList5"/>
    <dgm:cxn modelId="{5DCB4A5A-68D9-49C1-9DAD-AC0515AAF415}" type="presParOf" srcId="{7F3F415F-D7EB-483D-9741-D43798C0CDDD}" destId="{8ECF85D8-5A1F-4184-9B73-25F508EABC23}" srcOrd="4" destOrd="0" presId="urn:microsoft.com/office/officeart/2005/8/layout/vList5"/>
    <dgm:cxn modelId="{D3B3C780-8112-497A-86D0-1E14932D2E3A}" type="presParOf" srcId="{8ECF85D8-5A1F-4184-9B73-25F508EABC23}" destId="{25452A76-66B3-41E9-9A1A-EDAB114B7598}" srcOrd="0" destOrd="0" presId="urn:microsoft.com/office/officeart/2005/8/layout/vList5"/>
    <dgm:cxn modelId="{3E293E75-A97D-4A04-8E40-BD6A8FE4DE14}" type="presParOf" srcId="{8ECF85D8-5A1F-4184-9B73-25F508EABC23}" destId="{B83D0FB1-1A63-4888-A57F-476CE2793515}" srcOrd="1" destOrd="0" presId="urn:microsoft.com/office/officeart/2005/8/layout/vList5"/>
    <dgm:cxn modelId="{79D290B0-160A-4F10-8DF4-1C8472B64CC4}" type="presParOf" srcId="{7F3F415F-D7EB-483D-9741-D43798C0CDDD}" destId="{E5A3613A-3D78-444C-B620-67A96FA13E75}" srcOrd="5" destOrd="0" presId="urn:microsoft.com/office/officeart/2005/8/layout/vList5"/>
    <dgm:cxn modelId="{A8728173-9E26-4409-BB6E-EDFEDF5454E0}" type="presParOf" srcId="{7F3F415F-D7EB-483D-9741-D43798C0CDDD}" destId="{03E693C5-5646-471D-B087-F65C94D0DA22}" srcOrd="6" destOrd="0" presId="urn:microsoft.com/office/officeart/2005/8/layout/vList5"/>
    <dgm:cxn modelId="{9F2AC817-D4CD-4588-96F5-798AB6B9CFDF}" type="presParOf" srcId="{03E693C5-5646-471D-B087-F65C94D0DA22}" destId="{A907921B-CCB6-4F4B-8CAC-21A363118D18}" srcOrd="0" destOrd="0" presId="urn:microsoft.com/office/officeart/2005/8/layout/vList5"/>
    <dgm:cxn modelId="{5D56A2C5-F0DA-4AB8-8740-04DDD8BE0D14}" type="presParOf" srcId="{03E693C5-5646-471D-B087-F65C94D0DA22}" destId="{E954CD1A-873D-434E-BF08-90F4C254D191}" srcOrd="1" destOrd="0" presId="urn:microsoft.com/office/officeart/2005/8/layout/vList5"/>
  </dgm:cxnLst>
  <dgm:bg>
    <a:noFill/>
  </dgm:bg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A28D06-FC75-4B71-B080-A71BFD808102}">
      <dsp:nvSpPr>
        <dsp:cNvPr id="0" name=""/>
        <dsp:cNvSpPr/>
      </dsp:nvSpPr>
      <dsp:spPr>
        <a:xfrm rot="5400000">
          <a:off x="4849950" y="-1988419"/>
          <a:ext cx="902440" cy="4989337"/>
        </a:xfrm>
        <a:prstGeom prst="round2SameRect">
          <a:avLst/>
        </a:prstGeom>
        <a:solidFill>
          <a:srgbClr val="AAAA70">
            <a:alpha val="20000"/>
          </a:srgb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Performing automatic activity with little thought</a:t>
          </a:r>
          <a:endParaRPr lang="en-US" sz="1800" kern="1200" dirty="0"/>
        </a:p>
      </dsp:txBody>
      <dsp:txXfrm rot="5400000">
        <a:off x="4849950" y="-1988419"/>
        <a:ext cx="902440" cy="4989337"/>
      </dsp:txXfrm>
    </dsp:sp>
    <dsp:sp modelId="{A596AD51-3BAD-44AA-837A-ADF120B4A1F9}">
      <dsp:nvSpPr>
        <dsp:cNvPr id="0" name=""/>
        <dsp:cNvSpPr/>
      </dsp:nvSpPr>
      <dsp:spPr>
        <a:xfrm>
          <a:off x="0" y="2096"/>
          <a:ext cx="2806502" cy="1008304"/>
        </a:xfrm>
        <a:prstGeom prst="round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Level 1: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Habitual understanding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0" y="2096"/>
        <a:ext cx="2806502" cy="1008304"/>
      </dsp:txXfrm>
    </dsp:sp>
    <dsp:sp modelId="{7D5C6834-CF3B-4699-8CCF-EEEED190FB42}">
      <dsp:nvSpPr>
        <dsp:cNvPr id="0" name=""/>
        <dsp:cNvSpPr/>
      </dsp:nvSpPr>
      <dsp:spPr>
        <a:xfrm rot="5400000">
          <a:off x="4800019" y="-929699"/>
          <a:ext cx="1002303" cy="4989337"/>
        </a:xfrm>
        <a:prstGeom prst="round2SameRect">
          <a:avLst/>
        </a:prstGeom>
        <a:solidFill>
          <a:srgbClr val="AAAA70">
            <a:alpha val="20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Learning without relating the contents to other situations</a:t>
          </a:r>
          <a:endParaRPr lang="en-US" sz="1800" kern="1200" dirty="0"/>
        </a:p>
      </dsp:txBody>
      <dsp:txXfrm rot="5400000">
        <a:off x="4800019" y="-929699"/>
        <a:ext cx="1002303" cy="4989337"/>
      </dsp:txXfrm>
    </dsp:sp>
    <dsp:sp modelId="{D90EF118-4D3A-47B2-8A1E-4E0C73F973D3}">
      <dsp:nvSpPr>
        <dsp:cNvPr id="0" name=""/>
        <dsp:cNvSpPr/>
      </dsp:nvSpPr>
      <dsp:spPr>
        <a:xfrm>
          <a:off x="0" y="1060816"/>
          <a:ext cx="2806502" cy="1008304"/>
        </a:xfrm>
        <a:prstGeom prst="round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Level 2: Understanding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0" y="1060816"/>
        <a:ext cx="2806502" cy="1008304"/>
      </dsp:txXfrm>
    </dsp:sp>
    <dsp:sp modelId="{B83D0FB1-1A63-4888-A57F-476CE2793515}">
      <dsp:nvSpPr>
        <dsp:cNvPr id="0" name=""/>
        <dsp:cNvSpPr/>
      </dsp:nvSpPr>
      <dsp:spPr>
        <a:xfrm rot="5400000">
          <a:off x="4804746" y="129020"/>
          <a:ext cx="992849" cy="4989337"/>
        </a:xfrm>
        <a:prstGeom prst="round2SameRect">
          <a:avLst/>
        </a:prstGeom>
        <a:solidFill>
          <a:srgbClr val="AAAA70">
            <a:alpha val="20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/>
              </a:solidFill>
            </a:rPr>
            <a:t>Critique of any beliefs grounded in our consciousness</a:t>
          </a:r>
          <a:endParaRPr lang="en-US" sz="1800" kern="1200" dirty="0">
            <a:solidFill>
              <a:schemeClr val="tx1"/>
            </a:solidFill>
          </a:endParaRPr>
        </a:p>
      </dsp:txBody>
      <dsp:txXfrm rot="5400000">
        <a:off x="4804746" y="129020"/>
        <a:ext cx="992849" cy="4989337"/>
      </dsp:txXfrm>
    </dsp:sp>
    <dsp:sp modelId="{25452A76-66B3-41E9-9A1A-EDAB114B7598}">
      <dsp:nvSpPr>
        <dsp:cNvPr id="0" name=""/>
        <dsp:cNvSpPr/>
      </dsp:nvSpPr>
      <dsp:spPr>
        <a:xfrm>
          <a:off x="0" y="2119536"/>
          <a:ext cx="2806502" cy="1008304"/>
        </a:xfrm>
        <a:prstGeom prst="round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Level 3: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 Reflection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0" y="2119536"/>
        <a:ext cx="2806502" cy="1008304"/>
      </dsp:txXfrm>
    </dsp:sp>
    <dsp:sp modelId="{E954CD1A-873D-434E-BF08-90F4C254D191}">
      <dsp:nvSpPr>
        <dsp:cNvPr id="0" name=""/>
        <dsp:cNvSpPr/>
      </dsp:nvSpPr>
      <dsp:spPr>
        <a:xfrm rot="5400000">
          <a:off x="4809473" y="1187740"/>
          <a:ext cx="983395" cy="4989337"/>
        </a:xfrm>
        <a:prstGeom prst="round2SameRect">
          <a:avLst/>
        </a:prstGeom>
        <a:solidFill>
          <a:srgbClr val="AAAA70">
            <a:alpha val="20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/>
              </a:solidFill>
            </a:rPr>
            <a:t>Higher level of reflection which involves validating beliefs</a:t>
          </a:r>
          <a:endParaRPr lang="en-US" sz="1800" kern="1200" dirty="0">
            <a:solidFill>
              <a:schemeClr val="tx1"/>
            </a:solidFill>
          </a:endParaRPr>
        </a:p>
      </dsp:txBody>
      <dsp:txXfrm rot="5400000">
        <a:off x="4809473" y="1187740"/>
        <a:ext cx="983395" cy="4989337"/>
      </dsp:txXfrm>
    </dsp:sp>
    <dsp:sp modelId="{A907921B-CCB6-4F4B-8CAC-21A363118D18}">
      <dsp:nvSpPr>
        <dsp:cNvPr id="0" name=""/>
        <dsp:cNvSpPr/>
      </dsp:nvSpPr>
      <dsp:spPr>
        <a:xfrm>
          <a:off x="0" y="3178256"/>
          <a:ext cx="2806502" cy="1008304"/>
        </a:xfrm>
        <a:prstGeom prst="round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Level 4: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Critical reflection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0" y="3178256"/>
        <a:ext cx="2806502" cy="1008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28940F8-6359-4EAD-BF62-4C315A3C7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498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5CA4A50-0991-4A93-B4E0-B9288318B57D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FB1E1B23-4A61-4559-83C3-76920DC1DA5B}" type="slidenum">
              <a:rPr lang="en-US" smtClean="0">
                <a:latin typeface="Arial" charset="0"/>
              </a:rPr>
              <a:pPr eaLnBrk="1" hangingPunct="1"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FB1E1B23-4A61-4559-83C3-76920DC1DA5B}" type="slidenum">
              <a:rPr lang="en-US" smtClean="0">
                <a:latin typeface="Arial" charset="0"/>
              </a:rPr>
              <a:pPr eaLnBrk="1" hangingPunct="1"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D311177-04B7-40FD-ACAF-1E43DA923671}" type="slidenum">
              <a:rPr lang="en-US" smtClean="0">
                <a:latin typeface="Arial" charset="0"/>
              </a:rPr>
              <a:pPr eaLnBrk="1" hangingPunct="1"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D311177-04B7-40FD-ACAF-1E43DA923671}" type="slidenum">
              <a:rPr lang="en-US" smtClean="0">
                <a:latin typeface="Arial" charset="0"/>
              </a:rPr>
              <a:pPr eaLnBrk="1" hangingPunct="1"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D311177-04B7-40FD-ACAF-1E43DA923671}" type="slidenum">
              <a:rPr lang="en-US" smtClean="0">
                <a:latin typeface="Arial" charset="0"/>
              </a:rPr>
              <a:pPr eaLnBrk="1" hangingPunct="1"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F965F2B9-3B7C-4664-A648-DB04BBF10C49}" type="slidenum">
              <a:rPr lang="en-US" smtClean="0">
                <a:latin typeface="Arial" charset="0"/>
              </a:rPr>
              <a:pPr eaLnBrk="1" hangingPunct="1"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70413" cy="3427412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32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E3908-F4C6-44C3-8F1B-84CA0BA78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523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B1866-77BA-4E07-B785-78C6D7ACB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655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C3F12-58D4-44D9-8B4D-4B8C37BE3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725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6CD54-26E0-41DB-853A-FB2912831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6810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248C-D00C-46F7-8507-82FCD9FB6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4998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D0F8E-E184-42CE-9295-7788F8547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034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B8984-149C-4ADF-98BF-C4344F76B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678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7F1A-D445-4362-86D0-E50B8C1F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542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A1A97-8640-4F97-A362-E1C3C8C1B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845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BA27E-0253-428B-B4A2-9C2583344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93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22582-87EC-4262-92FF-196A3ED24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842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FE484-CBB7-49CE-B7B5-91BA2BEB2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554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2006E-0C3A-41F3-AAE1-1E30FC782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038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41812-34B9-47D8-86A0-C687AC26F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41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F5F54-AEC9-423B-9864-8F7CECD5F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396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B8DB800-792F-443A-A1DF-0F9CD59D1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GB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GB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GB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068638"/>
            <a:ext cx="8135938" cy="2336800"/>
          </a:xfrm>
        </p:spPr>
        <p:txBody>
          <a:bodyPr/>
          <a:lstStyle/>
          <a:p>
            <a:pPr eaLnBrk="1" hangingPunct="1"/>
            <a:r>
              <a:rPr lang="en-GB" sz="3600" b="1" smtClean="0"/>
              <a:t>Learning Approach, Reflective Thinking and Academic Performance of Real Estate Students</a:t>
            </a:r>
            <a:endParaRPr lang="en-US" sz="36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19700" y="5045075"/>
            <a:ext cx="3600450" cy="1192213"/>
          </a:xfrm>
        </p:spPr>
        <p:txBody>
          <a:bodyPr/>
          <a:lstStyle/>
          <a:p>
            <a:pPr algn="r" eaLnBrk="1" hangingPunct="1"/>
            <a:r>
              <a:rPr lang="en-GB" sz="1600" b="1" dirty="0" smtClean="0"/>
              <a:t>Abdul - Rasheed Amidu</a:t>
            </a:r>
          </a:p>
          <a:p>
            <a:pPr algn="r" eaLnBrk="1" hangingPunct="1"/>
            <a:r>
              <a:rPr lang="en-GB" sz="1600" b="1" dirty="0" smtClean="0"/>
              <a:t>School of Property, Construction &amp; Planning</a:t>
            </a:r>
          </a:p>
          <a:p>
            <a:pPr algn="r" eaLnBrk="1" hangingPunct="1"/>
            <a:r>
              <a:rPr lang="en-GB" sz="1600" b="1" dirty="0" smtClean="0"/>
              <a:t>Birmingham city University</a:t>
            </a:r>
          </a:p>
        </p:txBody>
      </p:sp>
      <p:pic>
        <p:nvPicPr>
          <p:cNvPr id="3076" name="Picture 4" descr="C:\Program Files\Warcraft III\Screenshots\warcraftx\Movies\My Pictures\gradua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38" y="115888"/>
            <a:ext cx="83121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Tentative conclusions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9974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The  use of RTQ in real estate subject domain is questionable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Possible influence of “noise” factors not been accounted in this study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rgbClr val="C00000"/>
                </a:solidFill>
              </a:rPr>
              <a:t>i.e. students can do well in some modules but not in others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Appropriateness of assessment criteria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08882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Thanks for listening!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9475" y="5276800"/>
            <a:ext cx="5572125" cy="8885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i="1" dirty="0" smtClean="0">
                <a:latin typeface="Tempus Sans ITC" pitchFamily="82" charset="0"/>
              </a:rPr>
              <a:t>Abdul - Rasheed Amidu</a:t>
            </a:r>
          </a:p>
          <a:p>
            <a:pPr eaLnBrk="1" hangingPunct="1">
              <a:lnSpc>
                <a:spcPct val="90000"/>
              </a:lnSpc>
            </a:pPr>
            <a:r>
              <a:rPr lang="en-GB" i="1" dirty="0" smtClean="0">
                <a:latin typeface="Tempus Sans ITC" pitchFamily="82" charset="0"/>
              </a:rPr>
              <a:t>Abdul-rasheed.amidu@bcu.ac.uk</a:t>
            </a:r>
            <a:endParaRPr lang="en-US" i="1" dirty="0" smtClean="0">
              <a:latin typeface="Tempus Sans ITC" pitchFamily="8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3356992"/>
            <a:ext cx="842493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sz="4400" i="1" dirty="0" smtClean="0">
                <a:latin typeface="+mj-lt"/>
              </a:rPr>
              <a:t>Your Questions and Reflections?</a:t>
            </a:r>
            <a:endParaRPr lang="en-US" sz="4400" i="1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Learning approaches…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endParaRPr lang="en-GB" sz="2400" smtClean="0"/>
          </a:p>
          <a:p>
            <a:pPr marL="0" indent="0" algn="just" eaLnBrk="1" hangingPunct="1">
              <a:buFont typeface="Wingdings" pitchFamily="2" charset="2"/>
              <a:buNone/>
            </a:pPr>
            <a:endParaRPr lang="en-GB" sz="2400" smtClean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571500" y="212248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GB" dirty="0" smtClean="0"/>
              <a:t>Surface </a:t>
            </a:r>
          </a:p>
          <a:p>
            <a:pPr algn="ctr" eaLnBrk="1" hangingPunct="1">
              <a:defRPr/>
            </a:pPr>
            <a:endParaRPr lang="en-GB" dirty="0" smtClean="0"/>
          </a:p>
          <a:p>
            <a:pPr algn="ctr" eaLnBrk="1" hangingPunct="1">
              <a:defRPr/>
            </a:pPr>
            <a:r>
              <a:rPr lang="en-GB" dirty="0" smtClean="0"/>
              <a:t>Deep</a:t>
            </a:r>
          </a:p>
          <a:p>
            <a:pPr algn="ctr" eaLnBrk="1" hangingPunct="1">
              <a:defRPr/>
            </a:pPr>
            <a:endParaRPr lang="en-GB" dirty="0" smtClean="0"/>
          </a:p>
          <a:p>
            <a:pPr algn="ctr" eaLnBrk="1" hangingPunct="1">
              <a:defRPr/>
            </a:pPr>
            <a:r>
              <a:rPr lang="en-GB" dirty="0" smtClean="0"/>
              <a:t>Strategic</a:t>
            </a:r>
            <a:endParaRPr lang="en-GB" dirty="0"/>
          </a:p>
          <a:p>
            <a:pPr marL="0" indent="0" algn="ctr" eaLnBrk="1" hangingPunct="1">
              <a:buFontTx/>
              <a:buNone/>
              <a:defRPr/>
            </a:pPr>
            <a:endParaRPr lang="en-GB" dirty="0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89088"/>
            <a:ext cx="27432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2813" y="4064000"/>
            <a:ext cx="2971800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" y="3570288"/>
            <a:ext cx="22542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6"/>
          <p:cNvSpPr>
            <a:spLocks/>
          </p:cNvSpPr>
          <p:nvPr/>
        </p:nvSpPr>
        <p:spPr bwMode="auto">
          <a:xfrm>
            <a:off x="5435600" y="2060575"/>
            <a:ext cx="711200" cy="2046288"/>
          </a:xfrm>
          <a:prstGeom prst="rightBrace">
            <a:avLst>
              <a:gd name="adj1" fmla="val 58331"/>
              <a:gd name="adj2" fmla="val 50000"/>
            </a:avLst>
          </a:prstGeom>
          <a:noFill/>
          <a:ln w="38100">
            <a:solidFill>
              <a:srgbClr val="F2200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389688" y="2619375"/>
            <a:ext cx="1954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2000" dirty="0" smtClean="0">
                <a:solidFill>
                  <a:schemeClr val="tx1"/>
                </a:solidFill>
                <a:latin typeface="+mj-lt"/>
              </a:rPr>
              <a:t>Marton &amp; Saljo (1976)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492500" y="5013325"/>
            <a:ext cx="2428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2000" dirty="0" smtClean="0">
                <a:solidFill>
                  <a:schemeClr val="tx1"/>
                </a:solidFill>
                <a:latin typeface="+mj-lt"/>
              </a:rPr>
              <a:t>Entwistle &amp; Richardson (1983)</a:t>
            </a:r>
          </a:p>
        </p:txBody>
      </p: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5219700" y="1458913"/>
            <a:ext cx="2879725" cy="2111375"/>
            <a:chOff x="1525" y="717"/>
            <a:chExt cx="1814" cy="1941"/>
          </a:xfrm>
        </p:grpSpPr>
        <p:sp>
          <p:nvSpPr>
            <p:cNvPr id="4108" name="Line 30" descr="Parchment"/>
            <p:cNvSpPr>
              <a:spLocks noChangeShapeType="1"/>
            </p:cNvSpPr>
            <p:nvPr/>
          </p:nvSpPr>
          <p:spPr bwMode="auto">
            <a:xfrm flipH="1">
              <a:off x="1525" y="1138"/>
              <a:ext cx="1043" cy="152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9" name="AutoShape 31" descr="Parchment"/>
            <p:cNvSpPr>
              <a:spLocks noChangeArrowheads="1"/>
            </p:cNvSpPr>
            <p:nvPr/>
          </p:nvSpPr>
          <p:spPr bwMode="auto">
            <a:xfrm>
              <a:off x="1979" y="717"/>
              <a:ext cx="1360" cy="610"/>
            </a:xfrm>
            <a:prstGeom prst="roundRect">
              <a:avLst>
                <a:gd name="adj" fmla="val 16667"/>
              </a:avLst>
            </a:prstGeom>
            <a:blipFill dpi="0" rotWithShape="0">
              <a:blip r:embed="rId5" cstate="print"/>
              <a:srcRect/>
              <a:tile tx="0" ty="0" sx="100000" sy="100000" flip="none" algn="tl"/>
            </a:blipFill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b="1">
                  <a:latin typeface="Comic Sans MS" pitchFamily="66" charset="0"/>
                </a:rPr>
                <a:t>Most desirable in </a:t>
              </a:r>
            </a:p>
            <a:p>
              <a:pPr algn="ctr"/>
              <a:r>
                <a:rPr lang="en-GB" b="1">
                  <a:latin typeface="Comic Sans MS" pitchFamily="66" charset="0"/>
                </a:rPr>
                <a:t>higher education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Stages of reflective thinking…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endParaRPr lang="en-GB" sz="2400" smtClean="0"/>
          </a:p>
          <a:p>
            <a:pPr marL="0" indent="0" algn="just" eaLnBrk="1" hangingPunct="1">
              <a:buFont typeface="Wingdings" pitchFamily="2" charset="2"/>
              <a:buNone/>
            </a:pPr>
            <a:endParaRPr lang="en-GB" sz="240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9750" y="6124575"/>
            <a:ext cx="3671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2000" dirty="0" smtClean="0">
                <a:solidFill>
                  <a:schemeClr val="tx1"/>
                </a:solidFill>
                <a:latin typeface="+mj-lt"/>
              </a:rPr>
              <a:t>Kember et al (2000)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736600" y="1700808"/>
          <a:ext cx="7795840" cy="4188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Research Questions…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GB" sz="2400" smtClean="0"/>
              <a:t>What learning approach and stages of reflective thinking do real estate students adopt in their academic learning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GB" sz="2400" smtClean="0"/>
          </a:p>
          <a:p>
            <a:pPr algn="just" eaLnBrk="1" hangingPunct="1">
              <a:buFont typeface="Wingdings" pitchFamily="2" charset="2"/>
              <a:buChar char="Ø"/>
            </a:pPr>
            <a:r>
              <a:rPr lang="en-GB" sz="2400" smtClean="0"/>
              <a:t>What effects do the learning approach and reflective thinking practice have on academic performance of real estate students</a:t>
            </a:r>
          </a:p>
          <a:p>
            <a:pPr algn="just" eaLnBrk="1" hangingPunct="1">
              <a:buFont typeface="Wingdings" pitchFamily="2" charset="2"/>
              <a:buChar char="Ø"/>
            </a:pPr>
            <a:endParaRPr lang="en-GB" sz="2400" smtClean="0"/>
          </a:p>
          <a:p>
            <a:pPr algn="just" eaLnBrk="1" hangingPunct="1">
              <a:buFont typeface="Wingdings" pitchFamily="2" charset="2"/>
              <a:buChar char="Ø"/>
            </a:pPr>
            <a:r>
              <a:rPr lang="en-GB" sz="2400" smtClean="0"/>
              <a:t>How does real estate student learning approach influence their reflective practice in academic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Research methods…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GB" b="1" dirty="0" smtClean="0">
                <a:solidFill>
                  <a:srgbClr val="C00000"/>
                </a:solidFill>
              </a:rPr>
              <a:t>Participants</a:t>
            </a:r>
            <a:r>
              <a:rPr lang="en-GB" dirty="0" smtClean="0"/>
              <a:t> – 40 Real Estate students in a UK University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GB" b="1" dirty="0" smtClean="0">
                <a:solidFill>
                  <a:srgbClr val="C00000"/>
                </a:solidFill>
              </a:rPr>
              <a:t>Variables &amp; measurement instrument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en-GB" sz="2600" dirty="0" smtClean="0"/>
              <a:t>Learning approach  (R-SPQ-2F developed by Biggs et al. 2001)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en-GB" sz="2600" dirty="0" smtClean="0"/>
              <a:t>Reflective thinking practice (RTQ developed by Kember et al. 2000)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en-GB" sz="2600" dirty="0" smtClean="0"/>
              <a:t>Academic performance – overall mark in property valuation module</a:t>
            </a:r>
            <a:endParaRPr lang="en-GB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GB" b="1" dirty="0" smtClean="0">
                <a:solidFill>
                  <a:srgbClr val="C00000"/>
                </a:solidFill>
              </a:rPr>
              <a:t>Data analysis </a:t>
            </a:r>
            <a:r>
              <a:rPr lang="en-GB" dirty="0" smtClean="0"/>
              <a:t>– correlation matrix</a:t>
            </a:r>
          </a:p>
          <a:p>
            <a:pPr marL="457200" lvl="1" indent="0" algn="just" eaLnBrk="1" hangingPunct="1">
              <a:buFont typeface="Wingdings" pitchFamily="2" charset="2"/>
              <a:buNone/>
              <a:defRPr/>
            </a:pPr>
            <a:endParaRPr lang="en-GB" sz="2000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Results…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1797920"/>
              </p:ext>
            </p:extLst>
          </p:nvPr>
        </p:nvGraphicFramePr>
        <p:xfrm>
          <a:off x="539551" y="1725127"/>
          <a:ext cx="8064896" cy="461924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29216"/>
                <a:gridCol w="2044888"/>
                <a:gridCol w="768301"/>
                <a:gridCol w="767398"/>
                <a:gridCol w="895598"/>
                <a:gridCol w="1408399"/>
                <a:gridCol w="1151096"/>
              </a:tblGrid>
              <a:tr h="1063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Mean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SD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Alpha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 err="1">
                          <a:effectLst/>
                        </a:rPr>
                        <a:t>Kember</a:t>
                      </a:r>
                      <a:r>
                        <a:rPr lang="en-GB" sz="1200" b="1" dirty="0">
                          <a:effectLst/>
                        </a:rPr>
                        <a:t> et al (2000</a:t>
                      </a:r>
                      <a:r>
                        <a:rPr lang="en-GB" sz="1200" b="1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Alpha</a:t>
                      </a:r>
                      <a:endParaRPr lang="en-GB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Biggs et al (20001</a:t>
                      </a:r>
                      <a:r>
                        <a:rPr lang="en-GB" sz="1200" b="1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 smtClean="0">
                          <a:effectLst/>
                        </a:rPr>
                        <a:t>Alpha</a:t>
                      </a:r>
                      <a:endParaRPr lang="en-GB" sz="12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477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RTQ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497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Habitual action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11.58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3.27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0.52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0.62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Understanding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16.20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3.42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0.76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0.76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Reflection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15.00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2.80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0.63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0.63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Critical reflection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13.33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3.55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0.66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0.68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04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SPQ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Deep approach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30.55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5.81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0.75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0.73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Deep motive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15.18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3.30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0.55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0.62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Deep strategy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16.13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3.19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0.63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0.63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Surface approach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24.75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6.81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0.81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0.64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Surface motive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10.88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3.84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0.73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0.72</a:t>
                      </a:r>
                      <a:endParaRPr lang="en-GB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  <a:tr h="2798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343150" algn="l"/>
                        </a:tabLs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Surface strategy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13.88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3.80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0.70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0.57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63" marR="6656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Results…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0897484"/>
              </p:ext>
            </p:extLst>
          </p:nvPr>
        </p:nvGraphicFramePr>
        <p:xfrm>
          <a:off x="467545" y="1628802"/>
          <a:ext cx="7848873" cy="475252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11792"/>
                <a:gridCol w="983698"/>
                <a:gridCol w="983698"/>
                <a:gridCol w="1101050"/>
                <a:gridCol w="1101050"/>
                <a:gridCol w="983698"/>
                <a:gridCol w="1100189"/>
                <a:gridCol w="983698"/>
              </a:tblGrid>
              <a:tr h="274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HA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U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CR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DA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SA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Per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HA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1.000 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U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-0.148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1.000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R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0.148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0.626**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1.000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CR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0.166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0.260***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0.502**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1.000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DA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-0.071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0.171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0.545**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0.406**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1.000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 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SA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0.062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-0.515**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-0.624**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-0.256***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-0.419**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1.000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0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Per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-0.387*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>
                          <a:effectLst/>
                        </a:rPr>
                        <a:t>0.037</a:t>
                      </a:r>
                      <a:endParaRPr lang="en-GB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-0.024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-0.090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0.013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-0.271***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1.000</a:t>
                      </a:r>
                      <a:endParaRPr lang="en-GB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7039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b="1" dirty="0">
                          <a:effectLst/>
                        </a:rPr>
                        <a:t>* p ‹ 0.05 level, ** p ‹ 0.01 level, *** p ‹ 0.1 level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0664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Results cont.…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9974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/>
              <a:t>Expected results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Students that adopted surface approach and habitual action to learning tend to have lower academic performance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Reflection and critical reflection are determined by deep approach to learning while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Results cont.…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9974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/>
              <a:t>Surprise result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Students who are critical and reflective are not necessarily rewarded in terms of marks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12078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Level">
      <a:majorFont>
        <a:latin typeface="Comic Sans MS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1370</TotalTime>
  <Words>491</Words>
  <Application>Microsoft Office PowerPoint</Application>
  <PresentationFormat>On-screen Show (4:3)</PresentationFormat>
  <Paragraphs>243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Level</vt:lpstr>
      <vt:lpstr>Learning Approach, Reflective Thinking and Academic Performance of Real Estate Students</vt:lpstr>
      <vt:lpstr>Learning approaches…</vt:lpstr>
      <vt:lpstr>Stages of reflective thinking…</vt:lpstr>
      <vt:lpstr>Research Questions…</vt:lpstr>
      <vt:lpstr>Research methods…</vt:lpstr>
      <vt:lpstr>Results…</vt:lpstr>
      <vt:lpstr>Results…</vt:lpstr>
      <vt:lpstr>Results cont.…</vt:lpstr>
      <vt:lpstr>Results cont.…</vt:lpstr>
      <vt:lpstr>Tentative conclusions</vt:lpstr>
      <vt:lpstr> Thanks for listening!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###Investment Appraisal - PowerPoint Presentation - Full version###</dc:title>
  <dc:creator>Andrew Ashwin</dc:creator>
  <cp:lastModifiedBy>servicesaud</cp:lastModifiedBy>
  <cp:revision>154</cp:revision>
  <dcterms:created xsi:type="dcterms:W3CDTF">2004-09-24T09:37:50Z</dcterms:created>
  <dcterms:modified xsi:type="dcterms:W3CDTF">2011-06-16T08:53:58Z</dcterms:modified>
</cp:coreProperties>
</file>