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8" r:id="rId2"/>
    <p:sldId id="259" r:id="rId3"/>
    <p:sldId id="260" r:id="rId4"/>
    <p:sldId id="262" r:id="rId5"/>
    <p:sldId id="270" r:id="rId6"/>
    <p:sldId id="271" r:id="rId7"/>
    <p:sldId id="269" r:id="rId8"/>
    <p:sldId id="272" r:id="rId9"/>
    <p:sldId id="273" r:id="rId10"/>
    <p:sldId id="277" r:id="rId11"/>
    <p:sldId id="276" r:id="rId12"/>
    <p:sldId id="278" r:id="rId13"/>
  </p:sldIdLst>
  <p:sldSz cx="9144000" cy="6858000" type="screen4x3"/>
  <p:notesSz cx="6797675" cy="9928225"/>
  <p:embeddedFontLst>
    <p:embeddedFont>
      <p:font typeface="Rdg Vesta" pitchFamily="2" charset="0"/>
      <p:regular r:id="rId16"/>
      <p:bold r:id="rId17"/>
      <p:italic r:id="rId18"/>
      <p:boldItalic r:id="rId19"/>
    </p:embeddedFont>
    <p:embeddedFont>
      <p:font typeface="Rdg Swift" pitchFamily="2" charset="0"/>
      <p:regular r:id="rId20"/>
      <p:bold r:id="rId21"/>
      <p:italic r:id="rId22"/>
      <p:boldItalic r:id="rId23"/>
    </p:embeddedFont>
  </p:embeddedFontLst>
  <p:defaultTextStyle>
    <a:defPPr>
      <a:defRPr lang="en-GB"/>
    </a:defPPr>
    <a:lvl1pPr algn="ctr" rtl="0" fontAlgn="base">
      <a:spcBef>
        <a:spcPct val="0"/>
      </a:spcBef>
      <a:spcAft>
        <a:spcPct val="0"/>
      </a:spcAft>
      <a:defRPr sz="2400" kern="1200">
        <a:solidFill>
          <a:schemeClr val="tx1"/>
        </a:solidFill>
        <a:latin typeface="Rdg Vesta" pitchFamily="2" charset="0"/>
        <a:ea typeface="+mn-ea"/>
        <a:cs typeface="+mn-cs"/>
      </a:defRPr>
    </a:lvl1pPr>
    <a:lvl2pPr marL="457200" algn="ctr" rtl="0" fontAlgn="base">
      <a:spcBef>
        <a:spcPct val="0"/>
      </a:spcBef>
      <a:spcAft>
        <a:spcPct val="0"/>
      </a:spcAft>
      <a:defRPr sz="2400" kern="1200">
        <a:solidFill>
          <a:schemeClr val="tx1"/>
        </a:solidFill>
        <a:latin typeface="Rdg Vesta" pitchFamily="2" charset="0"/>
        <a:ea typeface="+mn-ea"/>
        <a:cs typeface="+mn-cs"/>
      </a:defRPr>
    </a:lvl2pPr>
    <a:lvl3pPr marL="914400" algn="ctr" rtl="0" fontAlgn="base">
      <a:spcBef>
        <a:spcPct val="0"/>
      </a:spcBef>
      <a:spcAft>
        <a:spcPct val="0"/>
      </a:spcAft>
      <a:defRPr sz="2400" kern="1200">
        <a:solidFill>
          <a:schemeClr val="tx1"/>
        </a:solidFill>
        <a:latin typeface="Rdg Vesta" pitchFamily="2" charset="0"/>
        <a:ea typeface="+mn-ea"/>
        <a:cs typeface="+mn-cs"/>
      </a:defRPr>
    </a:lvl3pPr>
    <a:lvl4pPr marL="1371600" algn="ctr" rtl="0" fontAlgn="base">
      <a:spcBef>
        <a:spcPct val="0"/>
      </a:spcBef>
      <a:spcAft>
        <a:spcPct val="0"/>
      </a:spcAft>
      <a:defRPr sz="2400" kern="1200">
        <a:solidFill>
          <a:schemeClr val="tx1"/>
        </a:solidFill>
        <a:latin typeface="Rdg Vesta" pitchFamily="2" charset="0"/>
        <a:ea typeface="+mn-ea"/>
        <a:cs typeface="+mn-cs"/>
      </a:defRPr>
    </a:lvl4pPr>
    <a:lvl5pPr marL="1828800" algn="ctr"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2A6"/>
    <a:srgbClr val="FFFFFF"/>
    <a:srgbClr val="D799A1"/>
    <a:srgbClr val="BF0071"/>
    <a:srgbClr val="7EAF35"/>
    <a:srgbClr val="F3F3F3"/>
    <a:srgbClr val="F0F0F0"/>
    <a:srgbClr val="EEEEEE"/>
    <a:srgbClr val="FDFDFD"/>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5" autoAdjust="0"/>
    <p:restoredTop sz="98895" autoAdjust="0"/>
  </p:normalViewPr>
  <p:slideViewPr>
    <p:cSldViewPr>
      <p:cViewPr varScale="1">
        <p:scale>
          <a:sx n="83" d="100"/>
          <a:sy n="83" d="100"/>
        </p:scale>
        <p:origin x="-240" y="-78"/>
      </p:cViewPr>
      <p:guideLst>
        <p:guide orient="horz" pos="2160"/>
        <p:guide pos="5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3" y="4"/>
            <a:ext cx="2945873" cy="496731"/>
          </a:xfrm>
          <a:prstGeom prst="rect">
            <a:avLst/>
          </a:prstGeom>
          <a:noFill/>
          <a:ln w="9525">
            <a:noFill/>
            <a:miter lim="800000"/>
            <a:headEnd/>
            <a:tailEnd/>
          </a:ln>
          <a:effectLst/>
        </p:spPr>
        <p:txBody>
          <a:bodyPr vert="horz" wrap="square" lIns="92190" tIns="46094" rIns="92190" bIns="46094" numCol="1" anchor="ctr" anchorCtr="0" compatLnSpc="1">
            <a:prstTxWarp prst="textNoShape">
              <a:avLst/>
            </a:prstTxWarp>
          </a:bodyPr>
          <a:lstStyle>
            <a:lvl1pPr algn="l">
              <a:defRPr sz="1200">
                <a:solidFill>
                  <a:schemeClr val="bg1"/>
                </a:solidFill>
              </a:defRPr>
            </a:lvl1pPr>
          </a:lstStyle>
          <a:p>
            <a:endParaRPr lang="en-GB"/>
          </a:p>
        </p:txBody>
      </p:sp>
      <p:sp>
        <p:nvSpPr>
          <p:cNvPr id="459779" name="Rectangle 3"/>
          <p:cNvSpPr>
            <a:spLocks noGrp="1" noChangeArrowheads="1"/>
          </p:cNvSpPr>
          <p:nvPr>
            <p:ph type="dt" sz="quarter" idx="1"/>
          </p:nvPr>
        </p:nvSpPr>
        <p:spPr bwMode="auto">
          <a:xfrm>
            <a:off x="3851803" y="4"/>
            <a:ext cx="2945873" cy="496731"/>
          </a:xfrm>
          <a:prstGeom prst="rect">
            <a:avLst/>
          </a:prstGeom>
          <a:noFill/>
          <a:ln w="9525">
            <a:noFill/>
            <a:miter lim="800000"/>
            <a:headEnd/>
            <a:tailEnd/>
          </a:ln>
          <a:effectLst/>
        </p:spPr>
        <p:txBody>
          <a:bodyPr vert="horz" wrap="square" lIns="92190" tIns="46094" rIns="92190" bIns="46094" numCol="1" anchor="ctr" anchorCtr="0" compatLnSpc="1">
            <a:prstTxWarp prst="textNoShape">
              <a:avLst/>
            </a:prstTxWarp>
          </a:bodyPr>
          <a:lstStyle>
            <a:lvl1pPr algn="r">
              <a:defRPr sz="1200">
                <a:solidFill>
                  <a:schemeClr val="bg1"/>
                </a:solidFill>
              </a:defRPr>
            </a:lvl1pPr>
          </a:lstStyle>
          <a:p>
            <a:endParaRPr lang="en-GB"/>
          </a:p>
        </p:txBody>
      </p:sp>
      <p:sp>
        <p:nvSpPr>
          <p:cNvPr id="459780" name="Rectangle 4"/>
          <p:cNvSpPr>
            <a:spLocks noGrp="1" noChangeArrowheads="1"/>
          </p:cNvSpPr>
          <p:nvPr>
            <p:ph type="ftr" sz="quarter" idx="2"/>
          </p:nvPr>
        </p:nvSpPr>
        <p:spPr bwMode="auto">
          <a:xfrm>
            <a:off x="3" y="9431495"/>
            <a:ext cx="2945873" cy="496730"/>
          </a:xfrm>
          <a:prstGeom prst="rect">
            <a:avLst/>
          </a:prstGeom>
          <a:noFill/>
          <a:ln w="9525">
            <a:noFill/>
            <a:miter lim="800000"/>
            <a:headEnd/>
            <a:tailEnd/>
          </a:ln>
          <a:effectLst/>
        </p:spPr>
        <p:txBody>
          <a:bodyPr vert="horz" wrap="square" lIns="92190" tIns="46094" rIns="92190" bIns="46094" numCol="1" anchor="b" anchorCtr="0" compatLnSpc="1">
            <a:prstTxWarp prst="textNoShape">
              <a:avLst/>
            </a:prstTxWarp>
          </a:bodyPr>
          <a:lstStyle>
            <a:lvl1pPr algn="l">
              <a:defRPr sz="1200">
                <a:solidFill>
                  <a:schemeClr val="bg1"/>
                </a:solidFill>
              </a:defRPr>
            </a:lvl1pPr>
          </a:lstStyle>
          <a:p>
            <a:endParaRPr lang="en-GB"/>
          </a:p>
        </p:txBody>
      </p:sp>
      <p:sp>
        <p:nvSpPr>
          <p:cNvPr id="459781" name="Rectangle 5"/>
          <p:cNvSpPr>
            <a:spLocks noGrp="1" noChangeArrowheads="1"/>
          </p:cNvSpPr>
          <p:nvPr>
            <p:ph type="sldNum" sz="quarter" idx="3"/>
          </p:nvPr>
        </p:nvSpPr>
        <p:spPr bwMode="auto">
          <a:xfrm>
            <a:off x="3851803" y="9431495"/>
            <a:ext cx="2945873" cy="496730"/>
          </a:xfrm>
          <a:prstGeom prst="rect">
            <a:avLst/>
          </a:prstGeom>
          <a:noFill/>
          <a:ln w="9525">
            <a:noFill/>
            <a:miter lim="800000"/>
            <a:headEnd/>
            <a:tailEnd/>
          </a:ln>
          <a:effectLst/>
        </p:spPr>
        <p:txBody>
          <a:bodyPr vert="horz" wrap="square" lIns="92190" tIns="46094" rIns="92190" bIns="46094" numCol="1" anchor="b" anchorCtr="0" compatLnSpc="1">
            <a:prstTxWarp prst="textNoShape">
              <a:avLst/>
            </a:prstTxWarp>
          </a:bodyPr>
          <a:lstStyle>
            <a:lvl1pPr algn="r">
              <a:defRPr sz="1200">
                <a:solidFill>
                  <a:schemeClr val="bg1"/>
                </a:solidFill>
              </a:defRPr>
            </a:lvl1pPr>
          </a:lstStyle>
          <a:p>
            <a:fld id="{D138594E-3F72-424C-A0E5-3A64646F3A39}" type="slidenum">
              <a:rPr lang="en-GB"/>
              <a:pPr/>
              <a:t>‹#›</a:t>
            </a:fld>
            <a:endParaRPr lang="en-GB"/>
          </a:p>
        </p:txBody>
      </p:sp>
    </p:spTree>
    <p:extLst>
      <p:ext uri="{BB962C8B-B14F-4D97-AF65-F5344CB8AC3E}">
        <p14:creationId xmlns:p14="http://schemas.microsoft.com/office/powerpoint/2010/main" xmlns="" val="325487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4"/>
            <a:ext cx="2945873" cy="496731"/>
          </a:xfrm>
          <a:prstGeom prst="rect">
            <a:avLst/>
          </a:prstGeom>
          <a:noFill/>
          <a:ln w="9525">
            <a:noFill/>
            <a:miter lim="800000"/>
            <a:headEnd/>
            <a:tailEnd/>
          </a:ln>
          <a:effectLst/>
        </p:spPr>
        <p:txBody>
          <a:bodyPr vert="horz" wrap="square" lIns="92190" tIns="46094" rIns="92190" bIns="46094" numCol="1" anchor="t" anchorCtr="0" compatLnSpc="1">
            <a:prstTxWarp prst="textNoShape">
              <a:avLst/>
            </a:prstTxWarp>
          </a:bodyPr>
          <a:lstStyle>
            <a:lvl1pPr algn="l">
              <a:defRPr sz="1200"/>
            </a:lvl1pPr>
          </a:lstStyle>
          <a:p>
            <a:endParaRPr lang="en-GB"/>
          </a:p>
        </p:txBody>
      </p:sp>
      <p:sp>
        <p:nvSpPr>
          <p:cNvPr id="9219" name="Rectangle 3"/>
          <p:cNvSpPr>
            <a:spLocks noGrp="1" noChangeArrowheads="1"/>
          </p:cNvSpPr>
          <p:nvPr>
            <p:ph type="dt" idx="1"/>
          </p:nvPr>
        </p:nvSpPr>
        <p:spPr bwMode="auto">
          <a:xfrm>
            <a:off x="3850198" y="4"/>
            <a:ext cx="2945873" cy="496731"/>
          </a:xfrm>
          <a:prstGeom prst="rect">
            <a:avLst/>
          </a:prstGeom>
          <a:noFill/>
          <a:ln w="9525">
            <a:noFill/>
            <a:miter lim="800000"/>
            <a:headEnd/>
            <a:tailEnd/>
          </a:ln>
          <a:effectLst/>
        </p:spPr>
        <p:txBody>
          <a:bodyPr vert="horz" wrap="square" lIns="92190" tIns="46094" rIns="92190" bIns="46094" numCol="1" anchor="t"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9449" y="4716547"/>
            <a:ext cx="5438783" cy="4467380"/>
          </a:xfrm>
          <a:prstGeom prst="rect">
            <a:avLst/>
          </a:prstGeom>
          <a:noFill/>
          <a:ln w="9525">
            <a:noFill/>
            <a:miter lim="800000"/>
            <a:headEnd/>
            <a:tailEnd/>
          </a:ln>
          <a:effectLst/>
        </p:spPr>
        <p:txBody>
          <a:bodyPr vert="horz" wrap="square" lIns="92190" tIns="46094" rIns="92190" bIns="4609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3" y="9429901"/>
            <a:ext cx="2945873" cy="496731"/>
          </a:xfrm>
          <a:prstGeom prst="rect">
            <a:avLst/>
          </a:prstGeom>
          <a:noFill/>
          <a:ln w="9525">
            <a:noFill/>
            <a:miter lim="800000"/>
            <a:headEnd/>
            <a:tailEnd/>
          </a:ln>
          <a:effectLst/>
        </p:spPr>
        <p:txBody>
          <a:bodyPr vert="horz" wrap="square" lIns="92190" tIns="46094" rIns="92190" bIns="46094" numCol="1" anchor="b" anchorCtr="0" compatLnSpc="1">
            <a:prstTxWarp prst="textNoShape">
              <a:avLst/>
            </a:prstTxWarp>
          </a:bodyPr>
          <a:lstStyle>
            <a:lvl1pPr algn="l">
              <a:defRPr sz="1200"/>
            </a:lvl1pPr>
          </a:lstStyle>
          <a:p>
            <a:endParaRPr lang="en-GB"/>
          </a:p>
        </p:txBody>
      </p:sp>
      <p:sp>
        <p:nvSpPr>
          <p:cNvPr id="9223" name="Rectangle 7"/>
          <p:cNvSpPr>
            <a:spLocks noGrp="1" noChangeArrowheads="1"/>
          </p:cNvSpPr>
          <p:nvPr>
            <p:ph type="sldNum" sz="quarter" idx="5"/>
          </p:nvPr>
        </p:nvSpPr>
        <p:spPr bwMode="auto">
          <a:xfrm>
            <a:off x="3850198" y="9429901"/>
            <a:ext cx="2945873" cy="496731"/>
          </a:xfrm>
          <a:prstGeom prst="rect">
            <a:avLst/>
          </a:prstGeom>
          <a:noFill/>
          <a:ln w="9525">
            <a:noFill/>
            <a:miter lim="800000"/>
            <a:headEnd/>
            <a:tailEnd/>
          </a:ln>
          <a:effectLst/>
        </p:spPr>
        <p:txBody>
          <a:bodyPr vert="horz" wrap="square" lIns="92190" tIns="46094" rIns="92190" bIns="46094" numCol="1" anchor="b" anchorCtr="0" compatLnSpc="1">
            <a:prstTxWarp prst="textNoShape">
              <a:avLst/>
            </a:prstTxWarp>
          </a:bodyPr>
          <a:lstStyle>
            <a:lvl1pPr algn="r">
              <a:defRPr sz="1200"/>
            </a:lvl1pPr>
          </a:lstStyle>
          <a:p>
            <a:fld id="{316F76B3-F664-4631-A229-2A35E1AD88DD}" type="slidenum">
              <a:rPr lang="en-GB"/>
              <a:pPr/>
              <a:t>‹#›</a:t>
            </a:fld>
            <a:endParaRPr lang="en-GB"/>
          </a:p>
        </p:txBody>
      </p:sp>
    </p:spTree>
    <p:extLst>
      <p:ext uri="{BB962C8B-B14F-4D97-AF65-F5344CB8AC3E}">
        <p14:creationId xmlns:p14="http://schemas.microsoft.com/office/powerpoint/2010/main" xmlns="" val="22480098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NG – We are delighted to have so many</a:t>
            </a:r>
            <a:r>
              <a:rPr lang="en-GB" baseline="0" dirty="0" smtClean="0"/>
              <a:t> of our alumni donors and Corporate Patrons here this evening. Without the enthusiasm (and importantly, the gifts!) of our Founder donors RREF would not exist. They enabled RREF to become an established charity with a structured calendar of events and student support activities. </a:t>
            </a:r>
          </a:p>
          <a:p>
            <a:endParaRPr lang="en-GB" baseline="0" dirty="0" smtClean="0"/>
          </a:p>
          <a:p>
            <a:r>
              <a:rPr lang="en-GB" baseline="0" dirty="0" smtClean="0"/>
              <a:t>More recently we have built on this level of giving and have a growing number of RREF Pioneers, part of the University’s Pioneer programme. </a:t>
            </a:r>
          </a:p>
          <a:p>
            <a:endParaRPr lang="en-GB" baseline="0" dirty="0" smtClean="0"/>
          </a:p>
          <a:p>
            <a:r>
              <a:rPr lang="en-GB" baseline="0" dirty="0" smtClean="0"/>
              <a:t>Another very valuable group of alumni are the Friends of RREF whose regular donations help to build a fund that offers support in a number of ways to current students, including the Hardship Fund.</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NG – One of the fundraising projects I wanted to  highlight is the Appeal to raise funds to</a:t>
            </a:r>
            <a:r>
              <a:rPr lang="en-GB" baseline="0" dirty="0" smtClean="0"/>
              <a:t> support the new building and the School of Real Estate &amp; Planning within it. </a:t>
            </a:r>
          </a:p>
          <a:p>
            <a:endParaRPr lang="en-GB" baseline="0" dirty="0" smtClean="0"/>
          </a:p>
          <a:p>
            <a:r>
              <a:rPr lang="en-GB" baseline="0" dirty="0" smtClean="0"/>
              <a:t>Funding from these corporate donors created new teaching and research posts to develop areas of strength within the School and help develop new fields of expertise. Alumni supported the fit out of some of the rooms in this building and in total £1.8m was raised.</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NG – As an engaged and active</a:t>
            </a:r>
            <a:r>
              <a:rPr lang="en-GB" baseline="0" dirty="0" smtClean="0"/>
              <a:t> alumni association we run a number of events of which these are a few highlights:</a:t>
            </a:r>
          </a:p>
          <a:p>
            <a:r>
              <a:rPr lang="en-GB" baseline="0" dirty="0" smtClean="0"/>
              <a:t>The annual dinner was a fantastic evening with 400 guests and raising £45,000</a:t>
            </a:r>
          </a:p>
          <a:p>
            <a:r>
              <a:rPr lang="en-GB" baseline="0" dirty="0" smtClean="0"/>
              <a:t>Our first Regional event in Birmingham gives us an opportunity to engage alumni outside London</a:t>
            </a:r>
          </a:p>
          <a:p>
            <a:r>
              <a:rPr lang="en-GB" baseline="0" dirty="0" smtClean="0"/>
              <a:t>And the Annual lecture is just one of 4 new events this year, including tonight’s supporters event.</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NG – We also have the RG10 which is an alumni group for graduates</a:t>
            </a:r>
            <a:r>
              <a:rPr lang="en-GB" baseline="0" dirty="0" smtClean="0"/>
              <a:t> of the past decade. We aim to </a:t>
            </a:r>
            <a:r>
              <a:rPr lang="en-GB" dirty="0" smtClean="0"/>
              <a:t>help support them in</a:t>
            </a:r>
            <a:r>
              <a:rPr lang="en-GB" baseline="0" dirty="0" smtClean="0"/>
              <a:t> the early part of their career through events such as the Profile Talks.</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NG – I’d like to tell you a bit about the careers activities we run: some of you will be familiar with our careers fair and series of evening lectures, </a:t>
            </a:r>
            <a:r>
              <a:rPr lang="en-GB" sz="1200" dirty="0" smtClean="0">
                <a:latin typeface="Rdg Vesta" pitchFamily="2" charset="0"/>
              </a:rPr>
              <a:t>offering students valuable insight into topical issues and a chance to network with the firm’s recruitment team.</a:t>
            </a:r>
          </a:p>
          <a:p>
            <a:endParaRPr lang="en-GB" sz="1200" dirty="0" smtClean="0">
              <a:latin typeface="Rdg Vesta" pitchFamily="2" charset="0"/>
            </a:endParaRPr>
          </a:p>
          <a:p>
            <a:r>
              <a:rPr lang="en-GB" sz="1200" dirty="0" smtClean="0">
                <a:latin typeface="Rdg Vesta" pitchFamily="2" charset="0"/>
              </a:rPr>
              <a:t>These grow more popular with employers each year and once again attendance from students has been very strong.</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10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BL –total support undergraduates £8k, MSc £22k, PhD</a:t>
            </a:r>
            <a:r>
              <a:rPr lang="en-GB" baseline="0" dirty="0" smtClean="0"/>
              <a:t> £19k</a:t>
            </a:r>
          </a:p>
          <a:p>
            <a:r>
              <a:rPr lang="en-GB" baseline="0" dirty="0" smtClean="0"/>
              <a:t>Awards – ‘most improved student’, ‘most enterprising’, and of course the ‘highest achieving’ at both UG and PG level</a:t>
            </a:r>
            <a:endParaRPr lang="en-GB" dirty="0"/>
          </a:p>
        </p:txBody>
      </p:sp>
      <p:sp>
        <p:nvSpPr>
          <p:cNvPr id="4" name="Slide Number Placeholder 3"/>
          <p:cNvSpPr>
            <a:spLocks noGrp="1"/>
          </p:cNvSpPr>
          <p:nvPr>
            <p:ph type="sldNum" sz="quarter" idx="10"/>
          </p:nvPr>
        </p:nvSpPr>
        <p:spPr/>
        <p:txBody>
          <a:bodyPr/>
          <a:lstStyle/>
          <a:p>
            <a:fld id="{316F76B3-F664-4631-A229-2A35E1AD88DD}"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3135" name="Picture 63" descr="HBS-Device-Outline"/>
          <p:cNvPicPr>
            <a:picLocks noChangeAspect="1" noChangeArrowheads="1"/>
          </p:cNvPicPr>
          <p:nvPr/>
        </p:nvPicPr>
        <p:blipFill>
          <a:blip r:embed="rId2" cstate="screen"/>
          <a:srcRect/>
          <a:stretch>
            <a:fillRect/>
          </a:stretch>
        </p:blipFill>
        <p:spPr bwMode="auto">
          <a:xfrm>
            <a:off x="7524750" y="5600700"/>
            <a:ext cx="1184275" cy="385763"/>
          </a:xfrm>
          <a:prstGeom prst="rect">
            <a:avLst/>
          </a:prstGeom>
          <a:noFill/>
        </p:spPr>
      </p:pic>
      <p:pic>
        <p:nvPicPr>
          <p:cNvPr id="3140" name="Picture 68" descr="RREF-logo-outline"/>
          <p:cNvPicPr>
            <a:picLocks noChangeAspect="1" noChangeArrowheads="1"/>
          </p:cNvPicPr>
          <p:nvPr/>
        </p:nvPicPr>
        <p:blipFill>
          <a:blip r:embed="rId3" cstate="screen"/>
          <a:srcRect/>
          <a:stretch>
            <a:fillRect/>
          </a:stretch>
        </p:blipFill>
        <p:spPr bwMode="auto">
          <a:xfrm>
            <a:off x="7524750" y="260350"/>
            <a:ext cx="1366838" cy="712788"/>
          </a:xfrm>
          <a:prstGeom prst="rect">
            <a:avLst/>
          </a:prstGeom>
          <a:noFill/>
        </p:spPr>
      </p:pic>
      <p:sp>
        <p:nvSpPr>
          <p:cNvPr id="3116" name="Rectangle 44"/>
          <p:cNvSpPr>
            <a:spLocks noChangeArrowheads="1"/>
          </p:cNvSpPr>
          <p:nvPr/>
        </p:nvSpPr>
        <p:spPr bwMode="hidden">
          <a:xfrm>
            <a:off x="0" y="0"/>
            <a:ext cx="9144000" cy="6884988"/>
          </a:xfrm>
          <a:prstGeom prst="rect">
            <a:avLst/>
          </a:prstGeom>
          <a:solidFill>
            <a:schemeClr val="bg2"/>
          </a:solidFill>
          <a:ln w="9525" algn="ctr">
            <a:noFill/>
            <a:miter lim="800000"/>
            <a:headEnd/>
            <a:tailEnd/>
          </a:ln>
          <a:effectLst/>
        </p:spPr>
        <p:txBody>
          <a:bodyPr wrap="none" anchor="ctr"/>
          <a:lstStyle/>
          <a:p>
            <a:endParaRPr lang="en-US" sz="8600">
              <a:solidFill>
                <a:schemeClr val="bg1"/>
              </a:solidFill>
            </a:endParaRPr>
          </a:p>
        </p:txBody>
      </p:sp>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200">
                <a:solidFill>
                  <a:srgbClr val="FFFFFF"/>
                </a:solidFill>
              </a:defRPr>
            </a:lvl1pPr>
          </a:lstStyle>
          <a:p>
            <a:r>
              <a:rPr lang="en-US" smtClean="0"/>
              <a:t>Click to edit Master title style</a:t>
            </a:r>
            <a:endParaRPr lang="en-GB"/>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rgbClr val="FFFFFF"/>
                </a:solidFill>
              </a:defRPr>
            </a:lvl1pPr>
          </a:lstStyle>
          <a:p>
            <a:r>
              <a:rPr lang="en-US" smtClean="0"/>
              <a:t>Click to edit Master subtitle style</a:t>
            </a:r>
            <a:endParaRPr lang="en-GB"/>
          </a:p>
        </p:txBody>
      </p:sp>
      <p:sp>
        <p:nvSpPr>
          <p:cNvPr id="3090" name="Rectangle 18"/>
          <p:cNvSpPr>
            <a:spLocks noChangeArrowheads="1"/>
          </p:cNvSpPr>
          <p:nvPr/>
        </p:nvSpPr>
        <p:spPr bwMode="auto">
          <a:xfrm>
            <a:off x="2555875" y="6519863"/>
            <a:ext cx="4392613" cy="338137"/>
          </a:xfrm>
          <a:prstGeom prst="rect">
            <a:avLst/>
          </a:prstGeom>
          <a:noFill/>
          <a:ln w="9525">
            <a:noFill/>
            <a:miter lim="800000"/>
            <a:headEnd/>
            <a:tailEnd/>
          </a:ln>
          <a:effectLst/>
        </p:spPr>
        <p:txBody>
          <a:bodyPr/>
          <a:lstStyle/>
          <a:p>
            <a:r>
              <a:rPr lang="en-GB" sz="1400" dirty="0">
                <a:solidFill>
                  <a:srgbClr val="FFFFFF"/>
                </a:solidFill>
              </a:rPr>
              <a:t>© Henley Business School </a:t>
            </a:r>
            <a:r>
              <a:rPr lang="en-GB" sz="1400" dirty="0" smtClean="0">
                <a:solidFill>
                  <a:srgbClr val="FFFFFF"/>
                </a:solidFill>
              </a:rPr>
              <a:t>2011</a:t>
            </a:r>
            <a:endParaRPr lang="en-GB" sz="1400" dirty="0">
              <a:solidFill>
                <a:srgbClr val="FFFFFF"/>
              </a:solidFill>
            </a:endParaRPr>
          </a:p>
        </p:txBody>
      </p:sp>
      <p:sp>
        <p:nvSpPr>
          <p:cNvPr id="3091" name="Text Box 19"/>
          <p:cNvSpPr txBox="1">
            <a:spLocks noChangeArrowheads="1"/>
          </p:cNvSpPr>
          <p:nvPr/>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pPr>
            <a:r>
              <a:rPr lang="en-GB" sz="1400" b="1">
                <a:solidFill>
                  <a:srgbClr val="FFFFFF"/>
                </a:solidFill>
              </a:rPr>
              <a:t>www.rref.net</a:t>
            </a:r>
          </a:p>
        </p:txBody>
      </p:sp>
      <p:sp>
        <p:nvSpPr>
          <p:cNvPr id="3110" name="Text Box 38"/>
          <p:cNvSpPr txBox="1">
            <a:spLocks noChangeArrowheads="1"/>
          </p:cNvSpPr>
          <p:nvPr/>
        </p:nvSpPr>
        <p:spPr bwMode="auto">
          <a:xfrm>
            <a:off x="855663" y="333375"/>
            <a:ext cx="3671887" cy="290513"/>
          </a:xfrm>
          <a:prstGeom prst="rect">
            <a:avLst/>
          </a:prstGeom>
          <a:noFill/>
          <a:ln w="9525" algn="ctr">
            <a:noFill/>
            <a:miter lim="800000"/>
            <a:headEnd/>
            <a:tailEnd/>
          </a:ln>
          <a:effectLst/>
        </p:spPr>
        <p:txBody>
          <a:bodyPr>
            <a:spAutoFit/>
          </a:bodyPr>
          <a:lstStyle/>
          <a:p>
            <a:pPr algn="l">
              <a:spcBef>
                <a:spcPct val="50000"/>
              </a:spcBef>
            </a:pPr>
            <a:r>
              <a:rPr lang="en-GB" sz="1300" b="1">
                <a:solidFill>
                  <a:srgbClr val="FFFFFF"/>
                </a:solidFill>
              </a:rPr>
              <a:t>Reading Real Estate Foundation</a:t>
            </a:r>
          </a:p>
        </p:txBody>
      </p:sp>
      <p:grpSp>
        <p:nvGrpSpPr>
          <p:cNvPr id="3132" name="Group 60"/>
          <p:cNvGrpSpPr>
            <a:grpSpLocks/>
          </p:cNvGrpSpPr>
          <p:nvPr/>
        </p:nvGrpSpPr>
        <p:grpSpPr bwMode="auto">
          <a:xfrm>
            <a:off x="0" y="2108200"/>
            <a:ext cx="9144000" cy="4340225"/>
            <a:chOff x="0" y="1328"/>
            <a:chExt cx="5760" cy="2734"/>
          </a:xfrm>
        </p:grpSpPr>
        <p:pic>
          <p:nvPicPr>
            <p:cNvPr id="3130" name="Picture 58" descr="top-wave"/>
            <p:cNvPicPr>
              <a:picLocks noChangeAspect="1" noChangeArrowheads="1"/>
            </p:cNvPicPr>
            <p:nvPr userDrawn="1"/>
          </p:nvPicPr>
          <p:blipFill>
            <a:blip r:embed="rId4" cstate="screen"/>
            <a:srcRect/>
            <a:stretch>
              <a:fillRect/>
            </a:stretch>
          </p:blipFill>
          <p:spPr bwMode="auto">
            <a:xfrm>
              <a:off x="0" y="1328"/>
              <a:ext cx="5760" cy="435"/>
            </a:xfrm>
            <a:prstGeom prst="rect">
              <a:avLst/>
            </a:prstGeom>
            <a:noFill/>
          </p:spPr>
        </p:pic>
        <p:pic>
          <p:nvPicPr>
            <p:cNvPr id="3131" name="Picture 59" descr="bottom-wave"/>
            <p:cNvPicPr>
              <a:picLocks noChangeAspect="1" noChangeArrowheads="1"/>
            </p:cNvPicPr>
            <p:nvPr userDrawn="1"/>
          </p:nvPicPr>
          <p:blipFill>
            <a:blip r:embed="rId5" cstate="screen"/>
            <a:srcRect b="40640"/>
            <a:stretch>
              <a:fillRect/>
            </a:stretch>
          </p:blipFill>
          <p:spPr bwMode="auto">
            <a:xfrm>
              <a:off x="0" y="1498"/>
              <a:ext cx="5760" cy="2564"/>
            </a:xfrm>
            <a:prstGeom prst="rect">
              <a:avLst/>
            </a:prstGeom>
            <a:noFill/>
          </p:spPr>
        </p:pic>
      </p:grpSp>
      <p:pic>
        <p:nvPicPr>
          <p:cNvPr id="3139" name="Picture 67" descr="RREF-logo-reversed"/>
          <p:cNvPicPr>
            <a:picLocks noChangeAspect="1" noChangeArrowheads="1"/>
          </p:cNvPicPr>
          <p:nvPr/>
        </p:nvPicPr>
        <p:blipFill>
          <a:blip r:embed="rId6" cstate="screen"/>
          <a:srcRect/>
          <a:stretch>
            <a:fillRect/>
          </a:stretch>
        </p:blipFill>
        <p:spPr bwMode="hidden">
          <a:xfrm>
            <a:off x="7524750" y="260350"/>
            <a:ext cx="1366838" cy="712788"/>
          </a:xfrm>
          <a:prstGeom prst="rect">
            <a:avLst/>
          </a:prstGeom>
          <a:noFill/>
        </p:spPr>
      </p:pic>
      <p:pic>
        <p:nvPicPr>
          <p:cNvPr id="3136" name="Picture 64" descr="HBS-Device-Reversed"/>
          <p:cNvPicPr>
            <a:picLocks noChangeAspect="1" noChangeArrowheads="1"/>
          </p:cNvPicPr>
          <p:nvPr/>
        </p:nvPicPr>
        <p:blipFill>
          <a:blip r:embed="rId7" cstate="screen"/>
          <a:srcRect/>
          <a:stretch>
            <a:fillRect/>
          </a:stretch>
        </p:blipFill>
        <p:spPr bwMode="hidden">
          <a:xfrm>
            <a:off x="7524750" y="5602288"/>
            <a:ext cx="1184275" cy="3841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327EBD8-0228-434D-9864-646BE3B73A13}"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29833D2-6E86-480D-A3CF-882B3E3F6ED2}"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4B22661-29B7-4B1D-9B23-EF2FC0192056}" type="slidenum">
              <a:rPr lang="en-GB"/>
              <a:pPr/>
              <a:t>‹#›</a:t>
            </a:fld>
            <a:endParaRPr lang="en-GB"/>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4EC7DB4-4BCD-44E8-9637-8CD50386CB4F}"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EA87787-3F65-49AF-8762-C77D94A845AB}"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84C52CF-CB17-4246-B214-CADE37B7E02A}"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0813ED6D-397B-403A-97B6-FBEE93F1F39E}"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6100D7E-F801-477D-B13A-531303AB10D7}"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8C42BA-36C2-4E30-A53C-C504FACFCE4D}"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472108D-D937-4AA4-8159-3B5179C4CA6C}"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00" name="Picture 76" descr="RREF-logo-outline"/>
          <p:cNvPicPr>
            <a:picLocks noChangeAspect="1" noChangeArrowheads="1"/>
          </p:cNvPicPr>
          <p:nvPr/>
        </p:nvPicPr>
        <p:blipFill>
          <a:blip r:embed="rId13" cstate="screen"/>
          <a:srcRect/>
          <a:stretch>
            <a:fillRect/>
          </a:stretch>
        </p:blipFill>
        <p:spPr bwMode="auto">
          <a:xfrm>
            <a:off x="7524750" y="260350"/>
            <a:ext cx="1366838" cy="712788"/>
          </a:xfrm>
          <a:prstGeom prst="rect">
            <a:avLst/>
          </a:prstGeom>
          <a:noFill/>
        </p:spPr>
      </p:pic>
      <p:sp>
        <p:nvSpPr>
          <p:cNvPr id="1099" name="Rectangle 75"/>
          <p:cNvSpPr>
            <a:spLocks noChangeArrowheads="1"/>
          </p:cNvSpPr>
          <p:nvPr/>
        </p:nvSpPr>
        <p:spPr bwMode="hidden">
          <a:xfrm>
            <a:off x="7164388" y="0"/>
            <a:ext cx="1979612" cy="1341438"/>
          </a:xfrm>
          <a:prstGeom prst="rect">
            <a:avLst/>
          </a:prstGeom>
          <a:solidFill>
            <a:srgbClr val="FFFFFF"/>
          </a:solidFill>
          <a:ln w="9525" algn="ctr">
            <a:noFill/>
            <a:miter lim="800000"/>
            <a:headEnd/>
            <a:tailEnd/>
          </a:ln>
          <a:effectLst/>
        </p:spPr>
        <p:txBody>
          <a:bodyPr wrap="none" anchor="ctr"/>
          <a:lstStyle/>
          <a:p>
            <a:endParaRPr lang="en-GB"/>
          </a:p>
        </p:txBody>
      </p:sp>
      <p:pic>
        <p:nvPicPr>
          <p:cNvPr id="1091" name="Picture 67" descr="HBS-Device-Outline"/>
          <p:cNvPicPr>
            <a:picLocks noChangeAspect="1" noChangeArrowheads="1"/>
          </p:cNvPicPr>
          <p:nvPr/>
        </p:nvPicPr>
        <p:blipFill>
          <a:blip r:embed="rId14" cstate="screen"/>
          <a:srcRect/>
          <a:stretch>
            <a:fillRect/>
          </a:stretch>
        </p:blipFill>
        <p:spPr bwMode="auto">
          <a:xfrm>
            <a:off x="7524750" y="6099825"/>
            <a:ext cx="1184275" cy="385763"/>
          </a:xfrm>
          <a:prstGeom prst="rect">
            <a:avLst/>
          </a:prstGeom>
          <a:noFill/>
        </p:spPr>
      </p:pic>
      <p:sp>
        <p:nvSpPr>
          <p:cNvPr id="1037" name="Rectangle 13"/>
          <p:cNvSpPr>
            <a:spLocks noGrp="1" noChangeArrowheads="1"/>
          </p:cNvSpPr>
          <p:nvPr>
            <p:ph type="sldNum" sz="quarter" idx="4"/>
          </p:nvPr>
        </p:nvSpPr>
        <p:spPr bwMode="auto">
          <a:xfrm>
            <a:off x="8072438" y="6519863"/>
            <a:ext cx="676275" cy="33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FDC07A-9A9D-4948-B91B-E5F38E883930}" type="slidenum">
              <a:rPr lang="en-GB"/>
              <a:pPr/>
              <a:t>‹#›</a:t>
            </a:fld>
            <a:endParaRPr lang="en-GB"/>
          </a:p>
        </p:txBody>
      </p:sp>
      <p:sp>
        <p:nvSpPr>
          <p:cNvPr id="1080" name="AutoShape 56">
            <a:hlinkClick r:id="" action="ppaction://hlinkshowjump?jump=firstslide" highlightClick="1"/>
          </p:cNvPr>
          <p:cNvSpPr>
            <a:spLocks noChangeArrowheads="1"/>
          </p:cNvSpPr>
          <p:nvPr/>
        </p:nvSpPr>
        <p:spPr bwMode="auto">
          <a:xfrm>
            <a:off x="323850" y="-242888"/>
            <a:ext cx="720725" cy="719138"/>
          </a:xfrm>
          <a:prstGeom prst="actionButtonHome">
            <a:avLst/>
          </a:prstGeom>
          <a:noFill/>
          <a:ln w="9525">
            <a:noFill/>
            <a:miter lim="800000"/>
            <a:headEnd/>
            <a:tailEnd/>
          </a:ln>
          <a:effectLst/>
        </p:spPr>
        <p:txBody>
          <a:bodyPr wrap="none" anchor="ctr"/>
          <a:lstStyle/>
          <a:p>
            <a:endParaRPr lang="en-GB"/>
          </a:p>
        </p:txBody>
      </p:sp>
      <p:sp>
        <p:nvSpPr>
          <p:cNvPr id="1094" name="Rectangle 70"/>
          <p:cNvSpPr>
            <a:spLocks noChangeArrowheads="1"/>
          </p:cNvSpPr>
          <p:nvPr userDrawn="1"/>
        </p:nvSpPr>
        <p:spPr bwMode="hidden">
          <a:xfrm>
            <a:off x="7164388" y="5660157"/>
            <a:ext cx="1979612" cy="865187"/>
          </a:xfrm>
          <a:prstGeom prst="rect">
            <a:avLst/>
          </a:prstGeom>
          <a:solidFill>
            <a:srgbClr val="FFFFFF"/>
          </a:solidFill>
          <a:ln w="9525" algn="ctr">
            <a:noFill/>
            <a:miter lim="800000"/>
            <a:headEnd/>
            <a:tailEnd/>
          </a:ln>
          <a:effectLst/>
        </p:spPr>
        <p:txBody>
          <a:bodyPr wrap="none" anchor="ctr"/>
          <a:lstStyle/>
          <a:p>
            <a:endParaRPr lang="en-GB"/>
          </a:p>
        </p:txBody>
      </p:sp>
      <p:sp>
        <p:nvSpPr>
          <p:cNvPr id="1026" name="Rectangle 2"/>
          <p:cNvSpPr>
            <a:spLocks noGrp="1" noChangeArrowheads="1"/>
          </p:cNvSpPr>
          <p:nvPr>
            <p:ph type="title"/>
          </p:nvPr>
        </p:nvSpPr>
        <p:spPr bwMode="auto">
          <a:xfrm>
            <a:off x="755650" y="274638"/>
            <a:ext cx="6192838" cy="11430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p>
            <a:pPr lvl="0"/>
            <a:r>
              <a:rPr lang="en-US" smtClean="0"/>
              <a:t>Click to edit Master title style</a:t>
            </a:r>
            <a:endParaRPr lang="en-GB" smtClean="0"/>
          </a:p>
        </p:txBody>
      </p:sp>
      <p:pic>
        <p:nvPicPr>
          <p:cNvPr id="1096" name="Picture 72" descr="RREF-logo"/>
          <p:cNvPicPr>
            <a:picLocks noChangeAspect="1" noChangeArrowheads="1"/>
          </p:cNvPicPr>
          <p:nvPr/>
        </p:nvPicPr>
        <p:blipFill>
          <a:blip r:embed="rId15" cstate="screen"/>
          <a:srcRect/>
          <a:stretch>
            <a:fillRect/>
          </a:stretch>
        </p:blipFill>
        <p:spPr bwMode="auto">
          <a:xfrm>
            <a:off x="7524750" y="260350"/>
            <a:ext cx="1368425" cy="714375"/>
          </a:xfrm>
          <a:prstGeom prst="rect">
            <a:avLst/>
          </a:prstGeom>
          <a:noFill/>
        </p:spPr>
      </p:pic>
      <p:pic>
        <p:nvPicPr>
          <p:cNvPr id="1095" name="Picture 71" descr="HBS-Device-RGB"/>
          <p:cNvPicPr>
            <a:picLocks noChangeAspect="1" noChangeArrowheads="1"/>
          </p:cNvPicPr>
          <p:nvPr/>
        </p:nvPicPr>
        <p:blipFill>
          <a:blip r:embed="rId16" cstate="screen"/>
          <a:srcRect/>
          <a:stretch>
            <a:fillRect/>
          </a:stretch>
        </p:blipFill>
        <p:spPr bwMode="hidden">
          <a:xfrm>
            <a:off x="7524750" y="6093296"/>
            <a:ext cx="1184275" cy="385763"/>
          </a:xfrm>
          <a:prstGeom prst="rect">
            <a:avLst/>
          </a:prstGeom>
          <a:noFill/>
        </p:spPr>
      </p:pic>
      <p:sp>
        <p:nvSpPr>
          <p:cNvPr id="1027" name="Rectangle 3"/>
          <p:cNvSpPr>
            <a:spLocks noGrp="1" noChangeArrowheads="1"/>
          </p:cNvSpPr>
          <p:nvPr>
            <p:ph type="body" idx="1"/>
          </p:nvPr>
        </p:nvSpPr>
        <p:spPr bwMode="auto">
          <a:xfrm>
            <a:off x="755650" y="1600200"/>
            <a:ext cx="793115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dt" sz="half" idx="4294967295"/>
          </p:nvPr>
        </p:nvSpPr>
        <p:spPr>
          <a:xfrm>
            <a:off x="179512" y="6525344"/>
            <a:ext cx="2520206" cy="338137"/>
          </a:xfrm>
          <a:prstGeom prst="rect">
            <a:avLst/>
          </a:prstGeom>
          <a:ln/>
        </p:spPr>
        <p:txBody>
          <a:bodyPr/>
          <a:lstStyle/>
          <a:p>
            <a:r>
              <a:rPr lang="en-GB" sz="1400" dirty="0" smtClean="0">
                <a:solidFill>
                  <a:schemeClr val="bg1"/>
                </a:solidFill>
              </a:rPr>
              <a:t>December 2011</a:t>
            </a:r>
            <a:endParaRPr lang="en-GB" sz="1600" dirty="0">
              <a:solidFill>
                <a:schemeClr val="bg1"/>
              </a:solidFill>
            </a:endParaRPr>
          </a:p>
        </p:txBody>
      </p:sp>
      <p:sp>
        <p:nvSpPr>
          <p:cNvPr id="548866" name="Rectangle 2"/>
          <p:cNvSpPr>
            <a:spLocks noGrp="1" noChangeArrowheads="1"/>
          </p:cNvSpPr>
          <p:nvPr>
            <p:ph type="ctrTitle"/>
          </p:nvPr>
        </p:nvSpPr>
        <p:spPr>
          <a:xfrm>
            <a:off x="827584" y="4238328"/>
            <a:ext cx="7920038" cy="2619672"/>
          </a:xfrm>
        </p:spPr>
        <p:txBody>
          <a:bodyPr/>
          <a:lstStyle/>
          <a:p>
            <a:r>
              <a:rPr lang="en-GB" sz="4000" b="1" dirty="0" smtClean="0">
                <a:latin typeface="Rdg Vesta" pitchFamily="2" charset="0"/>
              </a:rPr>
              <a:t>Reading Real Estate Foundation</a:t>
            </a:r>
            <a:br>
              <a:rPr lang="en-GB" sz="4000" b="1" dirty="0" smtClean="0">
                <a:latin typeface="Rdg Vesta" pitchFamily="2" charset="0"/>
              </a:rPr>
            </a:br>
            <a:r>
              <a:rPr lang="en-GB" sz="2800" dirty="0" smtClean="0">
                <a:latin typeface="Rdg Vesta" pitchFamily="2" charset="0"/>
              </a:rPr>
              <a:t>Supporting Real Estate and Planning Education at the University of Reading</a:t>
            </a:r>
            <a:br>
              <a:rPr lang="en-GB" sz="2800" dirty="0" smtClean="0">
                <a:latin typeface="Rdg Vesta" pitchFamily="2" charset="0"/>
              </a:rPr>
            </a:br>
            <a:r>
              <a:rPr lang="en-GB" sz="2400" dirty="0" smtClean="0">
                <a:latin typeface="Rdg Vesta" pitchFamily="2" charset="0"/>
              </a:rPr>
              <a:t/>
            </a:r>
            <a:br>
              <a:rPr lang="en-GB" sz="2400" dirty="0" smtClean="0">
                <a:latin typeface="Rdg Vesta" pitchFamily="2" charset="0"/>
              </a:rPr>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z="3600" dirty="0" smtClean="0">
                <a:latin typeface="Rdg Vesta" pitchFamily="2" charset="0"/>
              </a:rPr>
              <a:t>Professional Development Events</a:t>
            </a:r>
          </a:p>
        </p:txBody>
      </p:sp>
      <p:sp>
        <p:nvSpPr>
          <p:cNvPr id="17411" name="Content Placeholder 2"/>
          <p:cNvSpPr>
            <a:spLocks noGrp="1"/>
          </p:cNvSpPr>
          <p:nvPr>
            <p:ph idx="1"/>
          </p:nvPr>
        </p:nvSpPr>
        <p:spPr>
          <a:xfrm>
            <a:off x="428625" y="1428750"/>
            <a:ext cx="8229600" cy="4525963"/>
          </a:xfrm>
        </p:spPr>
        <p:txBody>
          <a:bodyPr/>
          <a:lstStyle/>
          <a:p>
            <a:pPr eaLnBrk="1" hangingPunct="1"/>
            <a:endParaRPr lang="en-GB" sz="2000" b="1" dirty="0" smtClean="0">
              <a:latin typeface="Rdg Vesta" pitchFamily="2" charset="0"/>
            </a:endParaRPr>
          </a:p>
          <a:p>
            <a:pPr eaLnBrk="1" hangingPunct="1"/>
            <a:r>
              <a:rPr lang="en-GB" sz="2000" b="1" dirty="0" smtClean="0">
                <a:latin typeface="Rdg Vesta" pitchFamily="2" charset="0"/>
              </a:rPr>
              <a:t>RREF Annual Real Estate Careers Fair</a:t>
            </a:r>
          </a:p>
          <a:p>
            <a:pPr eaLnBrk="1" hangingPunct="1">
              <a:buFont typeface="Arial" charset="0"/>
              <a:buNone/>
            </a:pPr>
            <a:r>
              <a:rPr lang="en-GB" sz="2000" b="1" dirty="0" smtClean="0">
                <a:latin typeface="Rdg Vesta" pitchFamily="2" charset="0"/>
              </a:rPr>
              <a:t>	</a:t>
            </a:r>
            <a:r>
              <a:rPr lang="en-GB" sz="2000" dirty="0" smtClean="0">
                <a:latin typeface="Rdg Vesta" pitchFamily="2" charset="0"/>
              </a:rPr>
              <a:t>30</a:t>
            </a:r>
            <a:r>
              <a:rPr lang="en-GB" sz="2000" dirty="0" smtClean="0">
                <a:latin typeface="Rdg Vesta" pitchFamily="2" charset="0"/>
              </a:rPr>
              <a:t> </a:t>
            </a:r>
            <a:r>
              <a:rPr lang="en-GB" sz="2000" dirty="0" smtClean="0">
                <a:latin typeface="Rdg Vesta" pitchFamily="2" charset="0"/>
              </a:rPr>
              <a:t>top industry employers come to Reading each year to exhibit to real estate &amp; planning undergraduates and postgraduates at one of the key recruitment events of the calendar</a:t>
            </a:r>
          </a:p>
          <a:p>
            <a:pPr eaLnBrk="1" hangingPunct="1"/>
            <a:endParaRPr lang="en-GB" sz="2000" b="1" dirty="0" smtClean="0">
              <a:latin typeface="Rdg Vesta" pitchFamily="2" charset="0"/>
            </a:endParaRPr>
          </a:p>
          <a:p>
            <a:pPr eaLnBrk="1" hangingPunct="1"/>
            <a:r>
              <a:rPr lang="en-GB" sz="2000" b="1" dirty="0" smtClean="0">
                <a:latin typeface="Rdg Vesta" pitchFamily="2" charset="0"/>
              </a:rPr>
              <a:t>RREF Evening Lecture Series</a:t>
            </a:r>
            <a:r>
              <a:rPr lang="en-GB" sz="2000" dirty="0" smtClean="0">
                <a:latin typeface="Rdg Vesta" pitchFamily="2" charset="0"/>
              </a:rPr>
              <a:t>: a programme of weekly lectures on Monday/Tuesday evenings from 6pm-8pm delivered by senior figures from our Corporate Patrons, offering students valuable insight into topical issues and a chance to network with the firm’s recruitment team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6192838" cy="1143000"/>
          </a:xfrm>
        </p:spPr>
        <p:txBody>
          <a:bodyPr/>
          <a:lstStyle/>
          <a:p>
            <a:r>
              <a:rPr lang="en-GB" dirty="0" smtClean="0"/>
              <a:t>Professional Development </a:t>
            </a:r>
            <a:br>
              <a:rPr lang="en-GB" dirty="0" smtClean="0"/>
            </a:br>
            <a:r>
              <a:rPr lang="en-GB" dirty="0" smtClean="0"/>
              <a:t>Initiatives</a:t>
            </a:r>
            <a:endParaRPr lang="en-GB" dirty="0"/>
          </a:p>
        </p:txBody>
      </p:sp>
      <p:sp>
        <p:nvSpPr>
          <p:cNvPr id="3" name="Content Placeholder 2"/>
          <p:cNvSpPr>
            <a:spLocks noGrp="1"/>
          </p:cNvSpPr>
          <p:nvPr>
            <p:ph idx="1"/>
          </p:nvPr>
        </p:nvSpPr>
        <p:spPr/>
        <p:txBody>
          <a:bodyPr/>
          <a:lstStyle/>
          <a:p>
            <a:endParaRPr lang="en-GB" b="1" dirty="0" smtClean="0">
              <a:solidFill>
                <a:srgbClr val="7A72A6"/>
              </a:solidFill>
            </a:endParaRPr>
          </a:p>
          <a:p>
            <a:r>
              <a:rPr lang="en-GB" b="1" dirty="0" smtClean="0">
                <a:solidFill>
                  <a:srgbClr val="7A72A6"/>
                </a:solidFill>
              </a:rPr>
              <a:t>Mentoring Programme</a:t>
            </a:r>
            <a:r>
              <a:rPr lang="en-GB" dirty="0" smtClean="0"/>
              <a:t/>
            </a:r>
            <a:br>
              <a:rPr lang="en-GB" dirty="0" smtClean="0"/>
            </a:br>
            <a:r>
              <a:rPr lang="en-US" sz="2000" dirty="0" smtClean="0">
                <a:latin typeface="Rdg Swift" pitchFamily="2" charset="0"/>
              </a:rPr>
              <a:t>We run a Mentoring Programme for Part 2, 3 </a:t>
            </a:r>
            <a:br>
              <a:rPr lang="en-US" sz="2000" dirty="0" smtClean="0">
                <a:latin typeface="Rdg Swift" pitchFamily="2" charset="0"/>
              </a:rPr>
            </a:br>
            <a:r>
              <a:rPr lang="en-US" sz="2000" dirty="0" smtClean="0">
                <a:latin typeface="Rdg Swift" pitchFamily="2" charset="0"/>
              </a:rPr>
              <a:t>and </a:t>
            </a:r>
            <a:r>
              <a:rPr lang="en-US" sz="2000" dirty="0" err="1" smtClean="0">
                <a:latin typeface="Rdg Swift" pitchFamily="2" charset="0"/>
              </a:rPr>
              <a:t>MSc</a:t>
            </a:r>
            <a:r>
              <a:rPr lang="en-US" sz="2000" dirty="0" smtClean="0">
                <a:latin typeface="Rdg Swift" pitchFamily="2" charset="0"/>
              </a:rPr>
              <a:t> Real Estate &amp; Planning students to </a:t>
            </a:r>
            <a:br>
              <a:rPr lang="en-US" sz="2000" dirty="0" smtClean="0">
                <a:latin typeface="Rdg Swift" pitchFamily="2" charset="0"/>
              </a:rPr>
            </a:br>
            <a:r>
              <a:rPr lang="en-US" sz="2000" dirty="0" smtClean="0">
                <a:latin typeface="Rdg Swift" pitchFamily="2" charset="0"/>
              </a:rPr>
              <a:t>offer them the opportunity to have a one to </a:t>
            </a:r>
            <a:br>
              <a:rPr lang="en-US" sz="2000" dirty="0" smtClean="0">
                <a:latin typeface="Rdg Swift" pitchFamily="2" charset="0"/>
              </a:rPr>
            </a:br>
            <a:r>
              <a:rPr lang="en-US" sz="2000" dirty="0" smtClean="0">
                <a:latin typeface="Rdg Swift" pitchFamily="2" charset="0"/>
              </a:rPr>
              <a:t>one connection with a real estate or planning </a:t>
            </a:r>
            <a:br>
              <a:rPr lang="en-US" sz="2000" dirty="0" smtClean="0">
                <a:latin typeface="Rdg Swift" pitchFamily="2" charset="0"/>
              </a:rPr>
            </a:br>
            <a:r>
              <a:rPr lang="en-US" sz="2000" dirty="0" smtClean="0">
                <a:latin typeface="Rdg Swift" pitchFamily="2" charset="0"/>
              </a:rPr>
              <a:t>alumnus/a in industry.</a:t>
            </a:r>
            <a:br>
              <a:rPr lang="en-US" sz="2000" dirty="0" smtClean="0">
                <a:latin typeface="Rdg Swift" pitchFamily="2" charset="0"/>
              </a:rPr>
            </a:br>
            <a:endParaRPr lang="en-US" sz="2000" dirty="0" smtClean="0">
              <a:latin typeface="Rdg Swift" pitchFamily="2" charset="0"/>
            </a:endParaRPr>
          </a:p>
          <a:p>
            <a:r>
              <a:rPr lang="en-US" b="1" dirty="0" smtClean="0">
                <a:solidFill>
                  <a:srgbClr val="7A72A6"/>
                </a:solidFill>
              </a:rPr>
              <a:t>Access Internship Scheme</a:t>
            </a:r>
            <a:r>
              <a:rPr lang="en-US" dirty="0" smtClean="0">
                <a:latin typeface="Rdg Swift" pitchFamily="2" charset="0"/>
              </a:rPr>
              <a:t/>
            </a:r>
            <a:br>
              <a:rPr lang="en-US" dirty="0" smtClean="0">
                <a:latin typeface="Rdg Swift" pitchFamily="2" charset="0"/>
              </a:rPr>
            </a:br>
            <a:r>
              <a:rPr lang="en-US" sz="2000" dirty="0" smtClean="0">
                <a:latin typeface="Rdg Swift" pitchFamily="2" charset="0"/>
              </a:rPr>
              <a:t>We help to place Part 1 and Part 2 full-time students with host firms throughout the summer while they undertake a 4 week internship. </a:t>
            </a:r>
            <a:endParaRPr lang="en-US" dirty="0" smtClean="0">
              <a:latin typeface="Rdg Swift" pitchFamily="2"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F4B22661-29B7-4B1D-9B23-EF2FC0192056}" type="slidenum">
              <a:rPr lang="en-GB" smtClean="0"/>
              <a:pPr/>
              <a:t>11</a:t>
            </a:fld>
            <a:endParaRPr lang="en-GB"/>
          </a:p>
        </p:txBody>
      </p:sp>
      <p:pic>
        <p:nvPicPr>
          <p:cNvPr id="5" name="Picture 4" descr="IMG_1818.jpg"/>
          <p:cNvPicPr>
            <a:picLocks noChangeAspect="1"/>
          </p:cNvPicPr>
          <p:nvPr/>
        </p:nvPicPr>
        <p:blipFill>
          <a:blip r:embed="rId2" cstate="print"/>
          <a:srcRect l="20008" t="5034" r="17701" b="1575"/>
          <a:stretch>
            <a:fillRect/>
          </a:stretch>
        </p:blipFill>
        <p:spPr>
          <a:xfrm>
            <a:off x="6732240" y="2132856"/>
            <a:ext cx="1944216"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7188" y="285750"/>
            <a:ext cx="8229600" cy="1143000"/>
          </a:xfrm>
        </p:spPr>
        <p:txBody>
          <a:bodyPr/>
          <a:lstStyle/>
          <a:p>
            <a:pPr eaLnBrk="1" hangingPunct="1"/>
            <a:r>
              <a:rPr lang="en-GB" sz="3600" dirty="0" smtClean="0">
                <a:latin typeface="Rdg Vesta" pitchFamily="2" charset="0"/>
              </a:rPr>
              <a:t>RREF Awards and Bursaries</a:t>
            </a:r>
          </a:p>
        </p:txBody>
      </p:sp>
      <p:sp>
        <p:nvSpPr>
          <p:cNvPr id="20483" name="Content Placeholder 2"/>
          <p:cNvSpPr>
            <a:spLocks noGrp="1"/>
          </p:cNvSpPr>
          <p:nvPr>
            <p:ph idx="1"/>
          </p:nvPr>
        </p:nvSpPr>
        <p:spPr>
          <a:xfrm>
            <a:off x="428625" y="1428750"/>
            <a:ext cx="8229600" cy="4525963"/>
          </a:xfrm>
        </p:spPr>
        <p:txBody>
          <a:bodyPr/>
          <a:lstStyle/>
          <a:p>
            <a:pPr marL="457200" indent="-457200" eaLnBrk="1" hangingPunct="1"/>
            <a:endParaRPr lang="en-GB" sz="2000" dirty="0" smtClean="0">
              <a:latin typeface="Rdg Vesta" pitchFamily="2" charset="0"/>
            </a:endParaRPr>
          </a:p>
          <a:p>
            <a:pPr marL="457200" indent="-457200" eaLnBrk="1" hangingPunct="1"/>
            <a:r>
              <a:rPr lang="en-GB" sz="2000" dirty="0" smtClean="0">
                <a:latin typeface="Rdg Vesta" pitchFamily="2" charset="0"/>
              </a:rPr>
              <a:t>We provide </a:t>
            </a:r>
            <a:r>
              <a:rPr lang="en-GB" sz="2000" b="1" dirty="0" smtClean="0">
                <a:latin typeface="Rdg Vesta" pitchFamily="2" charset="0"/>
              </a:rPr>
              <a:t>bursaries</a:t>
            </a:r>
            <a:r>
              <a:rPr lang="en-GB" sz="2000" dirty="0" smtClean="0">
                <a:latin typeface="Rdg Vesta" pitchFamily="2" charset="0"/>
              </a:rPr>
              <a:t> to support students with financial difficulties – last year we awarded nearly </a:t>
            </a:r>
            <a:r>
              <a:rPr lang="en-GB" sz="2000" b="1" dirty="0" smtClean="0">
                <a:latin typeface="Rdg Vesta" pitchFamily="2" charset="0"/>
              </a:rPr>
              <a:t>£50,000 </a:t>
            </a:r>
            <a:r>
              <a:rPr lang="en-GB" sz="2000" dirty="0" smtClean="0">
                <a:latin typeface="Rdg Vesta" pitchFamily="2" charset="0"/>
              </a:rPr>
              <a:t>to support Real Estate and Planning students, including a PhD studentship</a:t>
            </a:r>
          </a:p>
          <a:p>
            <a:pPr marL="457200" indent="-457200" eaLnBrk="1" hangingPunct="1">
              <a:buFont typeface="Arial" charset="0"/>
              <a:buNone/>
            </a:pPr>
            <a:endParaRPr lang="en-GB" sz="2000" dirty="0" smtClean="0">
              <a:solidFill>
                <a:srgbClr val="FF0000"/>
              </a:solidFill>
              <a:latin typeface="Rdg Vesta" pitchFamily="2" charset="0"/>
            </a:endParaRPr>
          </a:p>
          <a:p>
            <a:pPr marL="457200" indent="-457200" eaLnBrk="1" hangingPunct="1"/>
            <a:r>
              <a:rPr lang="en-GB" sz="2000" dirty="0" smtClean="0">
                <a:latin typeface="Rdg Vesta" pitchFamily="2" charset="0"/>
              </a:rPr>
              <a:t>Throughout the year RREF runs a </a:t>
            </a:r>
            <a:r>
              <a:rPr lang="en-GB" sz="2000" b="1" dirty="0" smtClean="0">
                <a:latin typeface="Rdg Vesta" pitchFamily="2" charset="0"/>
              </a:rPr>
              <a:t>hardship fund </a:t>
            </a:r>
            <a:r>
              <a:rPr lang="en-GB" sz="2000" dirty="0" smtClean="0">
                <a:latin typeface="Rdg Vesta" pitchFamily="2" charset="0"/>
              </a:rPr>
              <a:t>to help with unexpected financial difficulties</a:t>
            </a:r>
          </a:p>
          <a:p>
            <a:pPr marL="457200" indent="-457200" eaLnBrk="1" hangingPunct="1"/>
            <a:endParaRPr lang="en-GB" sz="2000" dirty="0" smtClean="0">
              <a:latin typeface="Rdg Vesta" pitchFamily="2" charset="0"/>
            </a:endParaRPr>
          </a:p>
          <a:p>
            <a:pPr marL="457200" indent="-457200" eaLnBrk="1" hangingPunct="1"/>
            <a:r>
              <a:rPr lang="en-GB" sz="2000" dirty="0" smtClean="0">
                <a:latin typeface="Rdg Vesta" pitchFamily="2" charset="0"/>
              </a:rPr>
              <a:t>We offer RREF &amp; sponsored awards at graduation to reward excellence and outstanding achievements</a:t>
            </a:r>
          </a:p>
          <a:p>
            <a:pPr marL="457200" indent="-457200" eaLnBrk="1" hangingPunct="1"/>
            <a:endParaRPr lang="en-GB" sz="2400" dirty="0" smtClean="0">
              <a:latin typeface="Rdg Swift" pitchFamily="2" charset="0"/>
            </a:endParaRPr>
          </a:p>
          <a:p>
            <a:pPr marL="457200" indent="-457200" eaLnBrk="1" hangingPunct="1"/>
            <a:endParaRPr lang="en-GB" sz="2400" b="1" dirty="0" smtClean="0"/>
          </a:p>
          <a:p>
            <a:pPr marL="457200" indent="-457200" eaLnBrk="1" hangingPunct="1"/>
            <a:endParaRPr lang="en-GB" sz="2400" b="1"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latin typeface="Rdg Swift" pitchFamily="2" charset="0"/>
              </a:rPr>
              <a:t>Registered Educational Charity, established in 2002</a:t>
            </a:r>
          </a:p>
          <a:p>
            <a:r>
              <a:rPr lang="en-GB" dirty="0" smtClean="0">
                <a:latin typeface="Rdg Swift" pitchFamily="2" charset="0"/>
              </a:rPr>
              <a:t>Aims and Objectives:</a:t>
            </a:r>
          </a:p>
          <a:p>
            <a:pPr lvl="1"/>
            <a:r>
              <a:rPr lang="en-GB" dirty="0" smtClean="0">
                <a:latin typeface="Rdg Swift" pitchFamily="2" charset="0"/>
              </a:rPr>
              <a:t>to help support and develop the quality of real estate education at the University of Reading</a:t>
            </a:r>
          </a:p>
          <a:p>
            <a:pPr lvl="1"/>
            <a:r>
              <a:rPr lang="en-GB" dirty="0" smtClean="0">
                <a:latin typeface="Rdg Swift" pitchFamily="2" charset="0"/>
              </a:rPr>
              <a:t>maintain Reading’s position at the forefront</a:t>
            </a:r>
          </a:p>
          <a:p>
            <a:pPr lvl="1">
              <a:buNone/>
            </a:pPr>
            <a:r>
              <a:rPr lang="en-GB" dirty="0" smtClean="0">
                <a:latin typeface="Rdg Swift" pitchFamily="2" charset="0"/>
              </a:rPr>
              <a:t>	of the Real Estate industry</a:t>
            </a:r>
          </a:p>
          <a:p>
            <a:pPr lvl="1"/>
            <a:r>
              <a:rPr lang="en-GB" dirty="0" smtClean="0">
                <a:latin typeface="Rdg Swift" pitchFamily="2" charset="0"/>
              </a:rPr>
              <a:t>strengthen the links between </a:t>
            </a:r>
            <a:br>
              <a:rPr lang="en-GB" dirty="0" smtClean="0">
                <a:latin typeface="Rdg Swift" pitchFamily="2" charset="0"/>
              </a:rPr>
            </a:br>
            <a:r>
              <a:rPr lang="en-GB" dirty="0" smtClean="0">
                <a:latin typeface="Rdg Swift" pitchFamily="2" charset="0"/>
              </a:rPr>
              <a:t>the Real Estate &amp; Planning </a:t>
            </a:r>
            <a:br>
              <a:rPr lang="en-GB" dirty="0" smtClean="0">
                <a:latin typeface="Rdg Swift" pitchFamily="2" charset="0"/>
              </a:rPr>
            </a:br>
            <a:r>
              <a:rPr lang="en-GB" dirty="0" smtClean="0">
                <a:latin typeface="Rdg Swift" pitchFamily="2" charset="0"/>
              </a:rPr>
              <a:t>and its graduates through an</a:t>
            </a:r>
          </a:p>
          <a:p>
            <a:pPr lvl="1">
              <a:buNone/>
            </a:pPr>
            <a:r>
              <a:rPr lang="en-GB" dirty="0" smtClean="0">
                <a:latin typeface="Rdg Swift" pitchFamily="2" charset="0"/>
              </a:rPr>
              <a:t>	active and engaged Alumni</a:t>
            </a:r>
            <a:br>
              <a:rPr lang="en-GB" dirty="0" smtClean="0">
                <a:latin typeface="Rdg Swift" pitchFamily="2" charset="0"/>
              </a:rPr>
            </a:br>
            <a:r>
              <a:rPr lang="en-GB" dirty="0" smtClean="0">
                <a:latin typeface="Rdg Swift" pitchFamily="2" charset="0"/>
              </a:rPr>
              <a:t>Association</a:t>
            </a:r>
          </a:p>
          <a:p>
            <a:endParaRPr lang="en-GB" dirty="0"/>
          </a:p>
        </p:txBody>
      </p:sp>
      <p:sp>
        <p:nvSpPr>
          <p:cNvPr id="4" name="Slide Number Placeholder 3"/>
          <p:cNvSpPr>
            <a:spLocks noGrp="1"/>
          </p:cNvSpPr>
          <p:nvPr>
            <p:ph type="sldNum" sz="quarter" idx="10"/>
          </p:nvPr>
        </p:nvSpPr>
        <p:spPr/>
        <p:txBody>
          <a:bodyPr/>
          <a:lstStyle/>
          <a:p>
            <a:fld id="{F4B22661-29B7-4B1D-9B23-EF2FC0192056}" type="slidenum">
              <a:rPr lang="en-GB" smtClean="0"/>
              <a:pPr/>
              <a:t>2</a:t>
            </a:fld>
            <a:endParaRPr lang="en-GB"/>
          </a:p>
        </p:txBody>
      </p:sp>
      <p:pic>
        <p:nvPicPr>
          <p:cNvPr id="5" name="Picture 4" descr="About RREF Page.JPG"/>
          <p:cNvPicPr>
            <a:picLocks noChangeAspect="1"/>
          </p:cNvPicPr>
          <p:nvPr/>
        </p:nvPicPr>
        <p:blipFill>
          <a:blip r:embed="rId2" cstate="print"/>
          <a:stretch>
            <a:fillRect/>
          </a:stretch>
        </p:blipFill>
        <p:spPr>
          <a:xfrm>
            <a:off x="5148064" y="3645024"/>
            <a:ext cx="3475904" cy="20551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structure</a:t>
            </a:r>
            <a:endParaRPr lang="en-GB" dirty="0"/>
          </a:p>
        </p:txBody>
      </p:sp>
      <p:sp>
        <p:nvSpPr>
          <p:cNvPr id="3" name="Content Placeholder 2"/>
          <p:cNvSpPr>
            <a:spLocks noGrp="1"/>
          </p:cNvSpPr>
          <p:nvPr>
            <p:ph idx="1"/>
          </p:nvPr>
        </p:nvSpPr>
        <p:spPr/>
        <p:txBody>
          <a:bodyPr/>
          <a:lstStyle/>
          <a:p>
            <a:r>
              <a:rPr lang="en-GB" sz="2000" b="1" dirty="0" smtClean="0">
                <a:latin typeface="Rdg Swift" pitchFamily="2" charset="0"/>
              </a:rPr>
              <a:t>Directors &amp; Trustees from the industry</a:t>
            </a:r>
            <a:r>
              <a:rPr lang="en-GB" sz="1800" dirty="0" smtClean="0">
                <a:latin typeface="Rdg Swift" pitchFamily="2" charset="0"/>
              </a:rPr>
              <a:t/>
            </a:r>
            <a:br>
              <a:rPr lang="en-GB" sz="1800" dirty="0" smtClean="0">
                <a:latin typeface="Rdg Swift" pitchFamily="2" charset="0"/>
              </a:rPr>
            </a:br>
            <a:r>
              <a:rPr lang="en-GB" sz="1800" dirty="0" smtClean="0">
                <a:latin typeface="Rdg Swift" pitchFamily="2" charset="0"/>
              </a:rPr>
              <a:t>Sue Clayton, Executive Director Capital Markets, CB Richard Ellis</a:t>
            </a:r>
          </a:p>
          <a:p>
            <a:pPr>
              <a:buNone/>
            </a:pPr>
            <a:r>
              <a:rPr lang="en-GB" sz="1800" dirty="0" smtClean="0">
                <a:latin typeface="Rdg Swift" pitchFamily="2" charset="0"/>
              </a:rPr>
              <a:t>	Alan Froggatt, Principal, Touchstone Advisers</a:t>
            </a:r>
          </a:p>
          <a:p>
            <a:pPr>
              <a:buNone/>
            </a:pPr>
            <a:r>
              <a:rPr lang="en-GB" sz="1800" dirty="0" smtClean="0">
                <a:latin typeface="Rdg Swift" pitchFamily="2" charset="0"/>
              </a:rPr>
              <a:t>	Charles Graham, Principal, </a:t>
            </a:r>
            <a:r>
              <a:rPr lang="en-GB" sz="1800" dirty="0" err="1" smtClean="0">
                <a:latin typeface="Rdg Swift" pitchFamily="2" charset="0"/>
              </a:rPr>
              <a:t>Europa</a:t>
            </a:r>
            <a:r>
              <a:rPr lang="en-GB" sz="1800" dirty="0" smtClean="0">
                <a:latin typeface="Rdg Swift" pitchFamily="2" charset="0"/>
              </a:rPr>
              <a:t> Capital Partners</a:t>
            </a:r>
          </a:p>
          <a:p>
            <a:pPr>
              <a:buNone/>
            </a:pPr>
            <a:r>
              <a:rPr lang="en-GB" sz="2000" b="1" dirty="0" smtClean="0">
                <a:latin typeface="Rdg Swift" pitchFamily="2" charset="0"/>
              </a:rPr>
              <a:t>	</a:t>
            </a:r>
            <a:r>
              <a:rPr lang="en-GB" sz="1800" dirty="0" smtClean="0">
                <a:latin typeface="Rdg Swift" pitchFamily="2" charset="0"/>
              </a:rPr>
              <a:t>Bryan Laxton, CEO UK, Cushman &amp; Wakefield</a:t>
            </a:r>
          </a:p>
          <a:p>
            <a:pPr>
              <a:buNone/>
            </a:pPr>
            <a:r>
              <a:rPr lang="en-GB" sz="1800" dirty="0" smtClean="0">
                <a:latin typeface="Rdg Swift" pitchFamily="2" charset="0"/>
              </a:rPr>
              <a:t>	Stephen Musgrave, Ex-Managing Director, Hines UK</a:t>
            </a:r>
          </a:p>
          <a:p>
            <a:endParaRPr lang="en-GB" sz="2000" b="1" dirty="0" smtClean="0">
              <a:latin typeface="Rdg Swift" pitchFamily="2" charset="0"/>
            </a:endParaRPr>
          </a:p>
          <a:p>
            <a:r>
              <a:rPr lang="en-GB" sz="2000" b="1" dirty="0" smtClean="0">
                <a:latin typeface="Rdg Swift" pitchFamily="2" charset="0"/>
              </a:rPr>
              <a:t>The RREF team:</a:t>
            </a:r>
          </a:p>
          <a:p>
            <a:pPr>
              <a:buNone/>
            </a:pPr>
            <a:r>
              <a:rPr lang="en-GB" sz="2000" b="1" dirty="0" smtClean="0">
                <a:latin typeface="Rdg Swift" pitchFamily="2" charset="0"/>
              </a:rPr>
              <a:t>	</a:t>
            </a:r>
            <a:r>
              <a:rPr lang="en-GB" sz="1800" dirty="0" smtClean="0">
                <a:latin typeface="Rdg Swift" pitchFamily="2" charset="0"/>
              </a:rPr>
              <a:t>Nicole Gillham - Executive Director</a:t>
            </a:r>
          </a:p>
          <a:p>
            <a:pPr>
              <a:buNone/>
            </a:pPr>
            <a:r>
              <a:rPr lang="en-GB" sz="1800" dirty="0" smtClean="0">
                <a:latin typeface="Rdg Swift" pitchFamily="2" charset="0"/>
              </a:rPr>
              <a:t>	Gill Kemp - Events &amp; Alumni Relations Manager</a:t>
            </a:r>
          </a:p>
          <a:p>
            <a:pPr>
              <a:buNone/>
            </a:pPr>
            <a:r>
              <a:rPr lang="en-GB" sz="1800" dirty="0" smtClean="0">
                <a:latin typeface="Rdg Swift" pitchFamily="2" charset="0"/>
              </a:rPr>
              <a:t>	Emma Pryke – Student &amp; Alumni Relations Assistant</a:t>
            </a:r>
          </a:p>
          <a:p>
            <a:endParaRPr lang="en-GB" dirty="0"/>
          </a:p>
        </p:txBody>
      </p:sp>
      <p:sp>
        <p:nvSpPr>
          <p:cNvPr id="4" name="Slide Number Placeholder 3"/>
          <p:cNvSpPr>
            <a:spLocks noGrp="1"/>
          </p:cNvSpPr>
          <p:nvPr>
            <p:ph type="sldNum" sz="quarter" idx="10"/>
          </p:nvPr>
        </p:nvSpPr>
        <p:spPr/>
        <p:txBody>
          <a:bodyPr/>
          <a:lstStyle/>
          <a:p>
            <a:fld id="{F4B22661-29B7-4B1D-9B23-EF2FC0192056}" type="slidenum">
              <a:rPr lang="en-GB" smtClean="0"/>
              <a:pPr/>
              <a:t>3</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Patrons 2011</a:t>
            </a:r>
            <a:endParaRPr lang="en-GB" dirty="0"/>
          </a:p>
        </p:txBody>
      </p:sp>
      <p:pic>
        <p:nvPicPr>
          <p:cNvPr id="5" name="Picture 4" descr="BNPP Real Estate.jpg"/>
          <p:cNvPicPr>
            <a:picLocks noChangeAspect="1"/>
          </p:cNvPicPr>
          <p:nvPr/>
        </p:nvPicPr>
        <p:blipFill>
          <a:blip r:embed="rId2" cstate="print"/>
          <a:stretch>
            <a:fillRect/>
          </a:stretch>
        </p:blipFill>
        <p:spPr>
          <a:xfrm>
            <a:off x="251520" y="1988840"/>
            <a:ext cx="1919992" cy="539502"/>
          </a:xfrm>
          <a:prstGeom prst="rect">
            <a:avLst/>
          </a:prstGeom>
        </p:spPr>
      </p:pic>
      <p:pic>
        <p:nvPicPr>
          <p:cNvPr id="7" name="Picture 6" descr="C&amp;W.JPG"/>
          <p:cNvPicPr>
            <a:picLocks noChangeAspect="1"/>
          </p:cNvPicPr>
          <p:nvPr/>
        </p:nvPicPr>
        <p:blipFill>
          <a:blip r:embed="rId3" cstate="print"/>
          <a:stretch>
            <a:fillRect/>
          </a:stretch>
        </p:blipFill>
        <p:spPr>
          <a:xfrm>
            <a:off x="4067944" y="1916832"/>
            <a:ext cx="2016224" cy="766165"/>
          </a:xfrm>
          <a:prstGeom prst="rect">
            <a:avLst/>
          </a:prstGeom>
        </p:spPr>
      </p:pic>
      <p:pic>
        <p:nvPicPr>
          <p:cNvPr id="8" name="Picture 7" descr="Capita Symonds.jpg"/>
          <p:cNvPicPr>
            <a:picLocks noChangeAspect="1"/>
          </p:cNvPicPr>
          <p:nvPr/>
        </p:nvPicPr>
        <p:blipFill>
          <a:blip r:embed="rId4" cstate="print"/>
          <a:stretch>
            <a:fillRect/>
          </a:stretch>
        </p:blipFill>
        <p:spPr>
          <a:xfrm>
            <a:off x="6372200" y="2204864"/>
            <a:ext cx="2160240" cy="191511"/>
          </a:xfrm>
          <a:prstGeom prst="rect">
            <a:avLst/>
          </a:prstGeom>
        </p:spPr>
      </p:pic>
      <p:pic>
        <p:nvPicPr>
          <p:cNvPr id="11" name="Picture 10" descr="GE Capital.bmp"/>
          <p:cNvPicPr>
            <a:picLocks noChangeAspect="1"/>
          </p:cNvPicPr>
          <p:nvPr/>
        </p:nvPicPr>
        <p:blipFill>
          <a:blip r:embed="rId5" cstate="print"/>
          <a:stretch>
            <a:fillRect/>
          </a:stretch>
        </p:blipFill>
        <p:spPr>
          <a:xfrm>
            <a:off x="3707904" y="3212976"/>
            <a:ext cx="1562100" cy="533400"/>
          </a:xfrm>
          <a:prstGeom prst="rect">
            <a:avLst/>
          </a:prstGeom>
        </p:spPr>
      </p:pic>
      <p:pic>
        <p:nvPicPr>
          <p:cNvPr id="12" name="Picture 11" descr="Gerald Eve.jpg"/>
          <p:cNvPicPr>
            <a:picLocks noChangeAspect="1"/>
          </p:cNvPicPr>
          <p:nvPr/>
        </p:nvPicPr>
        <p:blipFill>
          <a:blip r:embed="rId6" cstate="print"/>
          <a:srcRect t="18312" r="-5296" b="22173"/>
          <a:stretch>
            <a:fillRect/>
          </a:stretch>
        </p:blipFill>
        <p:spPr>
          <a:xfrm>
            <a:off x="5508104" y="2924944"/>
            <a:ext cx="1656184" cy="936104"/>
          </a:xfrm>
          <a:prstGeom prst="rect">
            <a:avLst/>
          </a:prstGeom>
        </p:spPr>
      </p:pic>
      <p:pic>
        <p:nvPicPr>
          <p:cNvPr id="13" name="Picture 12" descr="GVA_Grimley.jpg"/>
          <p:cNvPicPr>
            <a:picLocks noChangeAspect="1"/>
          </p:cNvPicPr>
          <p:nvPr/>
        </p:nvPicPr>
        <p:blipFill>
          <a:blip r:embed="rId7" cstate="print"/>
          <a:stretch>
            <a:fillRect/>
          </a:stretch>
        </p:blipFill>
        <p:spPr>
          <a:xfrm>
            <a:off x="7452320" y="2996952"/>
            <a:ext cx="1152128" cy="761934"/>
          </a:xfrm>
          <a:prstGeom prst="rect">
            <a:avLst/>
          </a:prstGeom>
        </p:spPr>
      </p:pic>
      <p:pic>
        <p:nvPicPr>
          <p:cNvPr id="14" name="Picture 13" descr="JLL_K_HIGH.jpg"/>
          <p:cNvPicPr>
            <a:picLocks noChangeAspect="1"/>
          </p:cNvPicPr>
          <p:nvPr/>
        </p:nvPicPr>
        <p:blipFill>
          <a:blip r:embed="rId8" cstate="print"/>
          <a:stretch>
            <a:fillRect/>
          </a:stretch>
        </p:blipFill>
        <p:spPr>
          <a:xfrm>
            <a:off x="2267744" y="4221088"/>
            <a:ext cx="1983101" cy="864096"/>
          </a:xfrm>
          <a:prstGeom prst="rect">
            <a:avLst/>
          </a:prstGeom>
        </p:spPr>
      </p:pic>
      <p:pic>
        <p:nvPicPr>
          <p:cNvPr id="16" name="Picture 15" descr="KF_col.bmp"/>
          <p:cNvPicPr>
            <a:picLocks noChangeAspect="1"/>
          </p:cNvPicPr>
          <p:nvPr/>
        </p:nvPicPr>
        <p:blipFill>
          <a:blip r:embed="rId9" cstate="print"/>
          <a:stretch>
            <a:fillRect/>
          </a:stretch>
        </p:blipFill>
        <p:spPr>
          <a:xfrm>
            <a:off x="4716016" y="4365104"/>
            <a:ext cx="1574842" cy="576064"/>
          </a:xfrm>
          <a:prstGeom prst="rect">
            <a:avLst/>
          </a:prstGeom>
        </p:spPr>
      </p:pic>
      <p:pic>
        <p:nvPicPr>
          <p:cNvPr id="19" name="Picture 18" descr="SAV_CMYK_Logo.jpg"/>
          <p:cNvPicPr>
            <a:picLocks noChangeAspect="1"/>
          </p:cNvPicPr>
          <p:nvPr/>
        </p:nvPicPr>
        <p:blipFill>
          <a:blip r:embed="rId10" cstate="print"/>
          <a:stretch>
            <a:fillRect/>
          </a:stretch>
        </p:blipFill>
        <p:spPr>
          <a:xfrm>
            <a:off x="611560" y="5373216"/>
            <a:ext cx="864096" cy="864096"/>
          </a:xfrm>
          <a:prstGeom prst="rect">
            <a:avLst/>
          </a:prstGeom>
        </p:spPr>
      </p:pic>
      <p:pic>
        <p:nvPicPr>
          <p:cNvPr id="20" name="Picture 19" descr="SEGROblack-red_new.jpg"/>
          <p:cNvPicPr>
            <a:picLocks noChangeAspect="1"/>
          </p:cNvPicPr>
          <p:nvPr/>
        </p:nvPicPr>
        <p:blipFill>
          <a:blip r:embed="rId11" cstate="print"/>
          <a:stretch>
            <a:fillRect/>
          </a:stretch>
        </p:blipFill>
        <p:spPr>
          <a:xfrm>
            <a:off x="2051720" y="5445224"/>
            <a:ext cx="1725556" cy="786703"/>
          </a:xfrm>
          <a:prstGeom prst="rect">
            <a:avLst/>
          </a:prstGeom>
        </p:spPr>
      </p:pic>
      <p:pic>
        <p:nvPicPr>
          <p:cNvPr id="21" name="Picture 20" descr="sjbcolour.jpg"/>
          <p:cNvPicPr>
            <a:picLocks noChangeAspect="1"/>
          </p:cNvPicPr>
          <p:nvPr/>
        </p:nvPicPr>
        <p:blipFill>
          <a:blip r:embed="rId12" cstate="print"/>
          <a:stretch>
            <a:fillRect/>
          </a:stretch>
        </p:blipFill>
        <p:spPr>
          <a:xfrm>
            <a:off x="4139952" y="5229200"/>
            <a:ext cx="1907312" cy="780614"/>
          </a:xfrm>
          <a:prstGeom prst="rect">
            <a:avLst/>
          </a:prstGeom>
        </p:spPr>
      </p:pic>
      <p:pic>
        <p:nvPicPr>
          <p:cNvPr id="22" name="Picture 21" descr="Vail Williams.png"/>
          <p:cNvPicPr>
            <a:picLocks noChangeAspect="1"/>
          </p:cNvPicPr>
          <p:nvPr/>
        </p:nvPicPr>
        <p:blipFill>
          <a:blip r:embed="rId13" cstate="print"/>
          <a:stretch>
            <a:fillRect/>
          </a:stretch>
        </p:blipFill>
        <p:spPr>
          <a:xfrm>
            <a:off x="6516216" y="5445224"/>
            <a:ext cx="1728192" cy="476981"/>
          </a:xfrm>
          <a:prstGeom prst="rect">
            <a:avLst/>
          </a:prstGeom>
        </p:spPr>
      </p:pic>
      <p:pic>
        <p:nvPicPr>
          <p:cNvPr id="23" name="Picture 22" descr="NetworkRail_logo.png"/>
          <p:cNvPicPr>
            <a:picLocks noChangeAspect="1"/>
          </p:cNvPicPr>
          <p:nvPr/>
        </p:nvPicPr>
        <p:blipFill>
          <a:blip r:embed="rId14" cstate="print"/>
          <a:stretch>
            <a:fillRect/>
          </a:stretch>
        </p:blipFill>
        <p:spPr>
          <a:xfrm>
            <a:off x="6804248" y="4149080"/>
            <a:ext cx="1872208" cy="934972"/>
          </a:xfrm>
          <a:prstGeom prst="rect">
            <a:avLst/>
          </a:prstGeom>
        </p:spPr>
      </p:pic>
      <p:pic>
        <p:nvPicPr>
          <p:cNvPr id="18" name="Picture 17" descr="EC Harris.JPG"/>
          <p:cNvPicPr>
            <a:picLocks noChangeAspect="1"/>
          </p:cNvPicPr>
          <p:nvPr/>
        </p:nvPicPr>
        <p:blipFill>
          <a:blip r:embed="rId15" cstate="print"/>
          <a:stretch>
            <a:fillRect/>
          </a:stretch>
        </p:blipFill>
        <p:spPr>
          <a:xfrm>
            <a:off x="1763688" y="3212976"/>
            <a:ext cx="1656184" cy="600367"/>
          </a:xfrm>
          <a:prstGeom prst="rect">
            <a:avLst/>
          </a:prstGeom>
        </p:spPr>
      </p:pic>
      <p:pic>
        <p:nvPicPr>
          <p:cNvPr id="24" name="Picture 23" descr="Hammerson.JPG"/>
          <p:cNvPicPr>
            <a:picLocks noChangeAspect="1"/>
          </p:cNvPicPr>
          <p:nvPr/>
        </p:nvPicPr>
        <p:blipFill>
          <a:blip r:embed="rId16" cstate="print"/>
          <a:stretch>
            <a:fillRect/>
          </a:stretch>
        </p:blipFill>
        <p:spPr>
          <a:xfrm>
            <a:off x="539552" y="4365104"/>
            <a:ext cx="1568574" cy="552315"/>
          </a:xfrm>
          <a:prstGeom prst="rect">
            <a:avLst/>
          </a:prstGeom>
        </p:spPr>
      </p:pic>
      <p:pic>
        <p:nvPicPr>
          <p:cNvPr id="25" name="Picture 24" descr="CBRE_Logo_Green_HR NEW.jpg"/>
          <p:cNvPicPr>
            <a:picLocks noChangeAspect="1"/>
          </p:cNvPicPr>
          <p:nvPr/>
        </p:nvPicPr>
        <p:blipFill>
          <a:blip r:embed="rId17" cstate="print"/>
          <a:stretch>
            <a:fillRect/>
          </a:stretch>
        </p:blipFill>
        <p:spPr>
          <a:xfrm>
            <a:off x="251520" y="3284984"/>
            <a:ext cx="1187624" cy="295031"/>
          </a:xfrm>
          <a:prstGeom prst="rect">
            <a:avLst/>
          </a:prstGeom>
        </p:spPr>
      </p:pic>
      <p:pic>
        <p:nvPicPr>
          <p:cNvPr id="1026" name="Picture 2"/>
          <p:cNvPicPr>
            <a:picLocks noChangeAspect="1" noChangeArrowheads="1"/>
          </p:cNvPicPr>
          <p:nvPr/>
        </p:nvPicPr>
        <p:blipFill>
          <a:blip r:embed="rId18" cstate="print"/>
          <a:srcRect/>
          <a:stretch>
            <a:fillRect/>
          </a:stretch>
        </p:blipFill>
        <p:spPr bwMode="auto">
          <a:xfrm>
            <a:off x="2627784" y="1556792"/>
            <a:ext cx="1080120" cy="13573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68313" y="260350"/>
            <a:ext cx="8229600" cy="1143000"/>
          </a:xfrm>
        </p:spPr>
        <p:txBody>
          <a:bodyPr/>
          <a:lstStyle/>
          <a:p>
            <a:pPr eaLnBrk="1" hangingPunct="1"/>
            <a:r>
              <a:rPr lang="en-GB" dirty="0" smtClean="0">
                <a:latin typeface="Rdg Vesta" pitchFamily="2" charset="0"/>
              </a:rPr>
              <a:t>Our Supporters</a:t>
            </a:r>
          </a:p>
        </p:txBody>
      </p:sp>
      <p:sp>
        <p:nvSpPr>
          <p:cNvPr id="12291" name="Content Placeholder 2"/>
          <p:cNvSpPr>
            <a:spLocks noGrp="1"/>
          </p:cNvSpPr>
          <p:nvPr>
            <p:ph idx="4294967295"/>
          </p:nvPr>
        </p:nvSpPr>
        <p:spPr>
          <a:xfrm>
            <a:off x="395288" y="1412875"/>
            <a:ext cx="8229600" cy="4525963"/>
          </a:xfrm>
        </p:spPr>
        <p:txBody>
          <a:bodyPr/>
          <a:lstStyle/>
          <a:p>
            <a:pPr eaLnBrk="1" hangingPunct="1">
              <a:buFont typeface="Arial" charset="0"/>
              <a:buNone/>
            </a:pPr>
            <a:endParaRPr lang="en-GB" sz="2000" b="1" dirty="0" smtClean="0">
              <a:latin typeface="Rdg Vesta" pitchFamily="2" charset="0"/>
            </a:endParaRPr>
          </a:p>
          <a:p>
            <a:pPr eaLnBrk="1" hangingPunct="1">
              <a:buFont typeface="Arial" charset="0"/>
              <a:buNone/>
            </a:pPr>
            <a:r>
              <a:rPr lang="en-GB" sz="2000" b="1" dirty="0" smtClean="0">
                <a:latin typeface="Rdg Vesta" pitchFamily="2" charset="0"/>
              </a:rPr>
              <a:t>Founders</a:t>
            </a:r>
          </a:p>
          <a:p>
            <a:pPr eaLnBrk="1" hangingPunct="1"/>
            <a:r>
              <a:rPr lang="en-GB" sz="2000" dirty="0" smtClean="0">
                <a:latin typeface="Rdg Vesta" pitchFamily="2" charset="0"/>
              </a:rPr>
              <a:t>We have 45 donors whose early gifts enabled RREF to become established and grow</a:t>
            </a:r>
          </a:p>
          <a:p>
            <a:pPr eaLnBrk="1" hangingPunct="1"/>
            <a:endParaRPr lang="en-GB" sz="2000" dirty="0" smtClean="0">
              <a:latin typeface="Rdg Vesta" pitchFamily="2" charset="0"/>
            </a:endParaRPr>
          </a:p>
          <a:p>
            <a:pPr eaLnBrk="1" hangingPunct="1">
              <a:buFont typeface="Arial" charset="0"/>
              <a:buNone/>
            </a:pPr>
            <a:r>
              <a:rPr lang="en-GB" sz="2000" b="1" dirty="0" smtClean="0">
                <a:latin typeface="Rdg Vesta" pitchFamily="2" charset="0"/>
              </a:rPr>
              <a:t>Pioneers</a:t>
            </a:r>
          </a:p>
          <a:p>
            <a:pPr eaLnBrk="1" hangingPunct="1"/>
            <a:r>
              <a:rPr lang="en-GB" sz="2000" dirty="0" smtClean="0">
                <a:latin typeface="Rdg Vesta" pitchFamily="2" charset="0"/>
              </a:rPr>
              <a:t>There are currently 18 RREF Pioneers giving £1,000 or more each year</a:t>
            </a:r>
          </a:p>
          <a:p>
            <a:pPr eaLnBrk="1" hangingPunct="1"/>
            <a:endParaRPr lang="en-GB" sz="2000" dirty="0" smtClean="0">
              <a:latin typeface="Rdg Vesta" pitchFamily="2" charset="0"/>
            </a:endParaRPr>
          </a:p>
          <a:p>
            <a:pPr eaLnBrk="1" hangingPunct="1">
              <a:buFont typeface="Arial" charset="0"/>
              <a:buNone/>
            </a:pPr>
            <a:r>
              <a:rPr lang="en-GB" sz="2000" b="1" dirty="0" smtClean="0">
                <a:latin typeface="Rdg Vesta" pitchFamily="2" charset="0"/>
              </a:rPr>
              <a:t>Friends of RREF</a:t>
            </a:r>
          </a:p>
          <a:p>
            <a:pPr eaLnBrk="1" hangingPunct="1"/>
            <a:r>
              <a:rPr lang="en-GB" sz="2000" dirty="0" smtClean="0">
                <a:latin typeface="Rdg Vesta" pitchFamily="2" charset="0"/>
              </a:rPr>
              <a:t>60 alumni give a regular monthly amount of up to £500 per year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68313" y="260350"/>
            <a:ext cx="8229600" cy="1143000"/>
          </a:xfrm>
        </p:spPr>
        <p:txBody>
          <a:bodyPr/>
          <a:lstStyle/>
          <a:p>
            <a:pPr eaLnBrk="1" hangingPunct="1"/>
            <a:r>
              <a:rPr lang="en-GB" dirty="0" smtClean="0">
                <a:latin typeface="Rdg Vesta" pitchFamily="2" charset="0"/>
              </a:rPr>
              <a:t>Our Supporters</a:t>
            </a:r>
          </a:p>
        </p:txBody>
      </p:sp>
      <p:sp>
        <p:nvSpPr>
          <p:cNvPr id="13315" name="Content Placeholder 2"/>
          <p:cNvSpPr>
            <a:spLocks noGrp="1"/>
          </p:cNvSpPr>
          <p:nvPr>
            <p:ph idx="4294967295"/>
          </p:nvPr>
        </p:nvSpPr>
        <p:spPr>
          <a:xfrm>
            <a:off x="395288" y="1341438"/>
            <a:ext cx="8229600" cy="4525962"/>
          </a:xfrm>
        </p:spPr>
        <p:txBody>
          <a:bodyPr/>
          <a:lstStyle/>
          <a:p>
            <a:pPr eaLnBrk="1" hangingPunct="1">
              <a:buFont typeface="Arial" charset="0"/>
              <a:buNone/>
            </a:pPr>
            <a:endParaRPr lang="en-GB" sz="2000" b="1" dirty="0" smtClean="0">
              <a:latin typeface="Rdg Vesta" pitchFamily="2" charset="0"/>
            </a:endParaRPr>
          </a:p>
          <a:p>
            <a:pPr eaLnBrk="1" hangingPunct="1">
              <a:buFont typeface="Arial" charset="0"/>
              <a:buNone/>
            </a:pPr>
            <a:r>
              <a:rPr lang="en-GB" sz="2000" b="1" dirty="0" smtClean="0">
                <a:latin typeface="Rdg Vesta" pitchFamily="2" charset="0"/>
              </a:rPr>
              <a:t>The Appeal in 2007/8 raised funds to support the School of Real Estate &amp; Planning and the new Henley Business School building</a:t>
            </a:r>
          </a:p>
          <a:p>
            <a:pPr eaLnBrk="1" hangingPunct="1"/>
            <a:r>
              <a:rPr lang="en-GB" sz="2000" dirty="0" smtClean="0">
                <a:latin typeface="Rdg Vesta" pitchFamily="2" charset="0"/>
              </a:rPr>
              <a:t>SEGRO – sponsored this lecture theatre and a seminar room</a:t>
            </a:r>
          </a:p>
          <a:p>
            <a:pPr eaLnBrk="1" hangingPunct="1"/>
            <a:r>
              <a:rPr lang="en-GB" sz="2000" dirty="0" smtClean="0">
                <a:latin typeface="Rdg Vesta" pitchFamily="2" charset="0"/>
              </a:rPr>
              <a:t>CBRE – Funded the Chair in Real Estate Finance and Fellow in Real Estate</a:t>
            </a:r>
          </a:p>
          <a:p>
            <a:r>
              <a:rPr lang="en-GB" sz="2000" dirty="0">
                <a:latin typeface="Rdg Vesta" pitchFamily="2" charset="0"/>
              </a:rPr>
              <a:t>Hines - Gerald D Hines Visiting Fellow in Development</a:t>
            </a:r>
            <a:endParaRPr lang="en-GB" sz="2000" dirty="0" smtClean="0">
              <a:latin typeface="Rdg Vesta" pitchFamily="2" charset="0"/>
            </a:endParaRPr>
          </a:p>
          <a:p>
            <a:r>
              <a:rPr lang="en-GB" sz="2000" dirty="0" smtClean="0">
                <a:latin typeface="Rdg Vesta" pitchFamily="2" charset="0"/>
              </a:rPr>
              <a:t>ALDAR </a:t>
            </a:r>
            <a:r>
              <a:rPr lang="en-GB" sz="2000" dirty="0">
                <a:latin typeface="Rdg Vesta" pitchFamily="2" charset="0"/>
              </a:rPr>
              <a:t>Properties - </a:t>
            </a:r>
            <a:r>
              <a:rPr lang="en-GB" sz="2000" dirty="0" smtClean="0">
                <a:latin typeface="Rdg Vesta" pitchFamily="2" charset="0"/>
              </a:rPr>
              <a:t>Professor </a:t>
            </a:r>
            <a:r>
              <a:rPr lang="en-GB" sz="2000" dirty="0">
                <a:latin typeface="Rdg Vesta" pitchFamily="2" charset="0"/>
              </a:rPr>
              <a:t>of Real Estate Development</a:t>
            </a:r>
            <a:endParaRPr lang="en-GB" sz="2000" dirty="0" smtClean="0">
              <a:latin typeface="Rdg Vesta" pitchFamily="2" charset="0"/>
            </a:endParaRPr>
          </a:p>
          <a:p>
            <a:pPr eaLnBrk="1" hangingPunct="1"/>
            <a:r>
              <a:rPr lang="en-GB" sz="2000" dirty="0" smtClean="0">
                <a:latin typeface="Rdg Vesta" pitchFamily="2" charset="0"/>
              </a:rPr>
              <a:t>O&amp;H Properties – Fellow in Real Estate Development</a:t>
            </a:r>
            <a:endParaRPr lang="en-GB" sz="2000" dirty="0">
              <a:latin typeface="Rdg Vesta" pitchFamily="2" charset="0"/>
            </a:endParaRPr>
          </a:p>
          <a:p>
            <a:pPr eaLnBrk="1" hangingPunct="1"/>
            <a:r>
              <a:rPr lang="en-GB" sz="2000" dirty="0" smtClean="0">
                <a:latin typeface="Rdg Vesta" pitchFamily="2" charset="0"/>
              </a:rPr>
              <a:t>Alumni gave £150,000 in support of the new building </a:t>
            </a:r>
          </a:p>
          <a:p>
            <a:pPr eaLnBrk="1" hangingPunct="1"/>
            <a:r>
              <a:rPr lang="en-GB" sz="2000" b="1" dirty="0" smtClean="0">
                <a:latin typeface="Rdg Vesta" pitchFamily="2" charset="0"/>
              </a:rPr>
              <a:t>Raising over £1.8m in total</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Alumni Events</a:t>
            </a:r>
            <a:endParaRPr lang="en-GB" dirty="0"/>
          </a:p>
        </p:txBody>
      </p:sp>
      <p:sp>
        <p:nvSpPr>
          <p:cNvPr id="3" name="Content Placeholder 2"/>
          <p:cNvSpPr>
            <a:spLocks noGrp="1"/>
          </p:cNvSpPr>
          <p:nvPr>
            <p:ph idx="1"/>
          </p:nvPr>
        </p:nvSpPr>
        <p:spPr>
          <a:xfrm>
            <a:off x="611560" y="1628800"/>
            <a:ext cx="7931150" cy="4343400"/>
          </a:xfrm>
        </p:spPr>
        <p:txBody>
          <a:bodyPr/>
          <a:lstStyle/>
          <a:p>
            <a:pPr>
              <a:buNone/>
            </a:pPr>
            <a:r>
              <a:rPr lang="en-GB" dirty="0" smtClean="0"/>
              <a:t>We run a number of highly successful alumni events throughout the year, including:</a:t>
            </a:r>
            <a:r>
              <a:rPr lang="en-GB" sz="2800" dirty="0" smtClean="0"/>
              <a:t/>
            </a:r>
            <a:br>
              <a:rPr lang="en-GB" sz="2800" dirty="0" smtClean="0"/>
            </a:br>
            <a:endParaRPr lang="en-GB" sz="2800" dirty="0" smtClean="0"/>
          </a:p>
          <a:p>
            <a:r>
              <a:rPr lang="en-GB" sz="2000" b="1" dirty="0" smtClean="0"/>
              <a:t>2 Breakfast Forums</a:t>
            </a:r>
          </a:p>
          <a:p>
            <a:r>
              <a:rPr lang="en-GB" sz="2000" b="1" dirty="0" smtClean="0"/>
              <a:t>Annual Dinner</a:t>
            </a:r>
          </a:p>
          <a:p>
            <a:r>
              <a:rPr lang="en-GB" sz="2000" b="1" dirty="0" smtClean="0"/>
              <a:t>Henley Regatta Day</a:t>
            </a:r>
          </a:p>
          <a:p>
            <a:r>
              <a:rPr lang="en-GB" sz="2000" b="1" dirty="0" smtClean="0"/>
              <a:t>Annual Lecture</a:t>
            </a:r>
          </a:p>
          <a:p>
            <a:r>
              <a:rPr lang="en-GB" sz="2000" b="1" dirty="0" smtClean="0"/>
              <a:t>Golf Day</a:t>
            </a:r>
          </a:p>
          <a:p>
            <a:r>
              <a:rPr lang="en-GB" sz="2000" b="1" dirty="0" smtClean="0"/>
              <a:t>Supporters Event</a:t>
            </a:r>
          </a:p>
          <a:p>
            <a:endParaRPr lang="en-GB" dirty="0"/>
          </a:p>
        </p:txBody>
      </p:sp>
      <p:sp>
        <p:nvSpPr>
          <p:cNvPr id="4" name="Slide Number Placeholder 3"/>
          <p:cNvSpPr>
            <a:spLocks noGrp="1"/>
          </p:cNvSpPr>
          <p:nvPr>
            <p:ph type="sldNum" sz="quarter" idx="10"/>
          </p:nvPr>
        </p:nvSpPr>
        <p:spPr/>
        <p:txBody>
          <a:bodyPr/>
          <a:lstStyle/>
          <a:p>
            <a:fld id="{F4B22661-29B7-4B1D-9B23-EF2FC0192056}" type="slidenum">
              <a:rPr lang="en-GB" smtClean="0"/>
              <a:pPr/>
              <a:t>7</a:t>
            </a:fld>
            <a:endParaRPr lang="en-GB"/>
          </a:p>
        </p:txBody>
      </p:sp>
      <p:pic>
        <p:nvPicPr>
          <p:cNvPr id="5" name="Picture 4" descr="IMG_1155.jpg"/>
          <p:cNvPicPr>
            <a:picLocks noChangeAspect="1"/>
          </p:cNvPicPr>
          <p:nvPr/>
        </p:nvPicPr>
        <p:blipFill>
          <a:blip r:embed="rId2" cstate="print"/>
          <a:stretch>
            <a:fillRect/>
          </a:stretch>
        </p:blipFill>
        <p:spPr>
          <a:xfrm>
            <a:off x="5436096" y="2204864"/>
            <a:ext cx="2698982" cy="1800200"/>
          </a:xfrm>
          <a:prstGeom prst="rect">
            <a:avLst/>
          </a:prstGeom>
          <a:ln>
            <a:noFill/>
          </a:ln>
          <a:effectLst>
            <a:outerShdw blurRad="292100" dist="139700" dir="2700000" algn="tl" rotWithShape="0">
              <a:srgbClr val="333333">
                <a:alpha val="65000"/>
              </a:srgbClr>
            </a:outerShdw>
          </a:effectLst>
        </p:spPr>
      </p:pic>
      <p:pic>
        <p:nvPicPr>
          <p:cNvPr id="6" name="Picture 5" descr="IMG_3084.jpg"/>
          <p:cNvPicPr>
            <a:picLocks noChangeAspect="1"/>
          </p:cNvPicPr>
          <p:nvPr/>
        </p:nvPicPr>
        <p:blipFill>
          <a:blip r:embed="rId3" cstate="print"/>
          <a:srcRect l="5249" t="7349" r="8422" b="7416"/>
          <a:stretch>
            <a:fillRect/>
          </a:stretch>
        </p:blipFill>
        <p:spPr>
          <a:xfrm>
            <a:off x="5436096" y="4149080"/>
            <a:ext cx="2736304" cy="18019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68313" y="260350"/>
            <a:ext cx="8229600" cy="1143000"/>
          </a:xfrm>
        </p:spPr>
        <p:txBody>
          <a:bodyPr/>
          <a:lstStyle/>
          <a:p>
            <a:r>
              <a:rPr lang="en-GB" dirty="0" smtClean="0">
                <a:latin typeface="Rdg Vesta" pitchFamily="2" charset="0"/>
              </a:rPr>
              <a:t>Alumni Events Highlights</a:t>
            </a:r>
          </a:p>
        </p:txBody>
      </p:sp>
      <p:sp>
        <p:nvSpPr>
          <p:cNvPr id="15363" name="Content Placeholder 2"/>
          <p:cNvSpPr>
            <a:spLocks noGrp="1"/>
          </p:cNvSpPr>
          <p:nvPr>
            <p:ph idx="4294967295"/>
          </p:nvPr>
        </p:nvSpPr>
        <p:spPr>
          <a:xfrm>
            <a:off x="395288" y="1412875"/>
            <a:ext cx="8229600" cy="4525963"/>
          </a:xfrm>
        </p:spPr>
        <p:txBody>
          <a:bodyPr/>
          <a:lstStyle/>
          <a:p>
            <a:r>
              <a:rPr lang="en-GB" sz="1800" dirty="0" smtClean="0">
                <a:latin typeface="Rdg Vesta" pitchFamily="2" charset="0"/>
              </a:rPr>
              <a:t>10</a:t>
            </a:r>
            <a:r>
              <a:rPr lang="en-GB" sz="1800" baseline="30000" dirty="0" smtClean="0">
                <a:latin typeface="Rdg Vesta" pitchFamily="2" charset="0"/>
              </a:rPr>
              <a:t>th</a:t>
            </a:r>
            <a:r>
              <a:rPr lang="en-GB" sz="1800" dirty="0" smtClean="0">
                <a:latin typeface="Rdg Vesta" pitchFamily="2" charset="0"/>
              </a:rPr>
              <a:t> Annual Dinner welcomed 500 guests and raised £44,000 our highest amount ever from an event (2 Nov 2011)</a:t>
            </a:r>
          </a:p>
          <a:p>
            <a:pPr eaLnBrk="1" hangingPunct="1"/>
            <a:endParaRPr lang="en-GB" sz="1800" dirty="0" smtClean="0">
              <a:latin typeface="Rdg Vesta" pitchFamily="2" charset="0"/>
            </a:endParaRPr>
          </a:p>
          <a:p>
            <a:pPr eaLnBrk="1" hangingPunct="1"/>
            <a:r>
              <a:rPr lang="en-GB" sz="1800" dirty="0" smtClean="0">
                <a:latin typeface="Rdg Vesta" pitchFamily="2" charset="0"/>
              </a:rPr>
              <a:t>First regional reception in Manchester (28 Sept 2011)</a:t>
            </a:r>
          </a:p>
          <a:p>
            <a:pPr eaLnBrk="1" hangingPunct="1"/>
            <a:endParaRPr lang="en-GB" sz="1800" dirty="0" smtClean="0">
              <a:latin typeface="Rdg Vesta" pitchFamily="2" charset="0"/>
            </a:endParaRPr>
          </a:p>
          <a:p>
            <a:pPr eaLnBrk="1" hangingPunct="1"/>
            <a:r>
              <a:rPr lang="en-GB" sz="1800" dirty="0" smtClean="0">
                <a:latin typeface="Rdg Vesta" pitchFamily="2" charset="0"/>
              </a:rPr>
              <a:t>Launch of Annual Lecture (9 May 2011) which sold out and received excellent feedback and press coverage</a:t>
            </a:r>
          </a:p>
          <a:p>
            <a:pPr eaLnBrk="1" hangingPunct="1"/>
            <a:endParaRPr lang="en-GB" sz="1800" dirty="0" smtClean="0">
              <a:latin typeface="Rdg Vesta" pitchFamily="2" charset="0"/>
            </a:endParaRPr>
          </a:p>
          <a:p>
            <a:pPr eaLnBrk="1" hangingPunct="1"/>
            <a:r>
              <a:rPr lang="en-GB" sz="1800" dirty="0" smtClean="0">
                <a:latin typeface="Rdg Vesta" pitchFamily="2" charset="0"/>
              </a:rPr>
              <a:t>New venue for the Annual Golf Day (19 May 2011) and highest numbers of players to date with 50 alumni and corporate golfers</a:t>
            </a:r>
          </a:p>
          <a:p>
            <a:pPr eaLnBrk="1" hangingPunct="1"/>
            <a:endParaRPr lang="en-GB" sz="1800" dirty="0" smtClean="0">
              <a:latin typeface="Rdg Vesta" pitchFamily="2" charset="0"/>
            </a:endParaRPr>
          </a:p>
          <a:p>
            <a:pPr eaLnBrk="1" hangingPunct="1"/>
            <a:r>
              <a:rPr lang="en-GB" sz="1800" dirty="0" smtClean="0">
                <a:latin typeface="Rdg Vesta" pitchFamily="2" charset="0"/>
              </a:rPr>
              <a:t>Breakfast Forum discussion on the topic of ‘Debt’ proved very popular and will now become an annual topic</a:t>
            </a:r>
          </a:p>
          <a:p>
            <a:pPr eaLnBrk="1" hangingPunct="1"/>
            <a:endParaRPr lang="en-GB" sz="1800" dirty="0" smtClean="0">
              <a:latin typeface="Rdg Swift" pitchFamily="2"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z="3600" dirty="0" smtClean="0">
                <a:latin typeface="Rdg Vesta" pitchFamily="2" charset="0"/>
              </a:rPr>
              <a:t>RG10 Events</a:t>
            </a:r>
          </a:p>
        </p:txBody>
      </p:sp>
      <p:sp>
        <p:nvSpPr>
          <p:cNvPr id="21507" name="Content Placeholder 2"/>
          <p:cNvSpPr>
            <a:spLocks noGrp="1"/>
          </p:cNvSpPr>
          <p:nvPr>
            <p:ph idx="1"/>
          </p:nvPr>
        </p:nvSpPr>
        <p:spPr/>
        <p:txBody>
          <a:bodyPr/>
          <a:lstStyle/>
          <a:p>
            <a:pPr eaLnBrk="1" hangingPunct="1"/>
            <a:r>
              <a:rPr lang="en-GB" sz="2000" dirty="0" smtClean="0">
                <a:latin typeface="Rdg Vesta" pitchFamily="2" charset="0"/>
              </a:rPr>
              <a:t>RG10 is the RREF alumni club for graduates of the past decade</a:t>
            </a:r>
          </a:p>
          <a:p>
            <a:pPr eaLnBrk="1" hangingPunct="1">
              <a:buNone/>
            </a:pPr>
            <a:endParaRPr lang="en-GB" sz="2000" dirty="0" smtClean="0">
              <a:latin typeface="Rdg Vesta" pitchFamily="2" charset="0"/>
            </a:endParaRPr>
          </a:p>
          <a:p>
            <a:pPr eaLnBrk="1" hangingPunct="1"/>
            <a:r>
              <a:rPr lang="en-GB" sz="2000" dirty="0" smtClean="0">
                <a:latin typeface="Rdg Vesta" pitchFamily="2" charset="0"/>
              </a:rPr>
              <a:t>Events aimed at career development and networking</a:t>
            </a:r>
          </a:p>
          <a:p>
            <a:pPr lvl="1"/>
            <a:r>
              <a:rPr lang="en-GB" sz="1600" dirty="0" smtClean="0">
                <a:latin typeface="Rdg Vesta" pitchFamily="2" charset="0"/>
              </a:rPr>
              <a:t>Profile Talks from successful Reading alumni in the profession</a:t>
            </a:r>
          </a:p>
          <a:p>
            <a:pPr lvl="1"/>
            <a:r>
              <a:rPr lang="en-GB" sz="1600" dirty="0" smtClean="0">
                <a:latin typeface="Rdg Vesta" pitchFamily="2" charset="0"/>
              </a:rPr>
              <a:t>Charity Rugby Match against Oxford Brookes</a:t>
            </a:r>
          </a:p>
          <a:p>
            <a:pPr lvl="1"/>
            <a:r>
              <a:rPr lang="en-GB" sz="1600" dirty="0" smtClean="0">
                <a:latin typeface="Rdg Vesta" pitchFamily="2" charset="0"/>
              </a:rPr>
              <a:t>Social drinks evenings</a:t>
            </a:r>
          </a:p>
        </p:txBody>
      </p:sp>
      <p:pic>
        <p:nvPicPr>
          <p:cNvPr id="21508" name="Picture 5" descr="RG10-logo-RGB.png"/>
          <p:cNvPicPr>
            <a:picLocks noChangeAspect="1"/>
          </p:cNvPicPr>
          <p:nvPr/>
        </p:nvPicPr>
        <p:blipFill>
          <a:blip r:embed="rId3" cstate="screen"/>
          <a:srcRect/>
          <a:stretch>
            <a:fillRect/>
          </a:stretch>
        </p:blipFill>
        <p:spPr bwMode="auto">
          <a:xfrm>
            <a:off x="1187624" y="4149080"/>
            <a:ext cx="3168352" cy="1653117"/>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RREF_PP_wave_WHITE_slides">
  <a:themeElements>
    <a:clrScheme name="Bright colours jl 5">
      <a:dk1>
        <a:srgbClr val="000000"/>
      </a:dk1>
      <a:lt1>
        <a:srgbClr val="F8F8F8"/>
      </a:lt1>
      <a:dk2>
        <a:srgbClr val="7A72A6"/>
      </a:dk2>
      <a:lt2>
        <a:srgbClr val="7A72A6"/>
      </a:lt2>
      <a:accent1>
        <a:srgbClr val="7A72A6"/>
      </a:accent1>
      <a:accent2>
        <a:srgbClr val="808080"/>
      </a:accent2>
      <a:accent3>
        <a:srgbClr val="FBFBFB"/>
      </a:accent3>
      <a:accent4>
        <a:srgbClr val="000000"/>
      </a:accent4>
      <a:accent5>
        <a:srgbClr val="BEBCD0"/>
      </a:accent5>
      <a:accent6>
        <a:srgbClr val="737373"/>
      </a:accent6>
      <a:hlink>
        <a:srgbClr val="7A72A6"/>
      </a:hlink>
      <a:folHlink>
        <a:srgbClr val="808080"/>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solidFill>
          <a:srgbClr val="FFFFFF"/>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12AC2B"/>
        </a:dk2>
        <a:lt2>
          <a:srgbClr val="12AD2B"/>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808080"/>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642864"/>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808080"/>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C00010"/>
        </a:dk2>
        <a:lt2>
          <a:srgbClr val="C00010"/>
        </a:lt2>
        <a:accent1>
          <a:srgbClr val="C00010"/>
        </a:accent1>
        <a:accent2>
          <a:srgbClr val="808080"/>
        </a:accent2>
        <a:accent3>
          <a:srgbClr val="FBFBFB"/>
        </a:accent3>
        <a:accent4>
          <a:srgbClr val="000000"/>
        </a:accent4>
        <a:accent5>
          <a:srgbClr val="DCAAAA"/>
        </a:accent5>
        <a:accent6>
          <a:srgbClr val="737373"/>
        </a:accent6>
        <a:hlink>
          <a:srgbClr val="C00010"/>
        </a:hlink>
        <a:folHlink>
          <a:srgbClr val="808080"/>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194B8D"/>
        </a:dk2>
        <a:lt2>
          <a:srgbClr val="194B8D"/>
        </a:lt2>
        <a:accent1>
          <a:srgbClr val="194B8D"/>
        </a:accent1>
        <a:accent2>
          <a:srgbClr val="808080"/>
        </a:accent2>
        <a:accent3>
          <a:srgbClr val="FBFBFB"/>
        </a:accent3>
        <a:accent4>
          <a:srgbClr val="000000"/>
        </a:accent4>
        <a:accent5>
          <a:srgbClr val="ABB1C5"/>
        </a:accent5>
        <a:accent6>
          <a:srgbClr val="737373"/>
        </a:accent6>
        <a:hlink>
          <a:srgbClr val="194B8D"/>
        </a:hlink>
        <a:folHlink>
          <a:srgbClr val="808080"/>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7A72A6"/>
        </a:dk2>
        <a:lt2>
          <a:srgbClr val="7A72A6"/>
        </a:lt2>
        <a:accent1>
          <a:srgbClr val="7A72A6"/>
        </a:accent1>
        <a:accent2>
          <a:srgbClr val="808080"/>
        </a:accent2>
        <a:accent3>
          <a:srgbClr val="FBFBFB"/>
        </a:accent3>
        <a:accent4>
          <a:srgbClr val="000000"/>
        </a:accent4>
        <a:accent5>
          <a:srgbClr val="BEBCD0"/>
        </a:accent5>
        <a:accent6>
          <a:srgbClr val="737373"/>
        </a:accent6>
        <a:hlink>
          <a:srgbClr val="7A72A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RREF_PP_wave_WHITE_slides</Template>
  <TotalTime>1187</TotalTime>
  <Words>849</Words>
  <Application>Microsoft Office PowerPoint</Application>
  <PresentationFormat>On-screen Show (4:3)</PresentationFormat>
  <Paragraphs>114</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Rdg Vesta</vt:lpstr>
      <vt:lpstr>Rdg Swift</vt:lpstr>
      <vt:lpstr>RREF_PP_wave_WHITE_slides</vt:lpstr>
      <vt:lpstr>Reading Real Estate Foundation Supporting Real Estate and Planning Education at the University of Reading       </vt:lpstr>
      <vt:lpstr>Introduction</vt:lpstr>
      <vt:lpstr>Our structure</vt:lpstr>
      <vt:lpstr>Corporate Patrons 2011</vt:lpstr>
      <vt:lpstr>Our Supporters</vt:lpstr>
      <vt:lpstr>Our Supporters</vt:lpstr>
      <vt:lpstr>Alumni Events</vt:lpstr>
      <vt:lpstr>Alumni Events Highlights</vt:lpstr>
      <vt:lpstr>RG10 Events</vt:lpstr>
      <vt:lpstr>Professional Development Events</vt:lpstr>
      <vt:lpstr>Professional Development  Initiatives</vt:lpstr>
      <vt:lpstr>RREF Awards and Bursaries</vt:lpstr>
    </vt:vector>
  </TitlesOfParts>
  <Company>University of Reading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Gillham</dc:creator>
  <cp:lastModifiedBy>Emma Pryke</cp:lastModifiedBy>
  <cp:revision>106</cp:revision>
  <cp:lastPrinted>2006-09-19T14:59:33Z</cp:lastPrinted>
  <dcterms:created xsi:type="dcterms:W3CDTF">2011-05-20T09:48:33Z</dcterms:created>
  <dcterms:modified xsi:type="dcterms:W3CDTF">2011-11-30T09:36:12Z</dcterms:modified>
</cp:coreProperties>
</file>