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22" r:id="rId3"/>
    <p:sldId id="259" r:id="rId4"/>
    <p:sldId id="293" r:id="rId5"/>
    <p:sldId id="258" r:id="rId6"/>
    <p:sldId id="294" r:id="rId7"/>
    <p:sldId id="266" r:id="rId8"/>
    <p:sldId id="267" r:id="rId9"/>
    <p:sldId id="311" r:id="rId10"/>
    <p:sldId id="312" r:id="rId11"/>
    <p:sldId id="321" r:id="rId12"/>
    <p:sldId id="310" r:id="rId13"/>
    <p:sldId id="309" r:id="rId14"/>
    <p:sldId id="313" r:id="rId15"/>
    <p:sldId id="314" r:id="rId16"/>
    <p:sldId id="308" r:id="rId17"/>
    <p:sldId id="307" r:id="rId18"/>
    <p:sldId id="315" r:id="rId19"/>
    <p:sldId id="316" r:id="rId20"/>
    <p:sldId id="318" r:id="rId21"/>
    <p:sldId id="317" r:id="rId22"/>
    <p:sldId id="319" r:id="rId23"/>
    <p:sldId id="320" r:id="rId24"/>
    <p:sldId id="306" r:id="rId25"/>
    <p:sldId id="297" r:id="rId2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A3A3A"/>
    <a:srgbClr val="1259A7"/>
    <a:srgbClr val="212121"/>
    <a:srgbClr val="323232"/>
    <a:srgbClr val="10275B"/>
    <a:srgbClr val="00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58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4FA40ACC-44FC-41C1-A88A-3C1247C2309D}" type="datetimeFigureOut">
              <a:rPr lang="de-DE" smtClean="0"/>
              <a:pPr/>
              <a:t>20.10.2011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AF0F832-97AD-4C29-9F9B-DDF374839D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0F832-97AD-4C29-9F9B-DDF374839DD0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0F832-97AD-4C29-9F9B-DDF374839DD0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7AA9A-EB70-410E-A227-169EE354763A}" type="slidenum">
              <a:rPr lang="de-DE"/>
              <a:pPr/>
              <a:t>22</a:t>
            </a:fld>
            <a:endParaRPr lang="de-DE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65175"/>
            <a:ext cx="4986337" cy="3738563"/>
          </a:xfrm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17" y="4731655"/>
            <a:ext cx="4964844" cy="4430175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386104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1259A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491880" y="5877272"/>
            <a:ext cx="2133600" cy="365125"/>
          </a:xfrm>
        </p:spPr>
        <p:txBody>
          <a:bodyPr/>
          <a:lstStyle/>
          <a:p>
            <a:fld id="{6E6DFCE6-0B8E-42C6-A33A-1DD1091EA429}" type="datetime1">
              <a:rPr lang="de-DE" smtClean="0"/>
              <a:pPr/>
              <a:t>20.10.2011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372200" y="6381328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AF65A6C-DFD4-4E08-B541-0D430CE26E08}" type="slidenum">
              <a:rPr lang="de-DE" smtClean="0"/>
              <a:pPr/>
              <a:t>‹Nr.›</a:t>
            </a:fld>
            <a:r>
              <a:rPr lang="de-DE" dirty="0" smtClean="0"/>
              <a:t>/2010</a:t>
            </a:r>
            <a:endParaRPr lang="de-DE" dirty="0"/>
          </a:p>
        </p:txBody>
      </p:sp>
      <p:pic>
        <p:nvPicPr>
          <p:cNvPr id="10" name="Grafik 9" descr="Quadrat_4c.jpg"/>
          <p:cNvPicPr>
            <a:picLocks noChangeAspect="1"/>
          </p:cNvPicPr>
          <p:nvPr userDrawn="1"/>
        </p:nvPicPr>
        <p:blipFill>
          <a:blip r:embed="rId2" cstate="print"/>
          <a:srcRect l="34783" r="52174"/>
          <a:stretch>
            <a:fillRect/>
          </a:stretch>
        </p:blipFill>
        <p:spPr>
          <a:xfrm>
            <a:off x="8458359" y="0"/>
            <a:ext cx="685641" cy="6858000"/>
          </a:xfrm>
          <a:prstGeom prst="rect">
            <a:avLst/>
          </a:prstGeom>
        </p:spPr>
      </p:pic>
      <p:sp>
        <p:nvSpPr>
          <p:cNvPr id="19458" name="AutoShape 2" descr="imap://corinna%2Egangl%40brainbows%2Ecom@mail.brainbows.com:993/fetch%3EUID%3E.INBOX%3E7233?part=1.1.2&amp;filename=image.png"/>
          <p:cNvSpPr>
            <a:spLocks noChangeAspect="1" noChangeArrowheads="1"/>
          </p:cNvSpPr>
          <p:nvPr userDrawn="1"/>
        </p:nvSpPr>
        <p:spPr bwMode="auto">
          <a:xfrm>
            <a:off x="155575" y="-1257300"/>
            <a:ext cx="8734425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2" name="Grafik 11" descr="imag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1918419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0A75-D717-4091-B167-BD169A46BBBA}" type="datetime1">
              <a:rPr lang="de-DE" smtClean="0"/>
              <a:pPr/>
              <a:t>20.10.2011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CBF4-D77C-462E-973F-DC9A321AB8BC}" type="datetime1">
              <a:rPr lang="de-DE" smtClean="0"/>
              <a:pPr/>
              <a:t>20.10.2011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1000125"/>
            <a:ext cx="9215438" cy="125413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5" name="Picture 4" descr="Hill-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214313"/>
            <a:ext cx="1928812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78594" y="1232297"/>
            <a:ext cx="8786813" cy="5197078"/>
          </a:xfrm>
          <a:prstGeom prst="rect">
            <a:avLst/>
          </a:prstGeom>
        </p:spPr>
        <p:txBody>
          <a:bodyPr lIns="64291" tIns="32146" rIns="64291" bIns="32146" anchor="ctr"/>
          <a:lstStyle>
            <a:lvl1pPr marL="321457" indent="-321457">
              <a:spcBef>
                <a:spcPts val="281"/>
              </a:spcBef>
              <a:buClr>
                <a:srgbClr val="812F2E"/>
              </a:buClr>
              <a:buFont typeface="Arial" pitchFamily="34" charset="0"/>
              <a:buChar char="•"/>
              <a:defRPr sz="2500">
                <a:latin typeface="Calibri" pitchFamily="34" charset="0"/>
              </a:defRPr>
            </a:lvl1pPr>
            <a:lvl2pPr marL="642915" indent="-321457">
              <a:spcBef>
                <a:spcPts val="703"/>
              </a:spcBef>
              <a:buClr>
                <a:srgbClr val="812F2E"/>
              </a:buClr>
              <a:buFont typeface="Arial" pitchFamily="34" charset="0"/>
              <a:buChar char="•"/>
              <a:defRPr sz="2200">
                <a:latin typeface="Calibri" pitchFamily="34" charset="0"/>
              </a:defRPr>
            </a:lvl2pPr>
            <a:lvl3pPr marL="803643" indent="-225020">
              <a:spcBef>
                <a:spcPts val="281"/>
              </a:spcBef>
              <a:buClr>
                <a:srgbClr val="812F2E"/>
              </a:buClr>
              <a:buFont typeface="Arial" pitchFamily="34" charset="0"/>
              <a:buChar char="•"/>
              <a:defRPr sz="2000">
                <a:latin typeface="Calibri Italic" pitchFamily="34" charset="0"/>
              </a:defRPr>
            </a:lvl3pPr>
            <a:lvl4pPr marL="964372" indent="-192874">
              <a:spcBef>
                <a:spcPts val="703"/>
              </a:spcBef>
              <a:buClr>
                <a:srgbClr val="812F2E"/>
              </a:buClr>
              <a:buFont typeface="Arial" pitchFamily="34" charset="0"/>
              <a:buChar char="•"/>
              <a:defRPr sz="1700">
                <a:latin typeface="Calibri" pitchFamily="34" charset="0"/>
              </a:defRPr>
            </a:lvl4pPr>
            <a:lvl5pPr marL="1157246" indent="-192874">
              <a:spcBef>
                <a:spcPts val="703"/>
              </a:spcBef>
              <a:buClr>
                <a:srgbClr val="812F2E"/>
              </a:buClr>
              <a:buFont typeface="Arial" pitchFamily="34" charset="0"/>
              <a:buChar char="•"/>
              <a:defRPr sz="1700">
                <a:latin typeface="Calibri Ital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71"/>
          <p:cNvSpPr>
            <a:spLocks noGrp="1"/>
          </p:cNvSpPr>
          <p:nvPr>
            <p:ph type="title"/>
          </p:nvPr>
        </p:nvSpPr>
        <p:spPr>
          <a:xfrm>
            <a:off x="381000" y="0"/>
            <a:ext cx="6494859" cy="1071563"/>
          </a:xfrm>
          <a:prstGeom prst="rect">
            <a:avLst/>
          </a:prstGeom>
        </p:spPr>
        <p:txBody>
          <a:bodyPr vert="horz" lIns="64291" tIns="32146" rIns="64291" bIns="32146" rtlCol="0" anchor="ctr">
            <a:normAutofit/>
          </a:bodyPr>
          <a:lstStyle>
            <a:lvl1pPr marL="0" indent="0">
              <a:defRPr cap="all"/>
            </a:lvl1pPr>
          </a:lstStyle>
          <a:p>
            <a:pPr lvl="0"/>
            <a:r>
              <a:rPr lang="en-US" noProof="0" smtClean="0">
                <a:sym typeface="Arial" pitchFamily="-107" charset="0"/>
              </a:rPr>
              <a:t>Click to edit Master title style</a:t>
            </a:r>
            <a:endParaRPr lang="en-US" noProof="0" dirty="0">
              <a:sym typeface="Arial" pitchFamily="-107" charset="0"/>
            </a:endParaRP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4"/>
          </p:nvPr>
        </p:nvSpPr>
        <p:spPr>
          <a:xfrm>
            <a:off x="8215313" y="6473825"/>
            <a:ext cx="790575" cy="384175"/>
          </a:xfrm>
          <a:prstGeom prst="rect">
            <a:avLst/>
          </a:prstGeom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F3B45D1E-8CBD-4781-9037-C3A3635435F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/>
          <a:lstStyle>
            <a:lvl1pPr algn="l">
              <a:defRPr>
                <a:solidFill>
                  <a:srgbClr val="1027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39552" y="3789040"/>
            <a:ext cx="7272808" cy="2365723"/>
          </a:xfrm>
        </p:spPr>
        <p:txBody>
          <a:bodyPr/>
          <a:lstStyle>
            <a:lvl1pPr>
              <a:buNone/>
              <a:defRPr sz="1400">
                <a:solidFill>
                  <a:srgbClr val="32323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323232"/>
                </a:solidFill>
              </a:defRPr>
            </a:lvl2pPr>
            <a:lvl3pPr>
              <a:defRPr>
                <a:solidFill>
                  <a:srgbClr val="323232"/>
                </a:solidFill>
              </a:defRPr>
            </a:lvl3pPr>
            <a:lvl4pPr>
              <a:defRPr>
                <a:solidFill>
                  <a:srgbClr val="323232"/>
                </a:solidFill>
              </a:defRPr>
            </a:lvl4pPr>
            <a:lvl5pPr>
              <a:defRPr>
                <a:solidFill>
                  <a:srgbClr val="323232"/>
                </a:solidFill>
              </a:defRPr>
            </a:lvl5pPr>
          </a:lstStyle>
          <a:p>
            <a:pPr lvl="0"/>
            <a:r>
              <a:rPr lang="de-DE" dirty="0" smtClean="0"/>
              <a:t>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6608-1299-4A4E-B735-F43721FF715B}" type="datetime1">
              <a:rPr lang="de-DE" smtClean="0"/>
              <a:pPr/>
              <a:t>20.10.2011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 descr="Quadrat_4c.jpg"/>
          <p:cNvPicPr>
            <a:picLocks noChangeAspect="1"/>
          </p:cNvPicPr>
          <p:nvPr userDrawn="1"/>
        </p:nvPicPr>
        <p:blipFill>
          <a:blip r:embed="rId2" cstate="print"/>
          <a:srcRect l="34783" r="52174"/>
          <a:stretch>
            <a:fillRect/>
          </a:stretch>
        </p:blipFill>
        <p:spPr>
          <a:xfrm>
            <a:off x="8458359" y="0"/>
            <a:ext cx="685641" cy="6858000"/>
          </a:xfrm>
          <a:prstGeom prst="rect">
            <a:avLst/>
          </a:prstGeom>
        </p:spPr>
      </p:pic>
      <p:pic>
        <p:nvPicPr>
          <p:cNvPr id="12" name="Grafik 11" descr="imag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1918419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EB08-F19F-420B-847B-AF6B3680570D}" type="datetime1">
              <a:rPr lang="de-DE" smtClean="0"/>
              <a:pPr/>
              <a:t>20.10.2011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5931-FDE7-4291-8D80-C6F79441528D}" type="datetime1">
              <a:rPr lang="de-DE" smtClean="0"/>
              <a:pPr/>
              <a:t>20.10.2011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93C8-1368-430E-8F82-76541E62000D}" type="datetime1">
              <a:rPr lang="de-DE" smtClean="0"/>
              <a:pPr/>
              <a:t>20.10.2011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CD22-D9E9-40E8-A8CF-8E0C15AE24C3}" type="datetime1">
              <a:rPr lang="de-DE" smtClean="0"/>
              <a:pPr/>
              <a:t>20.10.2011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875F-3370-42E1-B9B5-D29980E07BD1}" type="datetime1">
              <a:rPr lang="de-DE" smtClean="0"/>
              <a:pPr/>
              <a:t>20.10.2011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2645-2860-4F55-8033-B92D6D3CB76A}" type="datetime1">
              <a:rPr lang="de-DE" smtClean="0"/>
              <a:pPr/>
              <a:t>20.10.2011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EF71-40E2-40DD-AB64-8B3F168BFF12}" type="datetime1">
              <a:rPr lang="de-DE" smtClean="0"/>
              <a:pPr/>
              <a:t>20.10.2011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25EC0-C179-4F52-8B37-3042BC74894B}" type="datetime1">
              <a:rPr lang="de-DE" smtClean="0"/>
              <a:pPr/>
              <a:t>20.10.2011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65A6C-DFD4-4E08-B541-0D430CE26E0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3568" y="3861048"/>
            <a:ext cx="8910638" cy="1439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solidFill>
                  <a:srgbClr val="10275B"/>
                </a:solidFill>
                <a:latin typeface="Arial" pitchFamily="34" charset="0"/>
                <a:ea typeface="+mj-ea"/>
                <a:cs typeface="Arial" pitchFamily="34" charset="0"/>
              </a:rPr>
              <a:t>PPPs as special forms of financing public infrastructure</a:t>
            </a:r>
          </a:p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dirty="0" smtClean="0">
              <a:solidFill>
                <a:srgbClr val="10275B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smtClean="0">
                <a:solidFill>
                  <a:srgbClr val="10275B"/>
                </a:solidFill>
                <a:latin typeface="Arial" pitchFamily="34" charset="0"/>
                <a:ea typeface="+mj-ea"/>
                <a:cs typeface="Arial" pitchFamily="34" charset="0"/>
              </a:rPr>
              <a:t>21 October 2011</a:t>
            </a:r>
          </a:p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400" b="1" dirty="0" err="1" smtClean="0">
                <a:solidFill>
                  <a:srgbClr val="10275B"/>
                </a:solidFill>
                <a:latin typeface="Arial" pitchFamily="34" charset="0"/>
                <a:ea typeface="+mj-ea"/>
                <a:cs typeface="Arial" pitchFamily="34" charset="0"/>
              </a:rPr>
              <a:t>Botond</a:t>
            </a:r>
            <a:r>
              <a:rPr lang="de-DE" sz="1400" b="1" dirty="0" smtClean="0">
                <a:solidFill>
                  <a:srgbClr val="10275B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rgbClr val="10275B"/>
                </a:solidFill>
                <a:latin typeface="Arial" pitchFamily="34" charset="0"/>
                <a:ea typeface="+mj-ea"/>
                <a:cs typeface="Arial" pitchFamily="34" charset="0"/>
              </a:rPr>
              <a:t>Fehér</a:t>
            </a:r>
            <a:endParaRPr lang="de-DE" sz="1400" b="1" dirty="0" smtClean="0">
              <a:solidFill>
                <a:srgbClr val="10275B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38" descr="praes_bild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988840"/>
            <a:ext cx="777686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32656"/>
            <a:ext cx="54714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10</a:t>
            </a:fld>
            <a:r>
              <a:rPr lang="de-DE" smtClean="0"/>
              <a:t>/2010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23528" y="3284984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Arial" pitchFamily="34" charset="0"/>
              </a:rPr>
              <a:t>‘Public-Private Partnership’ is a generic term for the relationships formed between the private sector and public bodies often with the aim of introducing private sector resources and/or expertise in order to help provide and deliver public sector assets and services. The term PPP is, thus, used to describe a wide variety of working arrangements from loose, informal and strategic partnerships, to design build finance and operate (DBFO) type service</a:t>
            </a:r>
          </a:p>
          <a:p>
            <a:r>
              <a:rPr lang="en-US" dirty="0" smtClean="0">
                <a:cs typeface="Arial" pitchFamily="34" charset="0"/>
              </a:rPr>
              <a:t>contracts and formal joint venture companies.</a:t>
            </a:r>
          </a:p>
          <a:p>
            <a:r>
              <a:rPr lang="en-US" b="1" dirty="0" smtClean="0">
                <a:cs typeface="Arial" pitchFamily="34" charset="0"/>
              </a:rPr>
              <a:t>Source: European Investment Bank</a:t>
            </a:r>
            <a:endParaRPr lang="de-AT" b="1" dirty="0"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1196752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Definitions</a:t>
            </a:r>
          </a:p>
        </p:txBody>
      </p:sp>
      <p:sp>
        <p:nvSpPr>
          <p:cNvPr id="6" name="Rechteck 5"/>
          <p:cNvSpPr/>
          <p:nvPr/>
        </p:nvSpPr>
        <p:spPr>
          <a:xfrm>
            <a:off x="251520" y="191683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Arial" pitchFamily="34" charset="0"/>
              </a:rPr>
              <a:t>Any medium-to-long term relationship between the public and private sectors, involving the sharing of risks and rewards of multi-sector skills, expertise and finance to deliver desired policy outcomes.</a:t>
            </a:r>
          </a:p>
          <a:p>
            <a:r>
              <a:rPr lang="en-US" b="1" dirty="0" smtClean="0">
                <a:cs typeface="Arial" pitchFamily="34" charset="0"/>
              </a:rPr>
              <a:t>Source: Standard &amp; Poor’s PPP Credit Survey</a:t>
            </a:r>
            <a:endParaRPr lang="en-US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39752" y="2276872"/>
            <a:ext cx="6986587" cy="482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Sovereign-backed loans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Cheap but politicised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Municipality loans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Self-financing independence for cities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cost and burden on city debt book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Utility loans supported by cities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Off-balance sheet borrowing for the city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to be backed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Utility corporate loans or bonds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Self-financing independence for utilities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Entirely based on company creditworthiness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PPP/concessionaire loans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 sector indebtedness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827584" y="2204864"/>
            <a:ext cx="741363" cy="3891185"/>
          </a:xfrm>
          <a:prstGeom prst="downArrow">
            <a:avLst>
              <a:gd name="adj1" fmla="val 50000"/>
              <a:gd name="adj2" fmla="val 165471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GB" dirty="0"/>
              <a:t>DECENTRALISATION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268760"/>
            <a:ext cx="8820720" cy="4320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GB" sz="3200" dirty="0" smtClean="0">
                <a:solidFill>
                  <a:schemeClr val="tx1"/>
                </a:solidFill>
                <a:latin typeface="+mj-lt"/>
              </a:rPr>
              <a:t>The trend of municipal financing in CEE </a:t>
            </a:r>
            <a:r>
              <a:rPr lang="en-GB" sz="1200" b="1" dirty="0" smtClean="0">
                <a:solidFill>
                  <a:schemeClr val="tx1"/>
                </a:solidFill>
                <a:latin typeface="+mj-lt"/>
              </a:rPr>
              <a:t>(Source EBRD</a:t>
            </a:r>
            <a:r>
              <a:rPr lang="en-GB" sz="1200" b="1" dirty="0" smtClean="0">
                <a:latin typeface="+mj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7740352" cy="497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259632" y="63093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Source: PWC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268760"/>
            <a:ext cx="737164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259632" y="63093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Source: PWC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0A386B-71DE-4654-9BCB-A840DD619B61}" type="slidenum">
              <a:rPr lang="de-AT"/>
              <a:pPr/>
              <a:t>14</a:t>
            </a:fld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95536" y="1340768"/>
            <a:ext cx="4514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de-DE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Public </a:t>
            </a:r>
            <a:r>
              <a:rPr kumimoji="1" lang="de-DE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Sector</a:t>
            </a:r>
            <a:r>
              <a:rPr kumimoji="1" lang="de-DE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kumimoji="1" lang="de-DE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Comparator</a:t>
            </a:r>
            <a:endParaRPr kumimoji="1" lang="de-DE" sz="32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41338" y="3035300"/>
            <a:ext cx="2678112" cy="9858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200" dirty="0" err="1" smtClean="0"/>
              <a:t>Conventional</a:t>
            </a:r>
            <a:endParaRPr lang="de-DE" sz="2200" dirty="0" smtClean="0"/>
          </a:p>
          <a:p>
            <a:pPr algn="ctr"/>
            <a:r>
              <a:rPr lang="de-DE" sz="2200" dirty="0" err="1" smtClean="0"/>
              <a:t>procurement</a:t>
            </a:r>
            <a:endParaRPr lang="de-DE" sz="2200" dirty="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894263" y="3019425"/>
            <a:ext cx="2676525" cy="9842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200" dirty="0" smtClean="0"/>
              <a:t>PPP</a:t>
            </a:r>
            <a:endParaRPr lang="de-DE" sz="2200" dirty="0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691680" y="4149080"/>
            <a:ext cx="4481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1691680" y="3789040"/>
            <a:ext cx="1588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6181725" y="3810000"/>
            <a:ext cx="1588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275856" y="4437112"/>
            <a:ext cx="1600200" cy="78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200" dirty="0" err="1" smtClean="0"/>
              <a:t>Comparison</a:t>
            </a:r>
            <a:endParaRPr lang="de-DE" sz="2200" dirty="0" smtClean="0"/>
          </a:p>
          <a:p>
            <a:pPr algn="ctr"/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pros</a:t>
            </a:r>
            <a:r>
              <a:rPr lang="de-DE" sz="2200" dirty="0" smtClean="0"/>
              <a:t>/</a:t>
            </a:r>
            <a:r>
              <a:rPr lang="de-DE" sz="2200" dirty="0" err="1" smtClean="0"/>
              <a:t>cons</a:t>
            </a:r>
            <a:endParaRPr lang="de-DE" sz="2200" dirty="0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V="1">
            <a:off x="4048125" y="4114800"/>
            <a:ext cx="1588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827584" y="5445224"/>
            <a:ext cx="51125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009999"/>
              </a:buClr>
              <a:buFontTx/>
              <a:buChar char="&gt;"/>
            </a:pPr>
            <a:r>
              <a:rPr lang="de-DE" sz="1600" dirty="0">
                <a:sym typeface="Symbol" pitchFamily="18" charset="2"/>
              </a:rPr>
              <a:t>100% </a:t>
            </a:r>
            <a:r>
              <a:rPr lang="de-DE" sz="1600" dirty="0" err="1" smtClean="0">
                <a:sym typeface="Symbol" pitchFamily="18" charset="2"/>
              </a:rPr>
              <a:t>comparison</a:t>
            </a:r>
            <a:r>
              <a:rPr lang="de-DE" sz="1600" dirty="0" smtClean="0">
                <a:sym typeface="Symbol" pitchFamily="18" charset="2"/>
              </a:rPr>
              <a:t> ist not </a:t>
            </a:r>
            <a:r>
              <a:rPr lang="de-DE" sz="1600" dirty="0" err="1" smtClean="0">
                <a:sym typeface="Symbol" pitchFamily="18" charset="2"/>
              </a:rPr>
              <a:t>possible</a:t>
            </a:r>
            <a:endParaRPr lang="de-DE" sz="1600" dirty="0" smtClean="0">
              <a:sym typeface="Symbol" pitchFamily="18" charset="2"/>
            </a:endParaRPr>
          </a:p>
          <a:p>
            <a:pPr marL="285750" indent="-285750">
              <a:buClr>
                <a:srgbClr val="009999"/>
              </a:buClr>
              <a:buFontTx/>
              <a:buChar char="&gt;"/>
            </a:pPr>
            <a:r>
              <a:rPr lang="de-DE" sz="1600" dirty="0" err="1" smtClean="0">
                <a:sym typeface="Symbol" pitchFamily="18" charset="2"/>
              </a:rPr>
              <a:t>Organization</a:t>
            </a:r>
            <a:r>
              <a:rPr lang="de-DE" sz="1600" dirty="0" smtClean="0">
                <a:sym typeface="Symbol" pitchFamily="18" charset="2"/>
              </a:rPr>
              <a:t> </a:t>
            </a:r>
            <a:r>
              <a:rPr lang="de-DE" sz="1600" dirty="0" err="1" smtClean="0">
                <a:sym typeface="Symbol" pitchFamily="18" charset="2"/>
              </a:rPr>
              <a:t>of</a:t>
            </a:r>
            <a:r>
              <a:rPr lang="de-DE" sz="1600" dirty="0" smtClean="0">
                <a:sym typeface="Symbol" pitchFamily="18" charset="2"/>
              </a:rPr>
              <a:t> </a:t>
            </a:r>
            <a:r>
              <a:rPr lang="de-DE" sz="1600" dirty="0" err="1" smtClean="0">
                <a:sym typeface="Symbol" pitchFamily="18" charset="2"/>
              </a:rPr>
              <a:t>the</a:t>
            </a:r>
            <a:r>
              <a:rPr lang="de-DE" sz="1600" dirty="0" smtClean="0">
                <a:sym typeface="Symbol" pitchFamily="18" charset="2"/>
              </a:rPr>
              <a:t> </a:t>
            </a:r>
            <a:r>
              <a:rPr lang="de-DE" sz="1600" dirty="0" err="1" smtClean="0">
                <a:sym typeface="Symbol" pitchFamily="18" charset="2"/>
              </a:rPr>
              <a:t>procurement</a:t>
            </a:r>
            <a:r>
              <a:rPr lang="de-DE" sz="1600" dirty="0" smtClean="0">
                <a:sym typeface="Symbol" pitchFamily="18" charset="2"/>
              </a:rPr>
              <a:t> </a:t>
            </a:r>
            <a:r>
              <a:rPr lang="de-DE" sz="1600" dirty="0" err="1" smtClean="0">
                <a:sym typeface="Symbol" pitchFamily="18" charset="2"/>
              </a:rPr>
              <a:t>process</a:t>
            </a:r>
            <a:r>
              <a:rPr lang="de-DE" sz="1600" dirty="0" smtClean="0">
                <a:sym typeface="Symbol" pitchFamily="18" charset="2"/>
              </a:rPr>
              <a:t> </a:t>
            </a:r>
            <a:r>
              <a:rPr lang="de-DE" sz="1600" dirty="0" err="1" smtClean="0">
                <a:sym typeface="Symbol" pitchFamily="18" charset="2"/>
              </a:rPr>
              <a:t>is</a:t>
            </a:r>
            <a:r>
              <a:rPr lang="de-DE" sz="1600" dirty="0" smtClean="0">
                <a:sym typeface="Symbol" pitchFamily="18" charset="2"/>
              </a:rPr>
              <a:t> </a:t>
            </a:r>
            <a:r>
              <a:rPr lang="de-DE" sz="1600" dirty="0" err="1" smtClean="0">
                <a:sym typeface="Symbol" pitchFamily="18" charset="2"/>
              </a:rPr>
              <a:t>possible</a:t>
            </a:r>
            <a:endParaRPr lang="de-DE" sz="1600" dirty="0" smtClean="0">
              <a:sym typeface="Symbol" pitchFamily="18" charset="2"/>
            </a:endParaRPr>
          </a:p>
          <a:p>
            <a:pPr marL="285750" indent="-285750">
              <a:buClr>
                <a:srgbClr val="009999"/>
              </a:buClr>
              <a:buFontTx/>
              <a:buChar char="&gt;"/>
            </a:pPr>
            <a:r>
              <a:rPr lang="de-DE" sz="1600" dirty="0" err="1" smtClean="0">
                <a:sym typeface="Symbol" pitchFamily="18" charset="2"/>
              </a:rPr>
              <a:t>through</a:t>
            </a:r>
            <a:r>
              <a:rPr lang="de-DE" sz="1600" dirty="0" smtClean="0">
                <a:sym typeface="Symbol" pitchFamily="18" charset="2"/>
              </a:rPr>
              <a:t> checklist </a:t>
            </a:r>
            <a:r>
              <a:rPr lang="de-DE" sz="1600" dirty="0" err="1" smtClean="0">
                <a:sym typeface="Symbol" pitchFamily="18" charset="2"/>
              </a:rPr>
              <a:t>to</a:t>
            </a:r>
            <a:r>
              <a:rPr lang="de-DE" sz="1600" dirty="0" smtClean="0">
                <a:sym typeface="Symbol" pitchFamily="18" charset="2"/>
              </a:rPr>
              <a:t> </a:t>
            </a:r>
            <a:r>
              <a:rPr lang="de-DE" sz="1600" dirty="0" err="1" smtClean="0">
                <a:sym typeface="Symbol" pitchFamily="18" charset="2"/>
              </a:rPr>
              <a:t>own</a:t>
            </a:r>
            <a:r>
              <a:rPr lang="de-DE" sz="1600" dirty="0" smtClean="0">
                <a:sym typeface="Symbol" pitchFamily="18" charset="2"/>
              </a:rPr>
              <a:t> </a:t>
            </a:r>
            <a:r>
              <a:rPr lang="de-DE" sz="1600" dirty="0" err="1" smtClean="0">
                <a:sym typeface="Symbol" pitchFamily="18" charset="2"/>
              </a:rPr>
              <a:t>state</a:t>
            </a:r>
            <a:r>
              <a:rPr lang="de-DE" sz="1600" dirty="0" smtClean="0">
                <a:sym typeface="Symbol" pitchFamily="18" charset="2"/>
              </a:rPr>
              <a:t> </a:t>
            </a:r>
            <a:r>
              <a:rPr lang="de-DE" sz="1600" dirty="0" err="1" smtClean="0">
                <a:sym typeface="Symbol" pitchFamily="18" charset="2"/>
              </a:rPr>
              <a:t>office</a:t>
            </a:r>
            <a:endParaRPr lang="de-DE" sz="1600" dirty="0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547664" y="2204864"/>
            <a:ext cx="4671407" cy="430887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r>
              <a:rPr lang="de-DE" sz="2200" dirty="0"/>
              <a:t>PPP </a:t>
            </a:r>
            <a:r>
              <a:rPr lang="de-DE" sz="2200" dirty="0" err="1" smtClean="0"/>
              <a:t>is</a:t>
            </a:r>
            <a:r>
              <a:rPr lang="de-DE" sz="2200" dirty="0" smtClean="0"/>
              <a:t> a </a:t>
            </a:r>
            <a:r>
              <a:rPr lang="de-DE" sz="2200" dirty="0" err="1" smtClean="0"/>
              <a:t>public</a:t>
            </a:r>
            <a:r>
              <a:rPr lang="de-DE" sz="2200" dirty="0" smtClean="0"/>
              <a:t> </a:t>
            </a:r>
            <a:r>
              <a:rPr lang="de-DE" sz="2200" dirty="0" err="1" smtClean="0"/>
              <a:t>procurement</a:t>
            </a:r>
            <a:r>
              <a:rPr lang="de-DE" sz="2200" dirty="0" smtClean="0"/>
              <a:t> alternative</a:t>
            </a:r>
            <a:endParaRPr lang="de-DE" sz="2200" dirty="0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3491880" y="3212976"/>
            <a:ext cx="1089025" cy="590550"/>
          </a:xfrm>
          <a:prstGeom prst="leftRightArrow">
            <a:avLst>
              <a:gd name="adj1" fmla="val 50000"/>
              <a:gd name="adj2" fmla="val 368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anchor="ctr">
            <a:spAutoFit/>
          </a:bodyPr>
          <a:lstStyle/>
          <a:p>
            <a:pPr algn="ctr"/>
            <a:endParaRPr lang="de-AT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874868-E4A4-4DE7-B53A-09347A39AB03}" type="slidenum">
              <a:rPr lang="de-AT"/>
              <a:pPr/>
              <a:t>15</a:t>
            </a:fld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64557" name="Text Box 45"/>
          <p:cNvSpPr txBox="1">
            <a:spLocks noChangeArrowheads="1"/>
          </p:cNvSpPr>
          <p:nvPr/>
        </p:nvSpPr>
        <p:spPr bwMode="auto">
          <a:xfrm>
            <a:off x="467544" y="1268760"/>
            <a:ext cx="6005170" cy="1077218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kumimoji="1"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Planning progress vs. </a:t>
            </a:r>
          </a:p>
          <a:p>
            <a:pPr>
              <a:defRPr/>
            </a:pPr>
            <a:r>
              <a:rPr kumimoji="1"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Room for maneuver and creativity</a:t>
            </a:r>
            <a:endParaRPr kumimoji="1"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3557" name="Rectangle 46"/>
          <p:cNvSpPr>
            <a:spLocks noChangeArrowheads="1"/>
          </p:cNvSpPr>
          <p:nvPr/>
        </p:nvSpPr>
        <p:spPr bwMode="auto">
          <a:xfrm>
            <a:off x="3203848" y="2132856"/>
            <a:ext cx="504056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300" b="1" dirty="0" smtClean="0">
                <a:solidFill>
                  <a:srgbClr val="3C5159"/>
                </a:solidFill>
              </a:rPr>
              <a:t>In order to maximize the value added by the private partner it is important to invite him as early as possible</a:t>
            </a:r>
            <a:endParaRPr lang="en-US" sz="2800" b="1" dirty="0">
              <a:solidFill>
                <a:srgbClr val="3C5159"/>
              </a:solidFill>
            </a:endParaRPr>
          </a:p>
        </p:txBody>
      </p:sp>
      <p:sp>
        <p:nvSpPr>
          <p:cNvPr id="23558" name="Oval 47"/>
          <p:cNvSpPr>
            <a:spLocks noChangeArrowheads="1"/>
          </p:cNvSpPr>
          <p:nvPr/>
        </p:nvSpPr>
        <p:spPr bwMode="auto">
          <a:xfrm>
            <a:off x="1979712" y="4149080"/>
            <a:ext cx="2209800" cy="914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3559" name="Line 48"/>
          <p:cNvSpPr>
            <a:spLocks noChangeShapeType="1"/>
          </p:cNvSpPr>
          <p:nvPr/>
        </p:nvSpPr>
        <p:spPr bwMode="auto">
          <a:xfrm flipV="1">
            <a:off x="1374775" y="2855913"/>
            <a:ext cx="0" cy="2667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3560" name="Line 49"/>
          <p:cNvSpPr>
            <a:spLocks noChangeShapeType="1"/>
          </p:cNvSpPr>
          <p:nvPr/>
        </p:nvSpPr>
        <p:spPr bwMode="auto">
          <a:xfrm flipV="1">
            <a:off x="1374775" y="5522913"/>
            <a:ext cx="5562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3561" name="Text Box 50"/>
          <p:cNvSpPr txBox="1">
            <a:spLocks noChangeArrowheads="1"/>
          </p:cNvSpPr>
          <p:nvPr/>
        </p:nvSpPr>
        <p:spPr bwMode="auto">
          <a:xfrm>
            <a:off x="2441575" y="5599113"/>
            <a:ext cx="1752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200" b="1" dirty="0" smtClean="0">
                <a:solidFill>
                  <a:srgbClr val="808080"/>
                </a:solidFill>
              </a:rPr>
              <a:t>Time</a:t>
            </a:r>
            <a:endParaRPr lang="de-DE" sz="2200" dirty="0">
              <a:latin typeface="Times New Roman" pitchFamily="18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450975" y="3236913"/>
            <a:ext cx="4495800" cy="2209800"/>
            <a:chOff x="1742" y="2506"/>
            <a:chExt cx="2008" cy="749"/>
          </a:xfrm>
        </p:grpSpPr>
        <p:sp>
          <p:nvSpPr>
            <p:cNvPr id="23582" name="Line 52"/>
            <p:cNvSpPr>
              <a:spLocks noChangeShapeType="1"/>
            </p:cNvSpPr>
            <p:nvPr/>
          </p:nvSpPr>
          <p:spPr bwMode="auto">
            <a:xfrm flipV="1">
              <a:off x="2746" y="2827"/>
              <a:ext cx="144" cy="53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1742" y="2506"/>
              <a:ext cx="2008" cy="749"/>
              <a:chOff x="1742" y="2506"/>
              <a:chExt cx="2008" cy="749"/>
            </a:xfrm>
          </p:grpSpPr>
          <p:sp>
            <p:nvSpPr>
              <p:cNvPr id="23584" name="Line 54"/>
              <p:cNvSpPr>
                <a:spLocks noChangeShapeType="1"/>
              </p:cNvSpPr>
              <p:nvPr/>
            </p:nvSpPr>
            <p:spPr bwMode="auto">
              <a:xfrm flipV="1">
                <a:off x="1742" y="3202"/>
                <a:ext cx="145" cy="53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3585" name="Line 55"/>
              <p:cNvSpPr>
                <a:spLocks noChangeShapeType="1"/>
              </p:cNvSpPr>
              <p:nvPr/>
            </p:nvSpPr>
            <p:spPr bwMode="auto">
              <a:xfrm flipV="1">
                <a:off x="1887" y="3149"/>
                <a:ext cx="144" cy="53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3586" name="Line 56"/>
              <p:cNvSpPr>
                <a:spLocks noChangeShapeType="1"/>
              </p:cNvSpPr>
              <p:nvPr/>
            </p:nvSpPr>
            <p:spPr bwMode="auto">
              <a:xfrm flipV="1">
                <a:off x="2031" y="3096"/>
                <a:ext cx="144" cy="53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3587" name="Line 57"/>
              <p:cNvSpPr>
                <a:spLocks noChangeShapeType="1"/>
              </p:cNvSpPr>
              <p:nvPr/>
            </p:nvSpPr>
            <p:spPr bwMode="auto">
              <a:xfrm flipV="1">
                <a:off x="2175" y="3043"/>
                <a:ext cx="139" cy="53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3588" name="Line 58"/>
              <p:cNvSpPr>
                <a:spLocks noChangeShapeType="1"/>
              </p:cNvSpPr>
              <p:nvPr/>
            </p:nvSpPr>
            <p:spPr bwMode="auto">
              <a:xfrm flipV="1">
                <a:off x="2314" y="2986"/>
                <a:ext cx="144" cy="57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3589" name="Line 59"/>
              <p:cNvSpPr>
                <a:spLocks noChangeShapeType="1"/>
              </p:cNvSpPr>
              <p:nvPr/>
            </p:nvSpPr>
            <p:spPr bwMode="auto">
              <a:xfrm flipV="1">
                <a:off x="2458" y="2933"/>
                <a:ext cx="144" cy="53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3590" name="Line 60"/>
              <p:cNvSpPr>
                <a:spLocks noChangeShapeType="1"/>
              </p:cNvSpPr>
              <p:nvPr/>
            </p:nvSpPr>
            <p:spPr bwMode="auto">
              <a:xfrm flipV="1">
                <a:off x="2602" y="2880"/>
                <a:ext cx="144" cy="53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3591" name="Line 61"/>
              <p:cNvSpPr>
                <a:spLocks noChangeShapeType="1"/>
              </p:cNvSpPr>
              <p:nvPr/>
            </p:nvSpPr>
            <p:spPr bwMode="auto">
              <a:xfrm flipV="1">
                <a:off x="2890" y="2775"/>
                <a:ext cx="144" cy="52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3592" name="Line 62"/>
              <p:cNvSpPr>
                <a:spLocks noChangeShapeType="1"/>
              </p:cNvSpPr>
              <p:nvPr/>
            </p:nvSpPr>
            <p:spPr bwMode="auto">
              <a:xfrm flipV="1">
                <a:off x="3034" y="2722"/>
                <a:ext cx="144" cy="53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3593" name="Line 63"/>
              <p:cNvSpPr>
                <a:spLocks noChangeShapeType="1"/>
              </p:cNvSpPr>
              <p:nvPr/>
            </p:nvSpPr>
            <p:spPr bwMode="auto">
              <a:xfrm flipV="1">
                <a:off x="3178" y="2669"/>
                <a:ext cx="139" cy="53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3594" name="Line 64"/>
              <p:cNvSpPr>
                <a:spLocks noChangeShapeType="1"/>
              </p:cNvSpPr>
              <p:nvPr/>
            </p:nvSpPr>
            <p:spPr bwMode="auto">
              <a:xfrm flipV="1">
                <a:off x="3317" y="2616"/>
                <a:ext cx="144" cy="53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3595" name="Line 65"/>
              <p:cNvSpPr>
                <a:spLocks noChangeShapeType="1"/>
              </p:cNvSpPr>
              <p:nvPr/>
            </p:nvSpPr>
            <p:spPr bwMode="auto">
              <a:xfrm flipV="1">
                <a:off x="3461" y="2563"/>
                <a:ext cx="145" cy="53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3596" name="Line 66"/>
              <p:cNvSpPr>
                <a:spLocks noChangeShapeType="1"/>
              </p:cNvSpPr>
              <p:nvPr/>
            </p:nvSpPr>
            <p:spPr bwMode="auto">
              <a:xfrm flipV="1">
                <a:off x="3606" y="2506"/>
                <a:ext cx="144" cy="57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</p:grp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1679575" y="3313113"/>
            <a:ext cx="4876800" cy="1981200"/>
            <a:chOff x="1742" y="2453"/>
            <a:chExt cx="2008" cy="787"/>
          </a:xfrm>
        </p:grpSpPr>
        <p:sp>
          <p:nvSpPr>
            <p:cNvPr id="23568" name="Line 68"/>
            <p:cNvSpPr>
              <a:spLocks noChangeShapeType="1"/>
            </p:cNvSpPr>
            <p:nvPr/>
          </p:nvSpPr>
          <p:spPr bwMode="auto">
            <a:xfrm>
              <a:off x="1742" y="2453"/>
              <a:ext cx="145" cy="202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569" name="Line 69"/>
            <p:cNvSpPr>
              <a:spLocks noChangeShapeType="1"/>
            </p:cNvSpPr>
            <p:nvPr/>
          </p:nvSpPr>
          <p:spPr bwMode="auto">
            <a:xfrm>
              <a:off x="1887" y="2655"/>
              <a:ext cx="144" cy="148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570" name="Line 70"/>
            <p:cNvSpPr>
              <a:spLocks noChangeShapeType="1"/>
            </p:cNvSpPr>
            <p:nvPr/>
          </p:nvSpPr>
          <p:spPr bwMode="auto">
            <a:xfrm>
              <a:off x="2031" y="2803"/>
              <a:ext cx="144" cy="116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571" name="Line 71"/>
            <p:cNvSpPr>
              <a:spLocks noChangeShapeType="1"/>
            </p:cNvSpPr>
            <p:nvPr/>
          </p:nvSpPr>
          <p:spPr bwMode="auto">
            <a:xfrm>
              <a:off x="2175" y="2919"/>
              <a:ext cx="139" cy="81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572" name="Line 72"/>
            <p:cNvSpPr>
              <a:spLocks noChangeShapeType="1"/>
            </p:cNvSpPr>
            <p:nvPr/>
          </p:nvSpPr>
          <p:spPr bwMode="auto">
            <a:xfrm>
              <a:off x="2314" y="3000"/>
              <a:ext cx="144" cy="63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573" name="Line 73"/>
            <p:cNvSpPr>
              <a:spLocks noChangeShapeType="1"/>
            </p:cNvSpPr>
            <p:nvPr/>
          </p:nvSpPr>
          <p:spPr bwMode="auto">
            <a:xfrm>
              <a:off x="2458" y="3063"/>
              <a:ext cx="144" cy="48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574" name="Line 74"/>
            <p:cNvSpPr>
              <a:spLocks noChangeShapeType="1"/>
            </p:cNvSpPr>
            <p:nvPr/>
          </p:nvSpPr>
          <p:spPr bwMode="auto">
            <a:xfrm>
              <a:off x="2602" y="3111"/>
              <a:ext cx="144" cy="38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575" name="Line 75"/>
            <p:cNvSpPr>
              <a:spLocks noChangeShapeType="1"/>
            </p:cNvSpPr>
            <p:nvPr/>
          </p:nvSpPr>
          <p:spPr bwMode="auto">
            <a:xfrm>
              <a:off x="2746" y="3149"/>
              <a:ext cx="144" cy="24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576" name="Line 76"/>
            <p:cNvSpPr>
              <a:spLocks noChangeShapeType="1"/>
            </p:cNvSpPr>
            <p:nvPr/>
          </p:nvSpPr>
          <p:spPr bwMode="auto">
            <a:xfrm>
              <a:off x="2890" y="3173"/>
              <a:ext cx="144" cy="19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577" name="Line 77"/>
            <p:cNvSpPr>
              <a:spLocks noChangeShapeType="1"/>
            </p:cNvSpPr>
            <p:nvPr/>
          </p:nvSpPr>
          <p:spPr bwMode="auto">
            <a:xfrm>
              <a:off x="3034" y="3192"/>
              <a:ext cx="144" cy="19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578" name="Line 78"/>
            <p:cNvSpPr>
              <a:spLocks noChangeShapeType="1"/>
            </p:cNvSpPr>
            <p:nvPr/>
          </p:nvSpPr>
          <p:spPr bwMode="auto">
            <a:xfrm>
              <a:off x="3178" y="3211"/>
              <a:ext cx="139" cy="10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579" name="Line 79"/>
            <p:cNvSpPr>
              <a:spLocks noChangeShapeType="1"/>
            </p:cNvSpPr>
            <p:nvPr/>
          </p:nvSpPr>
          <p:spPr bwMode="auto">
            <a:xfrm>
              <a:off x="3317" y="3221"/>
              <a:ext cx="144" cy="10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580" name="Line 80"/>
            <p:cNvSpPr>
              <a:spLocks noChangeShapeType="1"/>
            </p:cNvSpPr>
            <p:nvPr/>
          </p:nvSpPr>
          <p:spPr bwMode="auto">
            <a:xfrm>
              <a:off x="3461" y="3231"/>
              <a:ext cx="145" cy="4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581" name="Line 81"/>
            <p:cNvSpPr>
              <a:spLocks noChangeShapeType="1"/>
            </p:cNvSpPr>
            <p:nvPr/>
          </p:nvSpPr>
          <p:spPr bwMode="auto">
            <a:xfrm>
              <a:off x="3606" y="3235"/>
              <a:ext cx="144" cy="5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23564" name="Text Box 82"/>
          <p:cNvSpPr txBox="1">
            <a:spLocks noChangeArrowheads="1"/>
          </p:cNvSpPr>
          <p:nvPr/>
        </p:nvSpPr>
        <p:spPr bwMode="auto">
          <a:xfrm>
            <a:off x="4727575" y="2855913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Planning progress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3565" name="Text Box 83"/>
          <p:cNvSpPr txBox="1">
            <a:spLocks noChangeArrowheads="1"/>
          </p:cNvSpPr>
          <p:nvPr/>
        </p:nvSpPr>
        <p:spPr bwMode="auto">
          <a:xfrm>
            <a:off x="5399088" y="4594225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Creativity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3566" name="Text Box 84"/>
          <p:cNvSpPr txBox="1">
            <a:spLocks noChangeArrowheads="1"/>
          </p:cNvSpPr>
          <p:nvPr/>
        </p:nvSpPr>
        <p:spPr bwMode="auto">
          <a:xfrm rot="-5400000">
            <a:off x="202407" y="3919994"/>
            <a:ext cx="1752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Complexity</a:t>
            </a:r>
            <a:endParaRPr lang="en-US" sz="2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567" name="Text Box 85"/>
          <p:cNvSpPr txBox="1">
            <a:spLocks noChangeArrowheads="1"/>
          </p:cNvSpPr>
          <p:nvPr/>
        </p:nvSpPr>
        <p:spPr bwMode="auto">
          <a:xfrm>
            <a:off x="2746375" y="3719513"/>
            <a:ext cx="7413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00"/>
              <a:t>PPP</a:t>
            </a:r>
            <a:endParaRPr lang="de-DE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8311630" cy="446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395536" y="141277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Savings from lifecycle approach </a:t>
            </a:r>
            <a:r>
              <a:rPr lang="de-AT" sz="1200" dirty="0" smtClean="0"/>
              <a:t>(Source: VAMED)</a:t>
            </a:r>
            <a:endParaRPr lang="de-A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547813" y="1557338"/>
            <a:ext cx="34925" cy="4308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547813" y="5876925"/>
            <a:ext cx="58594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438650" y="6202363"/>
            <a:ext cx="7302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6390" name="Freeform 6"/>
          <p:cNvSpPr>
            <a:spLocks/>
          </p:cNvSpPr>
          <p:nvPr/>
        </p:nvSpPr>
        <p:spPr bwMode="auto">
          <a:xfrm>
            <a:off x="1835150" y="1557338"/>
            <a:ext cx="4752975" cy="1800225"/>
          </a:xfrm>
          <a:custGeom>
            <a:avLst/>
            <a:gdLst>
              <a:gd name="T0" fmla="*/ 2147483647 w 3196"/>
              <a:gd name="T1" fmla="*/ 0 h 1440"/>
              <a:gd name="T2" fmla="*/ 2147483647 w 3196"/>
              <a:gd name="T3" fmla="*/ 2147483647 h 1440"/>
              <a:gd name="T4" fmla="*/ 2147483647 w 3196"/>
              <a:gd name="T5" fmla="*/ 2147483647 h 1440"/>
              <a:gd name="T6" fmla="*/ 2147483647 w 3196"/>
              <a:gd name="T7" fmla="*/ 2147483647 h 1440"/>
              <a:gd name="T8" fmla="*/ 2147483647 w 3196"/>
              <a:gd name="T9" fmla="*/ 2147483647 h 1440"/>
              <a:gd name="T10" fmla="*/ 2147483647 w 3196"/>
              <a:gd name="T11" fmla="*/ 2147483647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96"/>
              <a:gd name="T19" fmla="*/ 0 h 1440"/>
              <a:gd name="T20" fmla="*/ 3196 w 3196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96" h="1440">
                <a:moveTo>
                  <a:pt x="4" y="0"/>
                </a:moveTo>
                <a:cubicBezTo>
                  <a:pt x="2" y="51"/>
                  <a:pt x="0" y="102"/>
                  <a:pt x="28" y="168"/>
                </a:cubicBezTo>
                <a:cubicBezTo>
                  <a:pt x="56" y="234"/>
                  <a:pt x="58" y="290"/>
                  <a:pt x="172" y="396"/>
                </a:cubicBezTo>
                <a:cubicBezTo>
                  <a:pt x="286" y="502"/>
                  <a:pt x="452" y="668"/>
                  <a:pt x="712" y="804"/>
                </a:cubicBezTo>
                <a:cubicBezTo>
                  <a:pt x="972" y="940"/>
                  <a:pt x="1318" y="1106"/>
                  <a:pt x="1732" y="1212"/>
                </a:cubicBezTo>
                <a:cubicBezTo>
                  <a:pt x="2146" y="1318"/>
                  <a:pt x="2942" y="1402"/>
                  <a:pt x="3196" y="1440"/>
                </a:cubicBezTo>
              </a:path>
            </a:pathLst>
          </a:custGeom>
          <a:noFill/>
          <a:ln w="38100" cap="flat" cmpd="sng">
            <a:solidFill>
              <a:srgbClr val="990099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16391" name="Freeform 7"/>
          <p:cNvSpPr>
            <a:spLocks/>
          </p:cNvSpPr>
          <p:nvPr/>
        </p:nvSpPr>
        <p:spPr bwMode="auto">
          <a:xfrm>
            <a:off x="1835150" y="3573463"/>
            <a:ext cx="4897438" cy="2176462"/>
          </a:xfrm>
          <a:custGeom>
            <a:avLst/>
            <a:gdLst>
              <a:gd name="T0" fmla="*/ 0 w 3436"/>
              <a:gd name="T1" fmla="*/ 2147483647 h 1482"/>
              <a:gd name="T2" fmla="*/ 2147483647 w 3436"/>
              <a:gd name="T3" fmla="*/ 2147483647 h 1482"/>
              <a:gd name="T4" fmla="*/ 2147483647 w 3436"/>
              <a:gd name="T5" fmla="*/ 2147483647 h 1482"/>
              <a:gd name="T6" fmla="*/ 2147483647 w 3436"/>
              <a:gd name="T7" fmla="*/ 2147483647 h 1482"/>
              <a:gd name="T8" fmla="*/ 2147483647 w 3436"/>
              <a:gd name="T9" fmla="*/ 2147483647 h 1482"/>
              <a:gd name="T10" fmla="*/ 2147483647 w 3436"/>
              <a:gd name="T11" fmla="*/ 2147483647 h 1482"/>
              <a:gd name="T12" fmla="*/ 2147483647 w 3436"/>
              <a:gd name="T13" fmla="*/ 2147483647 h 14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36"/>
              <a:gd name="T22" fmla="*/ 0 h 1482"/>
              <a:gd name="T23" fmla="*/ 3436 w 3436"/>
              <a:gd name="T24" fmla="*/ 1482 h 14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36" h="1482">
                <a:moveTo>
                  <a:pt x="0" y="1482"/>
                </a:moveTo>
                <a:cubicBezTo>
                  <a:pt x="9" y="1385"/>
                  <a:pt x="18" y="1288"/>
                  <a:pt x="48" y="1194"/>
                </a:cubicBezTo>
                <a:cubicBezTo>
                  <a:pt x="78" y="1100"/>
                  <a:pt x="94" y="1022"/>
                  <a:pt x="180" y="918"/>
                </a:cubicBezTo>
                <a:cubicBezTo>
                  <a:pt x="266" y="814"/>
                  <a:pt x="292" y="684"/>
                  <a:pt x="564" y="570"/>
                </a:cubicBezTo>
                <a:cubicBezTo>
                  <a:pt x="836" y="456"/>
                  <a:pt x="1368" y="324"/>
                  <a:pt x="1812" y="234"/>
                </a:cubicBezTo>
                <a:cubicBezTo>
                  <a:pt x="2256" y="144"/>
                  <a:pt x="3020" y="60"/>
                  <a:pt x="3228" y="30"/>
                </a:cubicBezTo>
                <a:cubicBezTo>
                  <a:pt x="3436" y="0"/>
                  <a:pt x="3248" y="27"/>
                  <a:pt x="3060" y="54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2627313" y="2133600"/>
            <a:ext cx="12763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990099"/>
                </a:solidFill>
                <a:latin typeface="+mj-lt"/>
              </a:rPr>
              <a:t>POTENTIAL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2771775" y="4365625"/>
            <a:ext cx="11525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FF6600"/>
                </a:solidFill>
                <a:latin typeface="+mj-lt"/>
              </a:rPr>
              <a:t>DEFINITE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3429000" y="1828800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221195" name="Line 11"/>
          <p:cNvSpPr>
            <a:spLocks noChangeShapeType="1"/>
          </p:cNvSpPr>
          <p:nvPr/>
        </p:nvSpPr>
        <p:spPr bwMode="auto">
          <a:xfrm flipH="1">
            <a:off x="5638800" y="1557338"/>
            <a:ext cx="12700" cy="37004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6588125" y="1557338"/>
            <a:ext cx="41275" cy="37004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 rot="16200000">
            <a:off x="5277644" y="4171156"/>
            <a:ext cx="1398588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0070C0"/>
                </a:solidFill>
                <a:latin typeface="+mj-lt"/>
              </a:rPr>
              <a:t>Traditional Procurement</a:t>
            </a: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 rot="16200000">
            <a:off x="6019800" y="4343400"/>
            <a:ext cx="1524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0070C0"/>
                </a:solidFill>
                <a:latin typeface="+mj-lt"/>
              </a:rPr>
              <a:t>Contract Award</a:t>
            </a:r>
          </a:p>
        </p:txBody>
      </p:sp>
      <p:sp>
        <p:nvSpPr>
          <p:cNvPr id="221199" name="Text Box 15"/>
          <p:cNvSpPr txBox="1">
            <a:spLocks noChangeArrowheads="1"/>
          </p:cNvSpPr>
          <p:nvPr/>
        </p:nvSpPr>
        <p:spPr bwMode="auto">
          <a:xfrm>
            <a:off x="6732588" y="3357563"/>
            <a:ext cx="1871662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1000" b="1">
                <a:solidFill>
                  <a:srgbClr val="CC0000"/>
                </a:solidFill>
              </a:rPr>
              <a:t>Post-Contract</a:t>
            </a:r>
            <a:r>
              <a:rPr lang="en-GB" sz="1000" b="1">
                <a:solidFill>
                  <a:srgbClr val="FFCC00"/>
                </a:solidFill>
              </a:rPr>
              <a:t> </a:t>
            </a:r>
            <a:r>
              <a:rPr lang="en-GB" sz="1000" b="1">
                <a:solidFill>
                  <a:srgbClr val="CC0000"/>
                </a:solidFill>
              </a:rPr>
              <a:t>Opportunity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914525" y="5373688"/>
            <a:ext cx="12112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chemeClr val="tx1"/>
                </a:solidFill>
              </a:rPr>
              <a:t>OUTCOMES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419600" y="5410200"/>
            <a:ext cx="914400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516688" y="5373688"/>
            <a:ext cx="187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chemeClr val="tx1"/>
                </a:solidFill>
              </a:rPr>
              <a:t>CONSTRUCTION</a:t>
            </a:r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3348038" y="5300663"/>
            <a:ext cx="865187" cy="485775"/>
          </a:xfrm>
          <a:prstGeom prst="rightArrow">
            <a:avLst>
              <a:gd name="adj1" fmla="val 50000"/>
              <a:gd name="adj2" fmla="val 44526"/>
            </a:avLst>
          </a:prstGeom>
          <a:solidFill>
            <a:srgbClr val="92D05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5435600" y="5300663"/>
            <a:ext cx="901700" cy="485775"/>
          </a:xfrm>
          <a:prstGeom prst="rightArrow">
            <a:avLst>
              <a:gd name="adj1" fmla="val 50000"/>
              <a:gd name="adj2" fmla="val 46405"/>
            </a:avLst>
          </a:prstGeom>
          <a:solidFill>
            <a:srgbClr val="92D05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1205" name="Line 21"/>
          <p:cNvSpPr>
            <a:spLocks noChangeShapeType="1"/>
          </p:cNvSpPr>
          <p:nvPr/>
        </p:nvSpPr>
        <p:spPr bwMode="auto">
          <a:xfrm>
            <a:off x="4643438" y="1557338"/>
            <a:ext cx="12700" cy="36623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221206" name="Text Box 22"/>
          <p:cNvSpPr txBox="1">
            <a:spLocks noChangeArrowheads="1"/>
          </p:cNvSpPr>
          <p:nvPr/>
        </p:nvSpPr>
        <p:spPr bwMode="auto">
          <a:xfrm rot="16200000">
            <a:off x="4293394" y="4317206"/>
            <a:ext cx="1385888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0070C0"/>
                </a:solidFill>
                <a:latin typeface="+mj-lt"/>
              </a:rPr>
              <a:t>Design &amp; Build </a:t>
            </a:r>
            <a:r>
              <a:rPr lang="en-GB" sz="1400" b="1" dirty="0">
                <a:solidFill>
                  <a:schemeClr val="bg2"/>
                </a:solidFill>
              </a:rPr>
              <a:t>Procurement</a:t>
            </a:r>
          </a:p>
        </p:txBody>
      </p:sp>
      <p:sp>
        <p:nvSpPr>
          <p:cNvPr id="221207" name="AutoShape 23"/>
          <p:cNvSpPr>
            <a:spLocks noChangeArrowheads="1"/>
          </p:cNvSpPr>
          <p:nvPr/>
        </p:nvSpPr>
        <p:spPr bwMode="auto">
          <a:xfrm rot="-5400000">
            <a:off x="899319" y="2924969"/>
            <a:ext cx="2447925" cy="1008063"/>
          </a:xfrm>
          <a:prstGeom prst="leftRightArrow">
            <a:avLst>
              <a:gd name="adj1" fmla="val 50000"/>
              <a:gd name="adj2" fmla="val 48567"/>
            </a:avLst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400">
                <a:solidFill>
                  <a:schemeClr val="bg1"/>
                </a:solidFill>
              </a:rPr>
              <a:t>       PPP</a:t>
            </a:r>
          </a:p>
        </p:txBody>
      </p:sp>
      <p:sp>
        <p:nvSpPr>
          <p:cNvPr id="221208" name="AutoShape 24"/>
          <p:cNvSpPr>
            <a:spLocks noChangeArrowheads="1"/>
          </p:cNvSpPr>
          <p:nvPr/>
        </p:nvSpPr>
        <p:spPr bwMode="auto">
          <a:xfrm rot="-5400000">
            <a:off x="4645819" y="3283744"/>
            <a:ext cx="574675" cy="433387"/>
          </a:xfrm>
          <a:prstGeom prst="leftRightArrow">
            <a:avLst>
              <a:gd name="adj1" fmla="val 50000"/>
              <a:gd name="adj2" fmla="val 26520"/>
            </a:avLst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1209" name="AutoShape 25"/>
          <p:cNvSpPr>
            <a:spLocks noChangeArrowheads="1"/>
          </p:cNvSpPr>
          <p:nvPr/>
        </p:nvSpPr>
        <p:spPr bwMode="auto">
          <a:xfrm rot="-5400000">
            <a:off x="6697663" y="3463925"/>
            <a:ext cx="142875" cy="73025"/>
          </a:xfrm>
          <a:prstGeom prst="leftRightArrow">
            <a:avLst>
              <a:gd name="adj1" fmla="val 50000"/>
              <a:gd name="adj2" fmla="val 39130"/>
            </a:avLst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1210" name="AutoShape 26"/>
          <p:cNvSpPr>
            <a:spLocks noChangeArrowheads="1"/>
          </p:cNvSpPr>
          <p:nvPr/>
        </p:nvSpPr>
        <p:spPr bwMode="auto">
          <a:xfrm rot="-5400000">
            <a:off x="5725319" y="3356769"/>
            <a:ext cx="287337" cy="288925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1211" name="Rectangle 27"/>
          <p:cNvSpPr>
            <a:spLocks noChangeArrowheads="1"/>
          </p:cNvSpPr>
          <p:nvPr/>
        </p:nvSpPr>
        <p:spPr bwMode="auto">
          <a:xfrm>
            <a:off x="395536" y="692696"/>
            <a:ext cx="756084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003300"/>
                </a:solidFill>
                <a:latin typeface="+mj-lt"/>
              </a:rPr>
              <a:t>The Benefit of a PPP </a:t>
            </a:r>
            <a:r>
              <a:rPr lang="en-GB" sz="3200" dirty="0" smtClean="0">
                <a:solidFill>
                  <a:srgbClr val="003300"/>
                </a:solidFill>
                <a:latin typeface="+mj-lt"/>
              </a:rPr>
              <a:t>approach </a:t>
            </a:r>
            <a:r>
              <a:rPr lang="en-GB" sz="1200" dirty="0" smtClean="0">
                <a:solidFill>
                  <a:srgbClr val="003300"/>
                </a:solidFill>
                <a:latin typeface="+mj-lt"/>
                <a:cs typeface="Arial" pitchFamily="34" charset="0"/>
              </a:rPr>
              <a:t>(Source: Hill International) </a:t>
            </a:r>
            <a:endParaRPr lang="en-GB" sz="1200" dirty="0">
              <a:solidFill>
                <a:srgbClr val="0033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1212" name="Text Box 28"/>
          <p:cNvSpPr txBox="1">
            <a:spLocks noChangeArrowheads="1"/>
          </p:cNvSpPr>
          <p:nvPr/>
        </p:nvSpPr>
        <p:spPr bwMode="auto">
          <a:xfrm>
            <a:off x="1524000" y="3048000"/>
            <a:ext cx="3095625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00B050"/>
                </a:solidFill>
                <a:latin typeface="+mj-lt"/>
              </a:rPr>
              <a:t>Range of Uncertainty /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00B050"/>
                </a:solidFill>
                <a:latin typeface="+mj-lt"/>
              </a:rPr>
              <a:t>Risk / Opportunity</a:t>
            </a:r>
          </a:p>
        </p:txBody>
      </p:sp>
      <p:pic>
        <p:nvPicPr>
          <p:cNvPr id="29" name="Grafik 28" descr="Quadrat_4c.jpg"/>
          <p:cNvPicPr>
            <a:picLocks noChangeAspect="1"/>
          </p:cNvPicPr>
          <p:nvPr/>
        </p:nvPicPr>
        <p:blipFill>
          <a:blip r:embed="rId2" cstate="print"/>
          <a:srcRect l="34783" r="52174"/>
          <a:stretch>
            <a:fillRect/>
          </a:stretch>
        </p:blipFill>
        <p:spPr>
          <a:xfrm>
            <a:off x="8458359" y="0"/>
            <a:ext cx="6856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1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2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21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5" grpId="0" animBg="1"/>
      <p:bldP spid="221195" grpId="1" animBg="1"/>
      <p:bldP spid="221197" grpId="0"/>
      <p:bldP spid="221197" grpId="1"/>
      <p:bldP spid="221199" grpId="0"/>
      <p:bldP spid="221205" grpId="0" animBg="1"/>
      <p:bldP spid="221205" grpId="1" animBg="1"/>
      <p:bldP spid="221206" grpId="0"/>
      <p:bldP spid="221206" grpId="1"/>
      <p:bldP spid="221207" grpId="0" animBg="1"/>
      <p:bldP spid="221208" grpId="0" animBg="1"/>
      <p:bldP spid="221208" grpId="1" animBg="1"/>
      <p:bldP spid="221209" grpId="0" animBg="1"/>
      <p:bldP spid="221210" grpId="0" animBg="1"/>
      <p:bldP spid="2212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B171C00-7472-4C42-B40E-3EB97F10768D}" type="slidenum">
              <a:rPr lang="de-AT"/>
              <a:pPr/>
              <a:t>18</a:t>
            </a:fld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620688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kumimoji="1"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Motorway Density in Germany</a:t>
            </a:r>
            <a:r>
              <a:rPr kumimoji="1" lang="en-US" sz="2400" dirty="0" smtClean="0">
                <a:solidFill>
                  <a:srgbClr val="0072B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1" lang="en-US" sz="2400" dirty="0" smtClean="0">
                <a:solidFill>
                  <a:srgbClr val="0072B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kumimoji="1" lang="en-US" sz="2400" dirty="0" smtClean="0">
              <a:solidFill>
                <a:srgbClr val="0072B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2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3038" y="1600200"/>
            <a:ext cx="37179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96AD214-87EA-4D71-98BB-EF9C442EC475}" type="slidenum">
              <a:rPr lang="de-AT"/>
              <a:pPr/>
              <a:t>19</a:t>
            </a:fld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404664"/>
            <a:ext cx="8229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kumimoji="1"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Motorways in Poland</a:t>
            </a:r>
            <a:br>
              <a:rPr kumimoji="1"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</a:br>
            <a:endParaRPr kumimoji="1"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3174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11288" y="1600200"/>
            <a:ext cx="631983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7544" y="1484784"/>
            <a:ext cx="72728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Contents: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Introduction of HYPO NOE </a:t>
            </a:r>
            <a:r>
              <a:rPr lang="en-US" sz="2400" dirty="0" err="1" smtClean="0"/>
              <a:t>Gruppe</a:t>
            </a:r>
            <a:r>
              <a:rPr lang="en-US" sz="2400" dirty="0" smtClean="0"/>
              <a:t> Bank AG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PPP basics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CEE impressions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Current Market issues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951203-CFD8-4367-B446-1EBB1CF45048}" type="slidenum">
              <a:rPr lang="de-AT"/>
              <a:pPr/>
              <a:t>20</a:t>
            </a:fld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1052736"/>
            <a:ext cx="2520280" cy="504056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 out of 3 rule</a:t>
            </a:r>
            <a:r>
              <a:rPr lang="de-AT" sz="3600" dirty="0" smtClean="0">
                <a:solidFill>
                  <a:srgbClr val="0072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/>
            </a:r>
            <a:br>
              <a:rPr lang="de-AT" sz="3600" dirty="0" smtClean="0">
                <a:solidFill>
                  <a:srgbClr val="0072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</a:br>
            <a:r>
              <a:rPr lang="de-AT" sz="2600" dirty="0" smtClean="0">
                <a:solidFill>
                  <a:srgbClr val="0072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de-AT" sz="2600" dirty="0" smtClean="0">
                <a:solidFill>
                  <a:srgbClr val="0072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de-DE" sz="2600" dirty="0" smtClean="0">
              <a:solidFill>
                <a:srgbClr val="0072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23528" y="1844824"/>
            <a:ext cx="7668344" cy="392112"/>
            <a:chOff x="-16" y="777"/>
            <a:chExt cx="5529" cy="24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6330" name="Rectangle 37"/>
            <p:cNvSpPr>
              <a:spLocks noChangeArrowheads="1"/>
            </p:cNvSpPr>
            <p:nvPr/>
          </p:nvSpPr>
          <p:spPr bwMode="auto">
            <a:xfrm>
              <a:off x="263" y="778"/>
              <a:ext cx="5250" cy="246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</p:spPr>
          <p:txBody>
            <a:bodyPr wrap="none" lIns="468000" tIns="0" rIns="0" bIns="0" anchor="ctr"/>
            <a:lstStyle/>
            <a:p>
              <a:pPr marL="1588" lvl="1"/>
              <a:r>
                <a:rPr kumimoji="1" lang="en-US" sz="2000" b="1" dirty="0" err="1" smtClean="0"/>
                <a:t>Eurostat</a:t>
              </a:r>
              <a:r>
                <a:rPr kumimoji="1" lang="en-US" sz="2000" b="1" dirty="0" smtClean="0"/>
                <a:t>-decision 11. February </a:t>
              </a:r>
              <a:r>
                <a:rPr kumimoji="1" lang="de-AT" sz="2000" b="1" dirty="0" smtClean="0"/>
                <a:t>2004</a:t>
              </a:r>
              <a:r>
                <a:rPr kumimoji="1" lang="de-AT" sz="2000" b="1" dirty="0"/>
                <a:t>:</a:t>
              </a: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-16" y="777"/>
              <a:ext cx="315" cy="247"/>
              <a:chOff x="2152" y="2641"/>
              <a:chExt cx="319" cy="191"/>
            </a:xfrm>
            <a:grpFill/>
          </p:grpSpPr>
          <p:grpSp>
            <p:nvGrpSpPr>
              <p:cNvPr id="4" name="Group 39"/>
              <p:cNvGrpSpPr>
                <a:grpSpLocks/>
              </p:cNvGrpSpPr>
              <p:nvPr/>
            </p:nvGrpSpPr>
            <p:grpSpPr bwMode="auto">
              <a:xfrm>
                <a:off x="2152" y="2641"/>
                <a:ext cx="319" cy="191"/>
                <a:chOff x="2152" y="2086"/>
                <a:chExt cx="319" cy="191"/>
              </a:xfrm>
              <a:grpFill/>
            </p:grpSpPr>
            <p:sp>
              <p:nvSpPr>
                <p:cNvPr id="56336" name="Rectangle 40"/>
                <p:cNvSpPr>
                  <a:spLocks noChangeArrowheads="1"/>
                </p:cNvSpPr>
                <p:nvPr/>
              </p:nvSpPr>
              <p:spPr bwMode="auto">
                <a:xfrm>
                  <a:off x="2172" y="2090"/>
                  <a:ext cx="280" cy="185"/>
                </a:xfrm>
                <a:prstGeom prst="rect">
                  <a:avLst/>
                </a:prstGeom>
                <a:grpFill/>
                <a:ln w="635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AT"/>
                </a:p>
              </p:txBody>
            </p:sp>
            <p:sp>
              <p:nvSpPr>
                <p:cNvPr id="56337" name="Rectangle 41"/>
                <p:cNvSpPr>
                  <a:spLocks noChangeArrowheads="1"/>
                </p:cNvSpPr>
                <p:nvPr/>
              </p:nvSpPr>
              <p:spPr bwMode="auto">
                <a:xfrm>
                  <a:off x="2152" y="2086"/>
                  <a:ext cx="53" cy="191"/>
                </a:xfrm>
                <a:prstGeom prst="rect">
                  <a:avLst/>
                </a:prstGeom>
                <a:grp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AT"/>
                </a:p>
              </p:txBody>
            </p:sp>
            <p:sp>
              <p:nvSpPr>
                <p:cNvPr id="56338" name="Rectangle 42"/>
                <p:cNvSpPr>
                  <a:spLocks noChangeArrowheads="1"/>
                </p:cNvSpPr>
                <p:nvPr/>
              </p:nvSpPr>
              <p:spPr bwMode="auto">
                <a:xfrm rot="-5400000">
                  <a:off x="2307" y="1931"/>
                  <a:ext cx="10" cy="319"/>
                </a:xfrm>
                <a:prstGeom prst="rect">
                  <a:avLst/>
                </a:prstGeom>
                <a:grp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AT"/>
                </a:p>
              </p:txBody>
            </p:sp>
            <p:sp>
              <p:nvSpPr>
                <p:cNvPr id="56339" name="Rectangle 43"/>
                <p:cNvSpPr>
                  <a:spLocks noChangeArrowheads="1"/>
                </p:cNvSpPr>
                <p:nvPr/>
              </p:nvSpPr>
              <p:spPr bwMode="auto">
                <a:xfrm rot="-5400000">
                  <a:off x="2307" y="2112"/>
                  <a:ext cx="10" cy="319"/>
                </a:xfrm>
                <a:prstGeom prst="rect">
                  <a:avLst/>
                </a:prstGeom>
                <a:grp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AT"/>
                </a:p>
              </p:txBody>
            </p:sp>
            <p:sp>
              <p:nvSpPr>
                <p:cNvPr id="56340" name="Rectangle 44"/>
                <p:cNvSpPr>
                  <a:spLocks noChangeArrowheads="1"/>
                </p:cNvSpPr>
                <p:nvPr/>
              </p:nvSpPr>
              <p:spPr bwMode="auto">
                <a:xfrm>
                  <a:off x="2418" y="2086"/>
                  <a:ext cx="53" cy="191"/>
                </a:xfrm>
                <a:prstGeom prst="rect">
                  <a:avLst/>
                </a:prstGeom>
                <a:grp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AT"/>
                </a:p>
              </p:txBody>
            </p:sp>
          </p:grpSp>
          <p:grpSp>
            <p:nvGrpSpPr>
              <p:cNvPr id="5" name="Group 45"/>
              <p:cNvGrpSpPr>
                <a:grpSpLocks/>
              </p:cNvGrpSpPr>
              <p:nvPr/>
            </p:nvGrpSpPr>
            <p:grpSpPr bwMode="auto">
              <a:xfrm>
                <a:off x="2312" y="2671"/>
                <a:ext cx="0" cy="134"/>
                <a:chOff x="159" y="2621"/>
                <a:chExt cx="0" cy="137"/>
              </a:xfrm>
              <a:grpFill/>
            </p:grpSpPr>
            <p:sp>
              <p:nvSpPr>
                <p:cNvPr id="56334" name="Line 46"/>
                <p:cNvSpPr>
                  <a:spLocks noChangeShapeType="1"/>
                </p:cNvSpPr>
                <p:nvPr/>
              </p:nvSpPr>
              <p:spPr bwMode="auto">
                <a:xfrm>
                  <a:off x="159" y="2735"/>
                  <a:ext cx="0" cy="23"/>
                </a:xfrm>
                <a:prstGeom prst="line">
                  <a:avLst/>
                </a:prstGeom>
                <a:grpFill/>
                <a:ln w="635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AT"/>
                </a:p>
              </p:txBody>
            </p:sp>
            <p:sp>
              <p:nvSpPr>
                <p:cNvPr id="56335" name="Line 47"/>
                <p:cNvSpPr>
                  <a:spLocks noChangeShapeType="1"/>
                </p:cNvSpPr>
                <p:nvPr/>
              </p:nvSpPr>
              <p:spPr bwMode="auto">
                <a:xfrm>
                  <a:off x="159" y="2621"/>
                  <a:ext cx="0" cy="103"/>
                </a:xfrm>
                <a:prstGeom prst="line">
                  <a:avLst/>
                </a:prstGeom>
                <a:grpFill/>
                <a:ln w="635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de-AT"/>
                </a:p>
              </p:txBody>
            </p:sp>
          </p:grpSp>
        </p:grpSp>
      </p:grpSp>
      <p:sp>
        <p:nvSpPr>
          <p:cNvPr id="56326" name="Rectangle 48"/>
          <p:cNvSpPr>
            <a:spLocks noChangeArrowheads="1"/>
          </p:cNvSpPr>
          <p:nvPr/>
        </p:nvSpPr>
        <p:spPr bwMode="auto">
          <a:xfrm>
            <a:off x="539552" y="2492896"/>
            <a:ext cx="8199437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69888" indent="-369888"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tabLst>
                <a:tab pos="855663" algn="l"/>
                <a:tab pos="8128000" algn="r"/>
              </a:tabLst>
            </a:pPr>
            <a:r>
              <a:rPr lang="en-GB" sz="2400" dirty="0">
                <a:sym typeface="Wingdings" pitchFamily="2" charset="2"/>
              </a:rPr>
              <a:t> </a:t>
            </a:r>
            <a:r>
              <a:rPr lang="en-US" sz="2100" dirty="0" smtClean="0"/>
              <a:t>Risk transfer is the main criteria for the classification as PPP</a:t>
            </a:r>
          </a:p>
          <a:p>
            <a:pPr marL="369888" indent="-369888"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Tx/>
              <a:buChar char="–"/>
              <a:tabLst>
                <a:tab pos="855663" algn="l"/>
                <a:tab pos="8128000" algn="r"/>
              </a:tabLst>
            </a:pPr>
            <a:r>
              <a:rPr lang="en-US" sz="2000" b="1" dirty="0" smtClean="0"/>
              <a:t>Construction Risk</a:t>
            </a:r>
          </a:p>
          <a:p>
            <a:pPr marL="369888" indent="-369888"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Tx/>
              <a:buChar char="–"/>
              <a:tabLst>
                <a:tab pos="855663" algn="l"/>
                <a:tab pos="8128000" algn="r"/>
              </a:tabLst>
            </a:pPr>
            <a:r>
              <a:rPr lang="en-US" sz="2000" b="1" dirty="0" smtClean="0"/>
              <a:t>Availability Risk</a:t>
            </a:r>
          </a:p>
          <a:p>
            <a:pPr marL="369888" indent="-369888"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Tx/>
              <a:buChar char="–"/>
              <a:tabLst>
                <a:tab pos="855663" algn="l"/>
                <a:tab pos="8128000" algn="r"/>
              </a:tabLst>
            </a:pPr>
            <a:r>
              <a:rPr lang="en-US" sz="2000" b="1" dirty="0" smtClean="0"/>
              <a:t>Demand Risk</a:t>
            </a:r>
            <a:endParaRPr lang="en-US" sz="2000" b="1" dirty="0"/>
          </a:p>
        </p:txBody>
      </p:sp>
      <p:sp>
        <p:nvSpPr>
          <p:cNvPr id="56327" name="AutoShape 49"/>
          <p:cNvSpPr>
            <a:spLocks noChangeArrowheads="1"/>
          </p:cNvSpPr>
          <p:nvPr/>
        </p:nvSpPr>
        <p:spPr bwMode="auto">
          <a:xfrm>
            <a:off x="4124325" y="4872038"/>
            <a:ext cx="533400" cy="657225"/>
          </a:xfrm>
          <a:prstGeom prst="downArrow">
            <a:avLst>
              <a:gd name="adj1" fmla="val 50000"/>
              <a:gd name="adj2" fmla="val 30804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AT"/>
          </a:p>
        </p:txBody>
      </p:sp>
      <p:sp>
        <p:nvSpPr>
          <p:cNvPr id="56329" name="Text Box 51"/>
          <p:cNvSpPr txBox="1">
            <a:spLocks noChangeArrowheads="1"/>
          </p:cNvSpPr>
          <p:nvPr/>
        </p:nvSpPr>
        <p:spPr bwMode="auto">
          <a:xfrm>
            <a:off x="520701" y="5580063"/>
            <a:ext cx="7579692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sz="2000" b="1" dirty="0" smtClean="0"/>
              <a:t>„The private Sector has to bear the construction risk </a:t>
            </a:r>
          </a:p>
          <a:p>
            <a:pPr algn="ctr">
              <a:lnSpc>
                <a:spcPct val="130000"/>
              </a:lnSpc>
            </a:pPr>
            <a:r>
              <a:rPr kumimoji="1" lang="en-US" sz="2000" b="1" u="sng" dirty="0" smtClean="0"/>
              <a:t>and</a:t>
            </a:r>
            <a:r>
              <a:rPr kumimoji="1" lang="en-US" sz="2000" b="1" dirty="0" smtClean="0"/>
              <a:t> at least one</a:t>
            </a:r>
          </a:p>
          <a:p>
            <a:pPr lvl="1" algn="ctr"/>
            <a:r>
              <a:rPr kumimoji="1" lang="en-US" sz="2000" b="1" dirty="0" smtClean="0"/>
              <a:t>out of the demand- or availability risk</a:t>
            </a:r>
            <a:r>
              <a:rPr kumimoji="1" lang="de-DE" sz="2000" b="1" dirty="0" smtClean="0"/>
              <a:t>!"</a:t>
            </a:r>
            <a:endParaRPr kumimoji="1" 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EC7FF2B-8B3A-4F28-BC70-D2E3771110ED}" type="slidenum">
              <a:rPr lang="de-AT"/>
              <a:pPr/>
              <a:t>21</a:t>
            </a:fld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BOT</a:t>
            </a:r>
            <a:r>
              <a:rPr kumimoji="1" lang="de-DE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de-DE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–</a:t>
            </a:r>
            <a:r>
              <a:rPr kumimoji="1" lang="de-DE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and</a:t>
            </a:r>
            <a:r>
              <a:rPr lang="de-DE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its</a:t>
            </a:r>
            <a:r>
              <a:rPr lang="de-DE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alternatives</a:t>
            </a:r>
            <a:r>
              <a:rPr kumimoji="1" lang="de-DE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1" lang="de-DE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kumimoji="1" lang="de-DE" sz="24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04864"/>
            <a:ext cx="7992888" cy="3528392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  <a:latin typeface="+mn-lt"/>
              </a:rPr>
              <a:t>BBO	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Buy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Build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Operate</a:t>
            </a:r>
            <a:endParaRPr lang="de-DE" sz="2000" dirty="0" smtClean="0">
              <a:solidFill>
                <a:schemeClr val="tx1"/>
              </a:solidFill>
              <a:latin typeface="+mn-lt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latin typeface="+mn-lt"/>
              </a:rPr>
              <a:t>BT		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Build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Transfer</a:t>
            </a: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latin typeface="+mn-lt"/>
              </a:rPr>
              <a:t>BTO	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Build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Transfer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Operate</a:t>
            </a:r>
            <a:endParaRPr lang="de-DE" sz="2000" dirty="0" smtClean="0">
              <a:solidFill>
                <a:schemeClr val="tx1"/>
              </a:solidFill>
              <a:latin typeface="+mn-lt"/>
            </a:endParaRPr>
          </a:p>
          <a:p>
            <a:pPr eaLnBrk="1" hangingPunct="1"/>
            <a:r>
              <a:rPr lang="de-DE" sz="2000" dirty="0" smtClean="0">
                <a:solidFill>
                  <a:srgbClr val="FFC000"/>
                </a:solidFill>
                <a:latin typeface="+mn-lt"/>
              </a:rPr>
              <a:t>BOT	</a:t>
            </a:r>
            <a:r>
              <a:rPr lang="de-DE" sz="2000" dirty="0" err="1" smtClean="0">
                <a:solidFill>
                  <a:srgbClr val="FFC000"/>
                </a:solidFill>
                <a:latin typeface="+mn-lt"/>
              </a:rPr>
              <a:t>Build</a:t>
            </a:r>
            <a:r>
              <a:rPr lang="de-DE" sz="20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FFC000"/>
                </a:solidFill>
                <a:latin typeface="+mn-lt"/>
              </a:rPr>
              <a:t>Operate</a:t>
            </a:r>
            <a:r>
              <a:rPr lang="de-DE" sz="2000" dirty="0" smtClean="0">
                <a:solidFill>
                  <a:srgbClr val="FFC000"/>
                </a:solidFill>
                <a:latin typeface="+mn-lt"/>
              </a:rPr>
              <a:t> Transfer </a:t>
            </a: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latin typeface="+mn-lt"/>
              </a:rPr>
              <a:t>BOOT	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Build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Own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Operate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Transfer</a:t>
            </a: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latin typeface="+mn-lt"/>
              </a:rPr>
              <a:t>BOOST	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Build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Own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Operate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Subsidize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Transfer</a:t>
            </a: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latin typeface="+mn-lt"/>
              </a:rPr>
              <a:t>DBO	Design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Build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Own</a:t>
            </a:r>
            <a:endParaRPr lang="de-DE" sz="2000" dirty="0" smtClean="0">
              <a:solidFill>
                <a:schemeClr val="tx1"/>
              </a:solidFill>
              <a:latin typeface="+mn-lt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latin typeface="+mn-lt"/>
              </a:rPr>
              <a:t>DBOOT	Design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Build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Own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Operate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Transfer</a:t>
            </a: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latin typeface="+mn-lt"/>
              </a:rPr>
              <a:t>DBFO	Design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Build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Finance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Operate</a:t>
            </a:r>
            <a:endParaRPr lang="de-DE" sz="2000" dirty="0" smtClean="0">
              <a:solidFill>
                <a:schemeClr val="tx1"/>
              </a:solidFill>
              <a:latin typeface="+mn-lt"/>
            </a:endParaRPr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CEBD-C8D4-4229-9A05-A927AEAD584E}" type="slidenum">
              <a:rPr lang="de-DE"/>
              <a:pPr/>
              <a:t>22</a:t>
            </a:fld>
            <a:endParaRPr lang="de-DE"/>
          </a:p>
        </p:txBody>
      </p:sp>
      <p:sp>
        <p:nvSpPr>
          <p:cNvPr id="536578" name="AutoShape 2"/>
          <p:cNvSpPr>
            <a:spLocks noChangeArrowheads="1"/>
          </p:cNvSpPr>
          <p:nvPr/>
        </p:nvSpPr>
        <p:spPr bwMode="auto">
          <a:xfrm rot="-1421907">
            <a:off x="1778978" y="2735263"/>
            <a:ext cx="6915150" cy="2098675"/>
          </a:xfrm>
          <a:prstGeom prst="rightArrow">
            <a:avLst>
              <a:gd name="adj1" fmla="val 50000"/>
              <a:gd name="adj2" fmla="val 89240"/>
            </a:avLst>
          </a:pr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18900000" scaled="1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AT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35696" y="1484784"/>
            <a:ext cx="6317274" cy="4140200"/>
            <a:chOff x="828" y="1230"/>
            <a:chExt cx="4317" cy="2268"/>
          </a:xfrm>
        </p:grpSpPr>
        <p:sp>
          <p:nvSpPr>
            <p:cNvPr id="536580" name="Line 4"/>
            <p:cNvSpPr>
              <a:spLocks noChangeShapeType="1"/>
            </p:cNvSpPr>
            <p:nvPr/>
          </p:nvSpPr>
          <p:spPr bwMode="auto">
            <a:xfrm flipH="1" flipV="1">
              <a:off x="828" y="1230"/>
              <a:ext cx="0" cy="2268"/>
            </a:xfrm>
            <a:prstGeom prst="line">
              <a:avLst/>
            </a:prstGeom>
            <a:noFill/>
            <a:ln w="25400">
              <a:solidFill>
                <a:srgbClr val="192257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de-AT"/>
            </a:p>
          </p:txBody>
        </p:sp>
        <p:sp>
          <p:nvSpPr>
            <p:cNvPr id="536581" name="Line 5"/>
            <p:cNvSpPr>
              <a:spLocks noChangeShapeType="1"/>
            </p:cNvSpPr>
            <p:nvPr/>
          </p:nvSpPr>
          <p:spPr bwMode="auto">
            <a:xfrm>
              <a:off x="828" y="3498"/>
              <a:ext cx="4317" cy="0"/>
            </a:xfrm>
            <a:prstGeom prst="line">
              <a:avLst/>
            </a:prstGeom>
            <a:noFill/>
            <a:ln w="25400">
              <a:solidFill>
                <a:srgbClr val="192257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536582" name="Text Box 6"/>
          <p:cNvSpPr txBox="1">
            <a:spLocks noChangeArrowheads="1"/>
          </p:cNvSpPr>
          <p:nvPr/>
        </p:nvSpPr>
        <p:spPr bwMode="auto">
          <a:xfrm>
            <a:off x="892420" y="1582738"/>
            <a:ext cx="911469" cy="762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000" b="1">
                <a:solidFill>
                  <a:srgbClr val="000066"/>
                </a:solidFill>
              </a:rPr>
              <a:t>Credit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2000" b="1">
                <a:solidFill>
                  <a:srgbClr val="000066"/>
                </a:solidFill>
              </a:rPr>
              <a:t>Risk</a:t>
            </a:r>
          </a:p>
        </p:txBody>
      </p:sp>
      <p:sp>
        <p:nvSpPr>
          <p:cNvPr id="536583" name="Text Box 7"/>
          <p:cNvSpPr txBox="1">
            <a:spLocks noChangeArrowheads="1"/>
          </p:cNvSpPr>
          <p:nvPr/>
        </p:nvSpPr>
        <p:spPr bwMode="auto">
          <a:xfrm>
            <a:off x="5383823" y="5759451"/>
            <a:ext cx="2519472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b="1">
                <a:solidFill>
                  <a:srgbClr val="000066"/>
                </a:solidFill>
              </a:rPr>
              <a:t>Revenue Risk Transfer</a:t>
            </a:r>
          </a:p>
        </p:txBody>
      </p:sp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948105" y="5229226"/>
            <a:ext cx="1642696" cy="760413"/>
            <a:chOff x="1539" y="2628"/>
            <a:chExt cx="749" cy="340"/>
          </a:xfrm>
        </p:grpSpPr>
        <p:sp>
          <p:nvSpPr>
            <p:cNvPr id="536585" name="Rectangle 9"/>
            <p:cNvSpPr>
              <a:spLocks noChangeAspect="1" noChangeArrowheads="1"/>
            </p:cNvSpPr>
            <p:nvPr/>
          </p:nvSpPr>
          <p:spPr bwMode="auto">
            <a:xfrm>
              <a:off x="1539" y="2628"/>
              <a:ext cx="749" cy="3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92257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36586" name="Text Box 10"/>
            <p:cNvSpPr txBox="1">
              <a:spLocks noChangeAspect="1" noChangeArrowheads="1"/>
            </p:cNvSpPr>
            <p:nvPr/>
          </p:nvSpPr>
          <p:spPr bwMode="auto">
            <a:xfrm>
              <a:off x="1554" y="2636"/>
              <a:ext cx="726" cy="3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GB" sz="2000">
                  <a:solidFill>
                    <a:srgbClr val="000066"/>
                  </a:solidFill>
                </a:rPr>
                <a:t>Pure Government</a:t>
              </a:r>
            </a:p>
          </p:txBody>
        </p:sp>
      </p:grpSp>
      <p:sp>
        <p:nvSpPr>
          <p:cNvPr id="536587" name="Rectangle 11"/>
          <p:cNvSpPr>
            <a:spLocks noChangeArrowheads="1"/>
          </p:cNvSpPr>
          <p:nvPr/>
        </p:nvSpPr>
        <p:spPr bwMode="auto">
          <a:xfrm>
            <a:off x="5002823" y="3105150"/>
            <a:ext cx="199732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000">
                <a:solidFill>
                  <a:srgbClr val="000066"/>
                </a:solidFill>
              </a:rPr>
              <a:t>Marketable Infrastructure</a:t>
            </a:r>
          </a:p>
        </p:txBody>
      </p:sp>
      <p:sp>
        <p:nvSpPr>
          <p:cNvPr id="536588" name="Text Box 12"/>
          <p:cNvSpPr txBox="1">
            <a:spLocks noChangeArrowheads="1"/>
          </p:cNvSpPr>
          <p:nvPr/>
        </p:nvSpPr>
        <p:spPr bwMode="auto">
          <a:xfrm>
            <a:off x="3475893" y="3897313"/>
            <a:ext cx="1727689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000066"/>
                </a:solidFill>
              </a:rPr>
              <a:t>Social Infrastructure</a:t>
            </a:r>
          </a:p>
        </p:txBody>
      </p:sp>
      <p:sp>
        <p:nvSpPr>
          <p:cNvPr id="536589" name="Text Box 13"/>
          <p:cNvSpPr txBox="1">
            <a:spLocks noChangeArrowheads="1"/>
          </p:cNvSpPr>
          <p:nvPr/>
        </p:nvSpPr>
        <p:spPr bwMode="auto">
          <a:xfrm>
            <a:off x="2211266" y="4724400"/>
            <a:ext cx="1529862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000">
                <a:solidFill>
                  <a:srgbClr val="000066"/>
                </a:solidFill>
              </a:rPr>
              <a:t>Quasi Government</a:t>
            </a:r>
          </a:p>
        </p:txBody>
      </p:sp>
      <p:sp>
        <p:nvSpPr>
          <p:cNvPr id="536590" name="Text Box 14"/>
          <p:cNvSpPr txBox="1">
            <a:spLocks noChangeArrowheads="1"/>
          </p:cNvSpPr>
          <p:nvPr/>
        </p:nvSpPr>
        <p:spPr bwMode="auto">
          <a:xfrm>
            <a:off x="6100396" y="2384425"/>
            <a:ext cx="216290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000066"/>
                </a:solidFill>
              </a:rPr>
              <a:t>Pure Infrastructure</a:t>
            </a:r>
          </a:p>
        </p:txBody>
      </p:sp>
      <p:sp>
        <p:nvSpPr>
          <p:cNvPr id="536591" name="Oval 15"/>
          <p:cNvSpPr>
            <a:spLocks noChangeArrowheads="1"/>
          </p:cNvSpPr>
          <p:nvPr/>
        </p:nvSpPr>
        <p:spPr bwMode="auto">
          <a:xfrm>
            <a:off x="539552" y="3789040"/>
            <a:ext cx="2942360" cy="2780929"/>
          </a:xfrm>
          <a:prstGeom prst="ellipse">
            <a:avLst/>
          </a:prstGeom>
          <a:solidFill>
            <a:srgbClr val="3366F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536593" name="Text Box 17"/>
          <p:cNvSpPr txBox="1">
            <a:spLocks noChangeArrowheads="1"/>
          </p:cNvSpPr>
          <p:nvPr/>
        </p:nvSpPr>
        <p:spPr bwMode="auto">
          <a:xfrm>
            <a:off x="848458" y="4875214"/>
            <a:ext cx="2360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chemeClr val="bg1"/>
                </a:solidFill>
              </a:rPr>
              <a:t>PPP Project</a:t>
            </a:r>
          </a:p>
        </p:txBody>
      </p:sp>
      <p:sp>
        <p:nvSpPr>
          <p:cNvPr id="536594" name="Text Box 18"/>
          <p:cNvSpPr txBox="1">
            <a:spLocks noChangeArrowheads="1"/>
          </p:cNvSpPr>
          <p:nvPr/>
        </p:nvSpPr>
        <p:spPr bwMode="auto">
          <a:xfrm>
            <a:off x="383931" y="188914"/>
            <a:ext cx="83761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</a:rPr>
              <a:t>3. Risk Considerations and Bankability</a:t>
            </a:r>
          </a:p>
        </p:txBody>
      </p:sp>
      <p:sp>
        <p:nvSpPr>
          <p:cNvPr id="536595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370277" cy="422275"/>
          </a:xfrm>
          <a:noFill/>
          <a:ln/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GB" sz="3200" dirty="0">
                <a:latin typeface="+mj-lt"/>
              </a:rPr>
              <a:t>Revenue based Credit </a:t>
            </a:r>
            <a:r>
              <a:rPr lang="en-GB" sz="3200" dirty="0" smtClean="0">
                <a:latin typeface="+mj-lt"/>
              </a:rPr>
              <a:t>Risk </a:t>
            </a:r>
            <a:r>
              <a:rPr lang="en-GB" b="1" dirty="0" smtClean="0">
                <a:latin typeface="+mj-lt"/>
              </a:rPr>
              <a:t>(Source: NORD/LB Mathias </a:t>
            </a:r>
            <a:r>
              <a:rPr lang="en-GB" b="1" dirty="0" err="1" smtClean="0">
                <a:latin typeface="+mj-lt"/>
              </a:rPr>
              <a:t>Pahlke</a:t>
            </a:r>
            <a:r>
              <a:rPr lang="en-GB" b="1" dirty="0" smtClean="0">
                <a:latin typeface="+mj-lt"/>
              </a:rPr>
              <a:t>)</a:t>
            </a:r>
            <a:endParaRPr lang="en-GB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3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1.11111E-6 L 0.55289 -0.294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1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4.81481E-6 L 0.55113 -0.297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36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289 -0.29491 L 0.25818 -0.27408 " pathEditMode="relative" ptsTypes="AA">
                                      <p:cBhvr>
                                        <p:cTn id="20" dur="2000" fill="hold"/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13 -0.29746 L 0.25642 -0.276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36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91" grpId="0" animBg="1"/>
      <p:bldP spid="536591" grpId="1" animBg="1"/>
      <p:bldP spid="536591" grpId="2" animBg="1"/>
      <p:bldP spid="536593" grpId="0"/>
      <p:bldP spid="536593" grpId="1"/>
      <p:bldP spid="536593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+mj-lt"/>
              </a:rPr>
              <a:t>CEE market impressions 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39552" y="1988840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Legal framework is sufficient but lack of verified solutions and standard procedures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PPP is treated as a pure financial model for closing funding gaps for the public sector (e.g. Motorways)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Off budget financing still important but less bankable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Problems with life-cycle approach (Marriage male/female roles)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At municipal level lack of knowledge and professional skills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Sufficient number of project killed in the negotiation phase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Public side is not able to understand and willing to bear pre-feasibility costs (need of constant education)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Use of EU funds and financial vehicles to leverage PPPs (EIB, EBRD, EPEC,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39552" y="2852936"/>
            <a:ext cx="6174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further downgrades in the sovereign credit ratings of</a:t>
            </a:r>
          </a:p>
          <a:p>
            <a:r>
              <a:rPr lang="en-US" dirty="0" smtClean="0"/>
              <a:t>weaker euro zone countries is a growing concern to infrastructure developers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sharp hikes in borrowing costs as a consequence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own ratings will fall in line with those of their governments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sovereign downgrading has a significant impact on the liquidity of European banks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Impact on deal sizes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large infra developers potentially access cheaper debt than their governments </a:t>
            </a:r>
            <a:r>
              <a:rPr lang="en-US" dirty="0" smtClean="0"/>
              <a:t>(but by no more than two notches – S&amp;P)</a:t>
            </a:r>
            <a:endParaRPr lang="de-AT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980728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467544" y="1340768"/>
            <a:ext cx="5441170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Impact Of Government Ratings</a:t>
            </a:r>
          </a:p>
          <a:p>
            <a:r>
              <a:rPr lang="en-US" sz="3200" dirty="0" smtClean="0"/>
              <a:t>on </a:t>
            </a:r>
            <a:r>
              <a:rPr lang="en-US" sz="3200" dirty="0" err="1" smtClean="0"/>
              <a:t>Corporates</a:t>
            </a:r>
            <a:endParaRPr lang="en-US" sz="3200" dirty="0" smtClean="0"/>
          </a:p>
          <a:p>
            <a:r>
              <a:rPr lang="en-US" sz="1200" b="1" dirty="0" smtClean="0"/>
              <a:t>(Source: </a:t>
            </a:r>
            <a:r>
              <a:rPr lang="en-US" sz="1200" b="1" dirty="0" err="1" smtClean="0"/>
              <a:t>Infranews</a:t>
            </a:r>
            <a:r>
              <a:rPr lang="en-US" sz="1200" b="1" dirty="0" smtClean="0"/>
              <a:t> 15. September 2011)</a:t>
            </a:r>
            <a:endParaRPr lang="de-A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23528" y="2564904"/>
            <a:ext cx="77771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1800" b="1" dirty="0">
                <a:solidFill>
                  <a:srgbClr val="3C5159"/>
                </a:solidFill>
              </a:rPr>
              <a:t>HYPO </a:t>
            </a:r>
            <a:r>
              <a:rPr lang="de-DE" b="1" dirty="0" smtClean="0">
                <a:solidFill>
                  <a:srgbClr val="3C5159"/>
                </a:solidFill>
              </a:rPr>
              <a:t>NOE Gruppe Bank AG </a:t>
            </a:r>
            <a:endParaRPr lang="de-DE" sz="1800" b="1" dirty="0">
              <a:solidFill>
                <a:srgbClr val="3C5159"/>
              </a:solidFill>
            </a:endParaRPr>
          </a:p>
          <a:p>
            <a:pPr algn="ctr" eaLnBrk="0" hangingPunct="0"/>
            <a:r>
              <a:rPr lang="de-DE" sz="1800" b="1" dirty="0" smtClean="0">
                <a:solidFill>
                  <a:srgbClr val="3C5159"/>
                </a:solidFill>
              </a:rPr>
              <a:t>Wipplingerstraße </a:t>
            </a:r>
            <a:r>
              <a:rPr lang="de-DE" sz="1800" b="1" dirty="0">
                <a:solidFill>
                  <a:srgbClr val="3C5159"/>
                </a:solidFill>
              </a:rPr>
              <a:t>4 </a:t>
            </a:r>
          </a:p>
          <a:p>
            <a:pPr algn="ctr" eaLnBrk="0" hangingPunct="0"/>
            <a:r>
              <a:rPr lang="de-DE" sz="1800" b="1" dirty="0">
                <a:solidFill>
                  <a:srgbClr val="3C5159"/>
                </a:solidFill>
              </a:rPr>
              <a:t>1010 Vienna</a:t>
            </a:r>
          </a:p>
          <a:p>
            <a:pPr algn="ctr" eaLnBrk="0" hangingPunct="0"/>
            <a:r>
              <a:rPr lang="de-DE" sz="1800" b="1" dirty="0">
                <a:solidFill>
                  <a:srgbClr val="3C5159"/>
                </a:solidFill>
              </a:rPr>
              <a:t>Phone: +</a:t>
            </a:r>
            <a:r>
              <a:rPr lang="de-DE" sz="1800" b="1" dirty="0" smtClean="0">
                <a:solidFill>
                  <a:srgbClr val="3C5159"/>
                </a:solidFill>
              </a:rPr>
              <a:t>43(0)5 90 910-1551</a:t>
            </a:r>
            <a:endParaRPr lang="de-DE" sz="1800" b="1" dirty="0">
              <a:solidFill>
                <a:srgbClr val="3C5159"/>
              </a:solidFill>
            </a:endParaRPr>
          </a:p>
          <a:p>
            <a:pPr algn="ctr" eaLnBrk="0" hangingPunct="0"/>
            <a:r>
              <a:rPr lang="de-DE" sz="1800" b="1" dirty="0">
                <a:solidFill>
                  <a:srgbClr val="3C5159"/>
                </a:solidFill>
              </a:rPr>
              <a:t>Fax: +</a:t>
            </a:r>
            <a:r>
              <a:rPr lang="de-DE" sz="1800" b="1" dirty="0" smtClean="0">
                <a:solidFill>
                  <a:srgbClr val="3C5159"/>
                </a:solidFill>
              </a:rPr>
              <a:t>43(0)5 90 910-1551</a:t>
            </a:r>
            <a:endParaRPr lang="de-DE" sz="1800" b="1" dirty="0">
              <a:solidFill>
                <a:srgbClr val="3C5159"/>
              </a:solidFill>
            </a:endParaRPr>
          </a:p>
          <a:p>
            <a:pPr algn="ctr" eaLnBrk="0" hangingPunct="0"/>
            <a:r>
              <a:rPr lang="de-DE" sz="1800" b="1" dirty="0">
                <a:solidFill>
                  <a:srgbClr val="3C5159"/>
                </a:solidFill>
              </a:rPr>
              <a:t>E-Mail: </a:t>
            </a:r>
            <a:r>
              <a:rPr lang="de-DE" sz="1800" b="1" dirty="0" smtClean="0">
                <a:solidFill>
                  <a:srgbClr val="3C5159"/>
                </a:solidFill>
              </a:rPr>
              <a:t>pfinternational@hyponoe.at</a:t>
            </a:r>
            <a:endParaRPr lang="de-DE" sz="1800" b="1" dirty="0">
              <a:solidFill>
                <a:srgbClr val="3C5159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95264" cy="365125"/>
          </a:xfrm>
        </p:spPr>
        <p:txBody>
          <a:bodyPr/>
          <a:lstStyle/>
          <a:p>
            <a:fld id="{6AF65A6C-DFD4-4E08-B541-0D430CE26E08}" type="slidenum">
              <a:rPr lang="de-DE" smtClean="0"/>
              <a:pPr/>
              <a:t>25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268760"/>
            <a:ext cx="8820720" cy="4320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GB" sz="3200" dirty="0" smtClean="0">
                <a:solidFill>
                  <a:schemeClr val="tx1"/>
                </a:solidFill>
                <a:latin typeface="+mj-lt"/>
              </a:rPr>
              <a:t>History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67544" y="1772816"/>
            <a:ext cx="4464496" cy="43191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42925" marR="0" lvl="0" indent="-542925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72BA"/>
              </a:buClr>
              <a:buSzTx/>
              <a:buFont typeface="Wingdings" pitchFamily="2" charset="2"/>
              <a:buNone/>
              <a:tabLst>
                <a:tab pos="542925" algn="l"/>
              </a:tabLst>
              <a:defRPr/>
            </a:pP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1888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Establishment of a regional mortgage bank for </a:t>
            </a:r>
            <a:b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Lower Austria </a:t>
            </a:r>
            <a:endParaRPr kumimoji="0" lang="en-GB" sz="700" b="0" i="0" u="none" strike="noStrike" kern="1200" cap="none" spc="0" normalizeH="0" baseline="0" noProof="0" dirty="0" smtClean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42925" marR="0" lvl="0" indent="-542925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72BA"/>
              </a:buClr>
              <a:buSzTx/>
              <a:buFont typeface="Wingdings" pitchFamily="2" charset="2"/>
              <a:buNone/>
              <a:tabLst>
                <a:tab pos="542925" algn="l"/>
              </a:tabLst>
              <a:defRPr/>
            </a:pP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1992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Founding of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Niederösterreichische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Landesbank-Hypothekenbank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AG</a:t>
            </a:r>
            <a:b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Shareholder: 100 % </a:t>
            </a:r>
            <a:r>
              <a:rPr lang="en-GB" sz="1300" dirty="0" smtClean="0">
                <a:latin typeface="Arial" pitchFamily="34" charset="0"/>
                <a:cs typeface="Arial" pitchFamily="34" charset="0"/>
              </a:rPr>
              <a:t>Province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</a:t>
            </a:r>
            <a:r>
              <a:rPr kumimoji="0" lang="en-GB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Lower Austria </a:t>
            </a:r>
            <a:endParaRPr kumimoji="0" lang="en-GB" sz="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42925" marR="0" lvl="0" indent="-542925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72BA"/>
              </a:buClr>
              <a:buSzTx/>
              <a:buFont typeface="Wingdings" pitchFamily="2" charset="2"/>
              <a:buNone/>
              <a:tabLst>
                <a:tab pos="542925" algn="l"/>
              </a:tabLst>
              <a:defRPr/>
            </a:pP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1996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Partial privatisation: Shareholders: </a:t>
            </a:r>
            <a:b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74 % </a:t>
            </a:r>
            <a:r>
              <a:rPr lang="en-GB" sz="1300" dirty="0" smtClean="0">
                <a:latin typeface="Arial" pitchFamily="34" charset="0"/>
                <a:cs typeface="Arial" pitchFamily="34" charset="0"/>
              </a:rPr>
              <a:t>Province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 Lower Austria, </a:t>
            </a:r>
            <a:b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26 % ÖVAG</a:t>
            </a:r>
            <a:endParaRPr kumimoji="0" lang="en-GB" sz="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42925" marR="0" lvl="0" indent="-542925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SzTx/>
              <a:tabLst>
                <a:tab pos="542925" algn="l"/>
              </a:tabLst>
              <a:defRPr/>
            </a:pP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1999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Change in shareholders’ stakes to</a:t>
            </a:r>
            <a:b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59 % State of</a:t>
            </a:r>
            <a:r>
              <a:rPr kumimoji="0" lang="en-GB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Lower Austria and  </a:t>
            </a:r>
            <a:b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41 % </a:t>
            </a:r>
            <a:r>
              <a:rPr lang="en-GB" sz="1300" dirty="0" smtClean="0">
                <a:latin typeface="Arial" pitchFamily="34" charset="0"/>
                <a:cs typeface="Arial" pitchFamily="34" charset="0"/>
              </a:rPr>
              <a:t>ÖV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AG</a:t>
            </a:r>
          </a:p>
          <a:p>
            <a:pPr marL="542925" marR="0" lvl="0" indent="-542925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SzTx/>
              <a:tabLst>
                <a:tab pos="542925" algn="l"/>
              </a:tabLst>
              <a:defRPr/>
            </a:pP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2007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Retransfer of all </a:t>
            </a:r>
            <a:r>
              <a:rPr lang="en-GB" sz="1300" dirty="0" smtClean="0">
                <a:latin typeface="Arial" pitchFamily="34" charset="0"/>
                <a:cs typeface="Arial" pitchFamily="34" charset="0"/>
              </a:rPr>
              <a:t>ÖV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AG shares to the </a:t>
            </a:r>
            <a:b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lang="en-GB" sz="1300" dirty="0" smtClean="0">
                <a:latin typeface="Arial" pitchFamily="34" charset="0"/>
                <a:cs typeface="Arial" pitchFamily="34" charset="0"/>
              </a:rPr>
              <a:t>Province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 Lower Austria</a:t>
            </a:r>
          </a:p>
          <a:p>
            <a:pPr marL="542925" marR="0" lvl="0" indent="-542925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SzTx/>
              <a:tabLst>
                <a:tab pos="542925" algn="l"/>
              </a:tabLst>
              <a:defRPr/>
            </a:pPr>
            <a:r>
              <a:rPr lang="en-GB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2010</a:t>
            </a:r>
            <a:r>
              <a:rPr lang="en-GB" sz="1300" dirty="0" smtClean="0">
                <a:latin typeface="Arial" pitchFamily="34" charset="0"/>
                <a:cs typeface="Arial" pitchFamily="34" charset="0"/>
              </a:rPr>
              <a:t>	Rebranding: HYPO NOE </a:t>
            </a:r>
            <a:r>
              <a:rPr lang="en-GB" sz="1300" dirty="0" err="1" smtClean="0">
                <a:latin typeface="Arial" pitchFamily="34" charset="0"/>
                <a:cs typeface="Arial" pitchFamily="34" charset="0"/>
              </a:rPr>
              <a:t>Gruppe</a:t>
            </a:r>
            <a:r>
              <a:rPr lang="en-GB" sz="1300" dirty="0" smtClean="0">
                <a:latin typeface="Arial" pitchFamily="34" charset="0"/>
                <a:cs typeface="Arial" pitchFamily="34" charset="0"/>
              </a:rPr>
              <a:t> Bank AG</a:t>
            </a:r>
          </a:p>
          <a:p>
            <a:pPr marL="542925" marR="0" lvl="0" indent="-542925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SzTx/>
              <a:tabLst>
                <a:tab pos="542925" algn="l"/>
              </a:tabLst>
              <a:defRPr/>
            </a:pP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</p:txBody>
      </p:sp>
      <p:pic>
        <p:nvPicPr>
          <p:cNvPr id="7" name="Picture 11" descr="BD5noe31-Viertelsgrenzen"/>
          <p:cNvPicPr>
            <a:picLocks noChangeAspect="1" noChangeArrowheads="1"/>
          </p:cNvPicPr>
          <p:nvPr/>
        </p:nvPicPr>
        <p:blipFill>
          <a:blip r:embed="rId2" cstate="print"/>
          <a:srcRect r="23657"/>
          <a:stretch>
            <a:fillRect/>
          </a:stretch>
        </p:blipFill>
        <p:spPr bwMode="auto">
          <a:xfrm>
            <a:off x="4716016" y="1268760"/>
            <a:ext cx="3672407" cy="444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Landeswappe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30852" r="32979"/>
          <a:stretch>
            <a:fillRect/>
          </a:stretch>
        </p:blipFill>
        <p:spPr bwMode="auto">
          <a:xfrm>
            <a:off x="7812360" y="836712"/>
            <a:ext cx="636588" cy="93503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7620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331640" y="1268760"/>
            <a:ext cx="7221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rgbClr val="3A3A3A"/>
                </a:solidFill>
                <a:latin typeface="+mj-lt"/>
              </a:rPr>
              <a:t>Financial </a:t>
            </a:r>
            <a:r>
              <a:rPr lang="de-AT" sz="2000" b="1" dirty="0" err="1" smtClean="0">
                <a:solidFill>
                  <a:srgbClr val="3A3A3A"/>
                </a:solidFill>
                <a:latin typeface="+mj-lt"/>
              </a:rPr>
              <a:t>statements</a:t>
            </a:r>
            <a:r>
              <a:rPr lang="de-AT" sz="2000" b="1" dirty="0" smtClean="0">
                <a:solidFill>
                  <a:srgbClr val="3A3A3A"/>
                </a:solidFill>
                <a:latin typeface="+mj-lt"/>
              </a:rPr>
              <a:t> </a:t>
            </a:r>
            <a:r>
              <a:rPr lang="de-AT" sz="2000" b="1" dirty="0" err="1" smtClean="0">
                <a:solidFill>
                  <a:srgbClr val="3A3A3A"/>
                </a:solidFill>
                <a:latin typeface="+mj-lt"/>
              </a:rPr>
              <a:t>of</a:t>
            </a:r>
            <a:r>
              <a:rPr lang="de-AT" sz="2000" b="1" dirty="0" smtClean="0">
                <a:solidFill>
                  <a:srgbClr val="3A3A3A"/>
                </a:solidFill>
                <a:latin typeface="+mj-lt"/>
              </a:rPr>
              <a:t> HYPO NOE Group </a:t>
            </a:r>
            <a:r>
              <a:rPr lang="de-AT" sz="2000" b="1" dirty="0" err="1" smtClean="0">
                <a:solidFill>
                  <a:srgbClr val="3A3A3A"/>
                </a:solidFill>
                <a:latin typeface="+mj-lt"/>
              </a:rPr>
              <a:t>as</a:t>
            </a:r>
            <a:r>
              <a:rPr lang="de-AT" sz="2000" b="1" dirty="0" smtClean="0">
                <a:solidFill>
                  <a:srgbClr val="3A3A3A"/>
                </a:solidFill>
                <a:latin typeface="+mj-lt"/>
              </a:rPr>
              <a:t> per 3</a:t>
            </a:r>
            <a:r>
              <a:rPr lang="hu-HU" sz="2000" b="1" dirty="0" smtClean="0">
                <a:solidFill>
                  <a:srgbClr val="3A3A3A"/>
                </a:solidFill>
                <a:latin typeface="+mj-lt"/>
              </a:rPr>
              <a:t>1</a:t>
            </a:r>
            <a:r>
              <a:rPr lang="de-AT" sz="2000" b="1" dirty="0" smtClean="0">
                <a:solidFill>
                  <a:srgbClr val="3A3A3A"/>
                </a:solidFill>
                <a:latin typeface="+mj-lt"/>
              </a:rPr>
              <a:t>.</a:t>
            </a:r>
            <a:r>
              <a:rPr lang="hu-HU" sz="2000" b="1" dirty="0" smtClean="0">
                <a:solidFill>
                  <a:srgbClr val="3A3A3A"/>
                </a:solidFill>
                <a:latin typeface="+mj-lt"/>
              </a:rPr>
              <a:t>12</a:t>
            </a:r>
            <a:r>
              <a:rPr lang="de-AT" sz="2000" b="1" dirty="0" smtClean="0">
                <a:solidFill>
                  <a:srgbClr val="3A3A3A"/>
                </a:solidFill>
                <a:latin typeface="+mj-lt"/>
              </a:rPr>
              <a:t>.2010 </a:t>
            </a:r>
            <a:endParaRPr lang="de-AT" sz="2000" b="1" dirty="0">
              <a:solidFill>
                <a:srgbClr val="3A3A3A"/>
              </a:solidFill>
              <a:latin typeface="+mj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8" name="Picture 2" descr="P:\Kunden\Hypo\Rebranding Herbst 2010\Unternehmens Präsi\OJP0011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533927" cy="3600400"/>
          </a:xfrm>
          <a:prstGeom prst="rect">
            <a:avLst/>
          </a:prstGeom>
          <a:noFill/>
        </p:spPr>
      </p:pic>
      <p:pic>
        <p:nvPicPr>
          <p:cNvPr id="9" name="Grafik 8" descr="KeyFigures_mx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132856"/>
            <a:ext cx="567384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4"/>
          <p:cNvSpPr txBox="1">
            <a:spLocks noChangeArrowheads="1"/>
          </p:cNvSpPr>
          <p:nvPr/>
        </p:nvSpPr>
        <p:spPr bwMode="auto">
          <a:xfrm>
            <a:off x="323528" y="1700808"/>
            <a:ext cx="2447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 err="1" smtClean="0">
                <a:solidFill>
                  <a:srgbClr val="10275B"/>
                </a:solidFill>
              </a:rPr>
              <a:t>Our</a:t>
            </a:r>
            <a:r>
              <a:rPr lang="de-DE" sz="2000" b="1" dirty="0" smtClean="0">
                <a:solidFill>
                  <a:srgbClr val="10275B"/>
                </a:solidFill>
              </a:rPr>
              <a:t> </a:t>
            </a:r>
            <a:r>
              <a:rPr lang="de-DE" sz="2000" b="1" dirty="0" err="1" smtClean="0">
                <a:solidFill>
                  <a:srgbClr val="10275B"/>
                </a:solidFill>
              </a:rPr>
              <a:t>Markets</a:t>
            </a:r>
            <a:r>
              <a:rPr lang="de-DE" sz="2000" b="1" dirty="0" smtClean="0">
                <a:solidFill>
                  <a:srgbClr val="10275B"/>
                </a:solidFill>
              </a:rPr>
              <a:t>:</a:t>
            </a:r>
            <a:endParaRPr lang="de-DE" sz="2000" b="1" dirty="0">
              <a:solidFill>
                <a:srgbClr val="10275B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8" y="2060848"/>
            <a:ext cx="2232248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72BA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72BA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400" b="1" dirty="0" smtClean="0"/>
              <a:t>Headquarter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1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60000"/>
              </a:spcAft>
              <a:buClr>
                <a:srgbClr val="0072BA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400" b="1" dirty="0" smtClean="0">
                <a:solidFill>
                  <a:srgbClr val="FFCC00"/>
                </a:solidFill>
              </a:rPr>
              <a:t>Austria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72B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Representative</a:t>
            </a:r>
            <a:r>
              <a:rPr kumimoji="0" lang="en-GB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office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1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60000"/>
              </a:spcAft>
              <a:buClr>
                <a:srgbClr val="0072BA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sz="1400" b="1" dirty="0" smtClean="0">
                <a:solidFill>
                  <a:srgbClr val="002060"/>
                </a:solidFill>
              </a:rPr>
              <a:t>Hungary, Czech Republic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72B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59A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</a:t>
            </a:r>
            <a:r>
              <a:rPr kumimoji="0" lang="en-GB" sz="1400" b="1" i="0" u="none" strike="noStrike" kern="1200" cap="none" spc="0" normalizeH="0" noProof="0" dirty="0" smtClean="0">
                <a:ln>
                  <a:noFill/>
                </a:ln>
                <a:solidFill>
                  <a:srgbClr val="1259A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59A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border finance</a:t>
            </a:r>
            <a:endParaRPr lang="en-GB" sz="1400" b="1" dirty="0" smtClean="0">
              <a:solidFill>
                <a:srgbClr val="1259A7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72BA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CC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72B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72BA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72BA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72BA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72BA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72BA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72BA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0072BA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6" name="Grafik 5" descr="EUROPA_HYPO_6_NEU inkl.Tschech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124744"/>
            <a:ext cx="5450940" cy="4560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83568" y="1268760"/>
            <a:ext cx="4317207" cy="60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GB" sz="3200" dirty="0"/>
              <a:t>Our </a:t>
            </a:r>
            <a:r>
              <a:rPr lang="en-GB" sz="3200" dirty="0" smtClean="0"/>
              <a:t>Financing Activities:</a:t>
            </a:r>
            <a:endParaRPr lang="en-GB" sz="3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11560" y="1844824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dirty="0" smtClean="0"/>
              <a:t> Public Finance</a:t>
            </a:r>
          </a:p>
          <a:p>
            <a:pPr marL="1143000" lvl="2" indent="-228600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dirty="0" smtClean="0"/>
              <a:t>Countries</a:t>
            </a:r>
          </a:p>
          <a:p>
            <a:pPr marL="1143000" lvl="2" indent="-228600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dirty="0" smtClean="0"/>
              <a:t>Cities</a:t>
            </a:r>
          </a:p>
          <a:p>
            <a:pPr marL="1143000" lvl="2" indent="-228600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dirty="0" smtClean="0"/>
              <a:t>Municipalities</a:t>
            </a:r>
          </a:p>
          <a:p>
            <a:pPr lvl="1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dirty="0" smtClean="0"/>
              <a:t> Classic Infrastructure</a:t>
            </a:r>
          </a:p>
          <a:p>
            <a:pPr marL="1143000" lvl="2" indent="-228600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dirty="0" smtClean="0"/>
              <a:t>Transport</a:t>
            </a:r>
          </a:p>
          <a:p>
            <a:pPr marL="1143000" lvl="2" indent="-228600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dirty="0" smtClean="0"/>
              <a:t>Energy</a:t>
            </a:r>
          </a:p>
          <a:p>
            <a:pPr marL="1143000" lvl="2" indent="-228600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dirty="0" smtClean="0"/>
              <a:t>Waste management</a:t>
            </a:r>
            <a:endParaRPr lang="en-GB" i="1" dirty="0" smtClean="0"/>
          </a:p>
          <a:p>
            <a:pPr marL="1143000" lvl="2" indent="-228600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dirty="0" smtClean="0"/>
              <a:t>Utilities</a:t>
            </a:r>
          </a:p>
          <a:p>
            <a:pPr lvl="1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dirty="0" smtClean="0"/>
              <a:t> Social Infrastructure</a:t>
            </a:r>
          </a:p>
          <a:p>
            <a:pPr marL="1143000" lvl="2" indent="-228600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dirty="0" smtClean="0"/>
              <a:t>Schools, universities </a:t>
            </a:r>
          </a:p>
          <a:p>
            <a:pPr marL="1143000" lvl="2" indent="-228600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dirty="0" smtClean="0"/>
              <a:t>Hospitals, health care sector</a:t>
            </a:r>
          </a:p>
          <a:p>
            <a:pPr marL="1143000" lvl="2" indent="-228600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dirty="0" smtClean="0"/>
              <a:t>Public buildings </a:t>
            </a:r>
          </a:p>
          <a:p>
            <a:pPr lvl="1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dirty="0" smtClean="0"/>
              <a:t> </a:t>
            </a:r>
            <a:r>
              <a:rPr lang="en-GB" dirty="0" err="1" smtClean="0"/>
              <a:t>Corporates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9750" y="1268761"/>
            <a:ext cx="734461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de-AT" sz="3200" dirty="0" err="1" smtClean="0">
                <a:latin typeface="+mj-lt"/>
              </a:rPr>
              <a:t>Our</a:t>
            </a:r>
            <a:r>
              <a:rPr lang="de-AT" sz="3200" dirty="0" smtClean="0">
                <a:latin typeface="+mj-lt"/>
              </a:rPr>
              <a:t> (Public </a:t>
            </a:r>
            <a:r>
              <a:rPr lang="de-AT" sz="3200" dirty="0" err="1" smtClean="0">
                <a:latin typeface="+mj-lt"/>
              </a:rPr>
              <a:t>Finance</a:t>
            </a:r>
            <a:r>
              <a:rPr lang="de-AT" sz="3200" dirty="0" smtClean="0">
                <a:latin typeface="+mj-lt"/>
              </a:rPr>
              <a:t>) Products</a:t>
            </a:r>
            <a:r>
              <a:rPr lang="en-GB" sz="3200" dirty="0" smtClean="0">
                <a:latin typeface="+mj-lt"/>
              </a:rPr>
              <a:t>:</a:t>
            </a:r>
            <a:r>
              <a:rPr lang="en-GB" sz="2000" b="1" dirty="0" smtClean="0">
                <a:solidFill>
                  <a:srgbClr val="3C5159"/>
                </a:solidFill>
              </a:rPr>
              <a:t/>
            </a:r>
            <a:br>
              <a:rPr lang="en-GB" sz="2000" b="1" dirty="0" smtClean="0">
                <a:solidFill>
                  <a:srgbClr val="3C5159"/>
                </a:solidFill>
              </a:rPr>
            </a:br>
            <a:endParaRPr lang="en-GB" sz="2000" b="1" dirty="0" smtClean="0">
              <a:solidFill>
                <a:srgbClr val="3C5159"/>
              </a:solidFill>
            </a:endParaRPr>
          </a:p>
          <a:p>
            <a:pPr lvl="1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dirty="0" smtClean="0"/>
              <a:t> Tailor made financing solutions &amp; advising services</a:t>
            </a:r>
          </a:p>
          <a:p>
            <a:pPr lvl="1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dirty="0" smtClean="0"/>
              <a:t> Loans &amp; financing products similar to loans</a:t>
            </a:r>
          </a:p>
          <a:p>
            <a:pPr lvl="1" eaLnBrk="0" hangingPunct="0">
              <a:buClr>
                <a:srgbClr val="0072BA"/>
              </a:buClr>
            </a:pPr>
            <a:r>
              <a:rPr lang="en-GB" dirty="0" smtClean="0"/>
              <a:t>   (e.g. </a:t>
            </a:r>
            <a:r>
              <a:rPr lang="en-GB" dirty="0" err="1" smtClean="0"/>
              <a:t>Schuldschein</a:t>
            </a:r>
            <a:r>
              <a:rPr lang="en-GB" dirty="0" smtClean="0"/>
              <a:t>, Private Placement)</a:t>
            </a:r>
            <a:endParaRPr lang="en-GB" sz="1800" dirty="0" smtClean="0"/>
          </a:p>
          <a:p>
            <a:pPr lvl="1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sz="1800" dirty="0" smtClean="0"/>
              <a:t> </a:t>
            </a:r>
            <a:r>
              <a:rPr lang="en-GB" dirty="0" smtClean="0"/>
              <a:t>Project Finance</a:t>
            </a:r>
            <a:endParaRPr lang="en-GB" sz="1800" dirty="0"/>
          </a:p>
          <a:p>
            <a:pPr lvl="1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sz="1800" dirty="0"/>
              <a:t> </a:t>
            </a:r>
            <a:r>
              <a:rPr lang="en-GB" dirty="0" smtClean="0"/>
              <a:t>F</a:t>
            </a:r>
            <a:r>
              <a:rPr lang="en-GB" sz="1800" dirty="0" smtClean="0"/>
              <a:t>inancing solutions custom-made &amp; Consulting services</a:t>
            </a:r>
            <a:endParaRPr lang="en-GB" dirty="0" smtClean="0"/>
          </a:p>
          <a:p>
            <a:pPr lvl="1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sz="1800" dirty="0" smtClean="0"/>
              <a:t> </a:t>
            </a:r>
            <a:r>
              <a:rPr lang="en-GB" sz="1800" b="1" dirty="0" smtClean="0">
                <a:solidFill>
                  <a:srgbClr val="FFC000"/>
                </a:solidFill>
              </a:rPr>
              <a:t>Public Private Partnerships</a:t>
            </a:r>
            <a:endParaRPr lang="en-GB" b="1" dirty="0" smtClean="0">
              <a:solidFill>
                <a:srgbClr val="FFC000"/>
              </a:solidFill>
            </a:endParaRPr>
          </a:p>
          <a:p>
            <a:pPr lvl="1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dirty="0" smtClean="0"/>
              <a:t> </a:t>
            </a:r>
            <a:r>
              <a:rPr lang="en-GB" dirty="0" err="1" smtClean="0"/>
              <a:t>Forfaiting</a:t>
            </a:r>
            <a:endParaRPr lang="en-GB" sz="1800" dirty="0" smtClean="0"/>
          </a:p>
          <a:p>
            <a:pPr lvl="1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dirty="0" smtClean="0"/>
              <a:t> ECA covered solutions</a:t>
            </a:r>
            <a:endParaRPr lang="en-GB" sz="1800" dirty="0" smtClean="0"/>
          </a:p>
          <a:p>
            <a:pPr lvl="1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dirty="0" smtClean="0"/>
              <a:t> Refinancing via </a:t>
            </a:r>
            <a:r>
              <a:rPr lang="en-GB" dirty="0" err="1" smtClean="0"/>
              <a:t>OeKB</a:t>
            </a:r>
            <a:r>
              <a:rPr lang="en-GB" dirty="0" smtClean="0"/>
              <a:t>, </a:t>
            </a:r>
            <a:r>
              <a:rPr lang="en-GB" dirty="0" err="1" smtClean="0"/>
              <a:t>KfW</a:t>
            </a:r>
            <a:r>
              <a:rPr lang="en-GB" dirty="0" smtClean="0"/>
              <a:t>, EIB</a:t>
            </a:r>
            <a:endParaRPr lang="en-GB" sz="1800" dirty="0" smtClean="0"/>
          </a:p>
          <a:p>
            <a:pPr lvl="1" eaLnBrk="0" hangingPunct="0">
              <a:buClr>
                <a:srgbClr val="0072BA"/>
              </a:buClr>
              <a:buFont typeface="Wingdings" pitchFamily="2" charset="2"/>
              <a:buChar char="§"/>
            </a:pPr>
            <a:r>
              <a:rPr lang="en-GB" dirty="0" smtClean="0"/>
              <a:t> Treasury products</a:t>
            </a:r>
          </a:p>
          <a:p>
            <a:pPr lvl="1" eaLnBrk="0" hangingPunct="0">
              <a:buClr>
                <a:srgbClr val="0072BA"/>
              </a:buClr>
            </a:pPr>
            <a:r>
              <a:rPr lang="en-GB" sz="1800" dirty="0" smtClean="0"/>
              <a:t>  (</a:t>
            </a:r>
            <a:r>
              <a:rPr lang="en-GB" dirty="0" smtClean="0"/>
              <a:t>e.g.</a:t>
            </a:r>
            <a:r>
              <a:rPr lang="en-GB" sz="1800" dirty="0" smtClean="0"/>
              <a:t> interest rate hedging)</a:t>
            </a:r>
          </a:p>
          <a:p>
            <a:pPr lvl="1" eaLnBrk="0" hangingPunct="0">
              <a:buClr>
                <a:srgbClr val="0072BA"/>
              </a:buClr>
            </a:pPr>
            <a:endParaRPr lang="en-GB" dirty="0" smtClean="0"/>
          </a:p>
          <a:p>
            <a:pPr lvl="1" eaLnBrk="0" hangingPunct="0">
              <a:buClr>
                <a:srgbClr val="0072BA"/>
              </a:buClr>
            </a:pPr>
            <a:endParaRPr lang="en-GB" sz="1800" dirty="0" smtClean="0"/>
          </a:p>
          <a:p>
            <a:pPr lvl="1" eaLnBrk="0" hangingPunct="0">
              <a:buClr>
                <a:srgbClr val="0072BA"/>
              </a:buClr>
            </a:pPr>
            <a:endParaRPr lang="en-GB" sz="1800" dirty="0"/>
          </a:p>
          <a:p>
            <a:pPr marL="1143000" lvl="2" indent="-228600" eaLnBrk="0" hangingPunct="0">
              <a:buClr>
                <a:srgbClr val="0072BA"/>
              </a:buClr>
            </a:pPr>
            <a:endParaRPr lang="en-GB" sz="1800" dirty="0" smtClean="0"/>
          </a:p>
          <a:p>
            <a:pPr marL="1143000" lvl="2" indent="-228600" eaLnBrk="0" hangingPunct="0">
              <a:buClr>
                <a:srgbClr val="0072BA"/>
              </a:buClr>
            </a:pPr>
            <a:endParaRPr lang="en-GB" sz="1800" dirty="0"/>
          </a:p>
          <a:p>
            <a:pPr marL="1143000" lvl="2" indent="-228600" eaLnBrk="0" hangingPunct="0">
              <a:buClr>
                <a:srgbClr val="0072BA"/>
              </a:buClr>
            </a:pPr>
            <a:endParaRPr lang="en-GB" dirty="0"/>
          </a:p>
          <a:p>
            <a:pPr lvl="1" eaLnBrk="0" hangingPunct="0">
              <a:buClr>
                <a:srgbClr val="0072BA"/>
              </a:buClr>
              <a:buFont typeface="Wingdings" pitchFamily="2" charset="2"/>
              <a:buChar char="§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A6C-DFD4-4E08-B541-0D430CE26E0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23528" y="1844824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Arial" pitchFamily="34" charset="0"/>
              </a:rPr>
              <a:t>PPPs are aimed at increasing the efficiency of infrastructure projects by means of a long-term collaboration between the public sector and private business. A </a:t>
            </a:r>
            <a:r>
              <a:rPr lang="en-US" b="1" dirty="0" smtClean="0">
                <a:solidFill>
                  <a:srgbClr val="FFC000"/>
                </a:solidFill>
                <a:cs typeface="Arial" pitchFamily="34" charset="0"/>
              </a:rPr>
              <a:t>holistic approach </a:t>
            </a:r>
            <a:r>
              <a:rPr lang="en-US" dirty="0" smtClean="0">
                <a:cs typeface="Arial" pitchFamily="34" charset="0"/>
              </a:rPr>
              <a:t>which extends over the entire lifecycle is important here.</a:t>
            </a:r>
          </a:p>
          <a:p>
            <a:r>
              <a:rPr lang="en-US" b="1" dirty="0" smtClean="0">
                <a:cs typeface="Arial" pitchFamily="34" charset="0"/>
              </a:rPr>
              <a:t>Source: German PPP Task Force, German Transport,</a:t>
            </a:r>
          </a:p>
          <a:p>
            <a:r>
              <a:rPr lang="en-US" b="1" dirty="0" smtClean="0">
                <a:cs typeface="Arial" pitchFamily="34" charset="0"/>
              </a:rPr>
              <a:t>Construction and Housing Ministry (</a:t>
            </a:r>
            <a:r>
              <a:rPr lang="en-US" b="1" dirty="0" err="1" smtClean="0">
                <a:cs typeface="Arial" pitchFamily="34" charset="0"/>
              </a:rPr>
              <a:t>Bundesministerium</a:t>
            </a:r>
            <a:r>
              <a:rPr lang="en-US" b="1" dirty="0" smtClean="0">
                <a:cs typeface="Arial" pitchFamily="34" charset="0"/>
              </a:rPr>
              <a:t> </a:t>
            </a:r>
            <a:r>
              <a:rPr lang="en-US" b="1" dirty="0" err="1" smtClean="0">
                <a:cs typeface="Arial" pitchFamily="34" charset="0"/>
              </a:rPr>
              <a:t>für</a:t>
            </a:r>
            <a:endParaRPr lang="en-US" b="1" dirty="0" smtClean="0">
              <a:cs typeface="Arial" pitchFamily="34" charset="0"/>
            </a:endParaRPr>
          </a:p>
          <a:p>
            <a:r>
              <a:rPr lang="en-US" b="1" dirty="0" err="1" smtClean="0">
                <a:cs typeface="Arial" pitchFamily="34" charset="0"/>
              </a:rPr>
              <a:t>Verkehr</a:t>
            </a:r>
            <a:r>
              <a:rPr lang="en-US" b="1" dirty="0" smtClean="0">
                <a:cs typeface="Arial" pitchFamily="34" charset="0"/>
              </a:rPr>
              <a:t>, </a:t>
            </a:r>
            <a:r>
              <a:rPr lang="en-US" b="1" dirty="0" err="1" smtClean="0">
                <a:cs typeface="Arial" pitchFamily="34" charset="0"/>
              </a:rPr>
              <a:t>Bauen</a:t>
            </a:r>
            <a:r>
              <a:rPr lang="en-US" b="1" dirty="0" smtClean="0">
                <a:cs typeface="Arial" pitchFamily="34" charset="0"/>
              </a:rPr>
              <a:t> and </a:t>
            </a:r>
            <a:r>
              <a:rPr lang="en-US" b="1" dirty="0" err="1" smtClean="0">
                <a:cs typeface="Arial" pitchFamily="34" charset="0"/>
              </a:rPr>
              <a:t>Wohnen</a:t>
            </a:r>
            <a:r>
              <a:rPr lang="en-US" b="1" dirty="0" smtClean="0">
                <a:cs typeface="Arial" pitchFamily="34" charset="0"/>
              </a:rPr>
              <a:t>)</a:t>
            </a:r>
          </a:p>
          <a:p>
            <a:endParaRPr lang="en-US" b="1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The term public-private partnership (“PPP”) is not defined at Community level. In</a:t>
            </a:r>
          </a:p>
          <a:p>
            <a:r>
              <a:rPr lang="en-US" dirty="0" smtClean="0">
                <a:cs typeface="Arial" pitchFamily="34" charset="0"/>
              </a:rPr>
              <a:t>general, the term refers to forms of cooperation between public authorities and</a:t>
            </a:r>
          </a:p>
          <a:p>
            <a:r>
              <a:rPr lang="en-US" dirty="0" smtClean="0">
                <a:cs typeface="Arial" pitchFamily="34" charset="0"/>
              </a:rPr>
              <a:t>the world of business which aim to ensure the funding, construction, renovation,</a:t>
            </a:r>
          </a:p>
          <a:p>
            <a:r>
              <a:rPr lang="en-US" dirty="0" smtClean="0">
                <a:cs typeface="Arial" pitchFamily="34" charset="0"/>
              </a:rPr>
              <a:t>management and maintenance of an</a:t>
            </a:r>
          </a:p>
          <a:p>
            <a:r>
              <a:rPr lang="en-US" dirty="0" smtClean="0">
                <a:cs typeface="Arial" pitchFamily="34" charset="0"/>
              </a:rPr>
              <a:t>infrastructure of the provision of a service.</a:t>
            </a:r>
          </a:p>
          <a:p>
            <a:r>
              <a:rPr lang="en-US" b="1" dirty="0" smtClean="0">
                <a:cs typeface="Arial" pitchFamily="34" charset="0"/>
              </a:rPr>
              <a:t>Source: Green Paper on Public-Private Partnerships and</a:t>
            </a:r>
          </a:p>
          <a:p>
            <a:r>
              <a:rPr lang="en-US" b="1" dirty="0" smtClean="0">
                <a:cs typeface="Arial" pitchFamily="34" charset="0"/>
              </a:rPr>
              <a:t>Community Law on Public Contracts and Concessions</a:t>
            </a:r>
          </a:p>
          <a:p>
            <a:r>
              <a:rPr lang="en-US" b="1" dirty="0" smtClean="0">
                <a:cs typeface="Arial" pitchFamily="34" charset="0"/>
              </a:rPr>
              <a:t>presented by the European Commission</a:t>
            </a:r>
          </a:p>
          <a:p>
            <a:endParaRPr lang="en-US" b="1" dirty="0" smtClean="0"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3528" y="126876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ypo Vorlage PP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915</Words>
  <Application>Microsoft Office PowerPoint</Application>
  <PresentationFormat>Bildschirmpräsentation (4:3)</PresentationFormat>
  <Paragraphs>220</Paragraphs>
  <Slides>25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Hypo Vorlage PP</vt:lpstr>
      <vt:lpstr>Folie 1</vt:lpstr>
      <vt:lpstr>Folie 2</vt:lpstr>
      <vt:lpstr>History</vt:lpstr>
      <vt:lpstr>Folie 4</vt:lpstr>
      <vt:lpstr>Folie 5</vt:lpstr>
      <vt:lpstr>Folie 6</vt:lpstr>
      <vt:lpstr>Folie 7</vt:lpstr>
      <vt:lpstr>Folie 8</vt:lpstr>
      <vt:lpstr>Folie 9</vt:lpstr>
      <vt:lpstr>Folie 10</vt:lpstr>
      <vt:lpstr>The trend of municipal financing in CEE (Source EBRD)</vt:lpstr>
      <vt:lpstr>Folie 12</vt:lpstr>
      <vt:lpstr>Folie 13</vt:lpstr>
      <vt:lpstr>Folie 14</vt:lpstr>
      <vt:lpstr>Folie 15</vt:lpstr>
      <vt:lpstr>Folie 16</vt:lpstr>
      <vt:lpstr>Folie 17</vt:lpstr>
      <vt:lpstr>Motorway Density in Germany </vt:lpstr>
      <vt:lpstr>Motorways in Poland </vt:lpstr>
      <vt:lpstr>2 out of 3 rule  </vt:lpstr>
      <vt:lpstr>BOT – and its alternatives </vt:lpstr>
      <vt:lpstr>Folie 22</vt:lpstr>
      <vt:lpstr>CEE market impressions </vt:lpstr>
      <vt:lpstr>Folie 24</vt:lpstr>
      <vt:lpstr>Folie 25</vt:lpstr>
    </vt:vector>
  </TitlesOfParts>
  <Company>Standort Neugebäudeplatz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r029cp05</dc:creator>
  <cp:lastModifiedBy>r129cs80</cp:lastModifiedBy>
  <cp:revision>126</cp:revision>
  <dcterms:created xsi:type="dcterms:W3CDTF">2010-10-12T07:54:26Z</dcterms:created>
  <dcterms:modified xsi:type="dcterms:W3CDTF">2011-10-20T09:04:21Z</dcterms:modified>
</cp:coreProperties>
</file>