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65" r:id="rId2"/>
    <p:sldId id="259" r:id="rId3"/>
    <p:sldId id="267" r:id="rId4"/>
    <p:sldId id="258" r:id="rId5"/>
    <p:sldId id="256" r:id="rId6"/>
    <p:sldId id="266" r:id="rId7"/>
    <p:sldId id="260" r:id="rId8"/>
    <p:sldId id="261" r:id="rId9"/>
    <p:sldId id="262" r:id="rId10"/>
    <p:sldId id="257" r:id="rId11"/>
    <p:sldId id="263" r:id="rId12"/>
    <p:sldId id="264" r:id="rId13"/>
  </p:sldIdLst>
  <p:sldSz cx="9144000" cy="6858000" type="screen4x3"/>
  <p:notesSz cx="6858000" cy="9686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en-US" sz="1100" dirty="0" smtClean="0"/>
              <a:t>What is the top barrier to energy</a:t>
            </a:r>
            <a:r>
              <a:rPr lang="en-US" sz="1100" baseline="0" dirty="0" smtClean="0"/>
              <a:t> efficiency at your </a:t>
            </a:r>
            <a:r>
              <a:rPr lang="en-US" sz="1100" baseline="0" dirty="0" err="1" smtClean="0"/>
              <a:t>organisation</a:t>
            </a:r>
            <a:r>
              <a:rPr lang="en-US" sz="1100" baseline="0" dirty="0" smtClean="0"/>
              <a:t>?</a:t>
            </a:r>
            <a:endParaRPr lang="en-US" sz="1100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</c:spPr>
          <c:invertIfNegative val="0"/>
          <c:cat>
            <c:strRef>
              <c:f>Sheet1!$A$2:$A$9</c:f>
              <c:strCache>
                <c:ptCount val="8"/>
                <c:pt idx="0">
                  <c:v>Other</c:v>
                </c:pt>
                <c:pt idx="1">
                  <c:v>Landlord/Tenant split incentives</c:v>
                </c:pt>
                <c:pt idx="2">
                  <c:v>Lack of awareness about opportunities</c:v>
                </c:pt>
                <c:pt idx="3">
                  <c:v>Lack of technical expertise</c:v>
                </c:pt>
                <c:pt idx="4">
                  <c:v>Uncertainty regarding returns</c:v>
                </c:pt>
                <c:pt idx="5">
                  <c:v>No organisational ownership</c:v>
                </c:pt>
                <c:pt idx="6">
                  <c:v>Inadequate payback</c:v>
                </c:pt>
                <c:pt idx="7">
                  <c:v>Lack of funding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0.02</c:v>
                </c:pt>
                <c:pt idx="1">
                  <c:v>0.08</c:v>
                </c:pt>
                <c:pt idx="2">
                  <c:v>0.09</c:v>
                </c:pt>
                <c:pt idx="3">
                  <c:v>0.09</c:v>
                </c:pt>
                <c:pt idx="4">
                  <c:v>0.12</c:v>
                </c:pt>
                <c:pt idx="5">
                  <c:v>0.08</c:v>
                </c:pt>
                <c:pt idx="6">
                  <c:v>0.19</c:v>
                </c:pt>
                <c:pt idx="7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89051136"/>
        <c:axId val="89052672"/>
      </c:barChart>
      <c:catAx>
        <c:axId val="8905113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89052672"/>
        <c:crosses val="autoZero"/>
        <c:auto val="1"/>
        <c:lblAlgn val="ctr"/>
        <c:lblOffset val="100"/>
        <c:noMultiLvlLbl val="0"/>
      </c:catAx>
      <c:valAx>
        <c:axId val="89052672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en-US"/>
          </a:p>
        </c:txPr>
        <c:crossAx val="890511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Sheet1!$A$2:$A$16</c:f>
              <c:strCache>
                <c:ptCount val="15"/>
                <c:pt idx="0">
                  <c:v>Greece</c:v>
                </c:pt>
                <c:pt idx="1">
                  <c:v>UK</c:v>
                </c:pt>
                <c:pt idx="2">
                  <c:v>Spain</c:v>
                </c:pt>
                <c:pt idx="3">
                  <c:v>Poland</c:v>
                </c:pt>
                <c:pt idx="4">
                  <c:v>Sweden</c:v>
                </c:pt>
                <c:pt idx="5">
                  <c:v>Belgium</c:v>
                </c:pt>
                <c:pt idx="6">
                  <c:v>Denmark</c:v>
                </c:pt>
                <c:pt idx="7">
                  <c:v>Finland</c:v>
                </c:pt>
                <c:pt idx="8">
                  <c:v>Austria</c:v>
                </c:pt>
                <c:pt idx="9">
                  <c:v>Italy</c:v>
                </c:pt>
                <c:pt idx="10">
                  <c:v>France</c:v>
                </c:pt>
                <c:pt idx="11">
                  <c:v>Portugal</c:v>
                </c:pt>
                <c:pt idx="12">
                  <c:v>Netherlands</c:v>
                </c:pt>
                <c:pt idx="13">
                  <c:v>Ireland</c:v>
                </c:pt>
                <c:pt idx="14">
                  <c:v>Germany</c:v>
                </c:pt>
              </c:strCache>
            </c:strRef>
          </c:cat>
          <c:val>
            <c:numRef>
              <c:f>Sheet1!$B$2:$B$16</c:f>
              <c:numCache>
                <c:formatCode>0.0</c:formatCode>
                <c:ptCount val="15"/>
                <c:pt idx="0">
                  <c:v>0.65573770491803274</c:v>
                </c:pt>
                <c:pt idx="1">
                  <c:v>0.89007565643079656</c:v>
                </c:pt>
                <c:pt idx="2">
                  <c:v>1.0645848119233499</c:v>
                </c:pt>
                <c:pt idx="3">
                  <c:v>2.1367521367521367</c:v>
                </c:pt>
                <c:pt idx="4">
                  <c:v>2.197802197802198</c:v>
                </c:pt>
                <c:pt idx="5">
                  <c:v>3.010752688172043</c:v>
                </c:pt>
                <c:pt idx="6">
                  <c:v>3.225806451612903</c:v>
                </c:pt>
                <c:pt idx="7">
                  <c:v>3.3472803347280333</c:v>
                </c:pt>
                <c:pt idx="8">
                  <c:v>3.7234042553191489</c:v>
                </c:pt>
                <c:pt idx="9">
                  <c:v>3.8929440389294405</c:v>
                </c:pt>
                <c:pt idx="10">
                  <c:v>4.2602633617350891</c:v>
                </c:pt>
                <c:pt idx="11">
                  <c:v>5.2401746724890828</c:v>
                </c:pt>
                <c:pt idx="12">
                  <c:v>6.3856960408684547</c:v>
                </c:pt>
                <c:pt idx="13">
                  <c:v>7.3529411764705888</c:v>
                </c:pt>
                <c:pt idx="14">
                  <c:v>7.5414781297134237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5748992"/>
        <c:axId val="5750784"/>
      </c:barChart>
      <c:catAx>
        <c:axId val="5748992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5750784"/>
        <c:crosses val="autoZero"/>
        <c:auto val="1"/>
        <c:lblAlgn val="ctr"/>
        <c:lblOffset val="100"/>
        <c:noMultiLvlLbl val="0"/>
      </c:catAx>
      <c:valAx>
        <c:axId val="5750784"/>
        <c:scaling>
          <c:orientation val="minMax"/>
        </c:scaling>
        <c:delete val="0"/>
        <c:axPos val="b"/>
        <c:majorGridlines/>
        <c:minorGridlines>
          <c:spPr>
            <a:ln>
              <a:noFill/>
            </a:ln>
          </c:spPr>
        </c:minorGridlines>
        <c:title>
          <c:tx>
            <c:rich>
              <a:bodyPr/>
              <a:lstStyle/>
              <a:p>
                <a:pPr>
                  <a:defRPr sz="1200" i="1"/>
                </a:pPr>
                <a:r>
                  <a:rPr lang="en-GB" sz="1200" i="1" dirty="0" smtClean="0"/>
                  <a:t>ESCOs</a:t>
                </a:r>
                <a:r>
                  <a:rPr lang="en-GB" sz="1200" i="1" baseline="0" dirty="0" smtClean="0"/>
                  <a:t> relative to GDP</a:t>
                </a:r>
                <a:endParaRPr lang="en-GB" sz="1200" i="1" dirty="0"/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57489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5CFE7-243B-4AFF-9FDA-CDA8FC2B5076}" type="datetimeFigureOut">
              <a:rPr lang="en-GB" smtClean="0"/>
              <a:t>15/06/2012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00898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200898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F282A1-6B47-439D-92E9-89CFA4471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8300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4F7CE-C4CE-4AA6-814F-3F4E0CF58489}" type="datetimeFigureOut">
              <a:rPr lang="en-GB" smtClean="0"/>
              <a:t>15/06/2012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C66A-FD7D-48F1-859D-8B97199A65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109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4F7CE-C4CE-4AA6-814F-3F4E0CF58489}" type="datetimeFigureOut">
              <a:rPr lang="en-GB" smtClean="0"/>
              <a:t>15/06/2012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C66A-FD7D-48F1-859D-8B97199A65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62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4F7CE-C4CE-4AA6-814F-3F4E0CF58489}" type="datetimeFigureOut">
              <a:rPr lang="en-GB" smtClean="0"/>
              <a:t>15/06/2012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C66A-FD7D-48F1-859D-8B97199A65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67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4F7CE-C4CE-4AA6-814F-3F4E0CF58489}" type="datetimeFigureOut">
              <a:rPr lang="en-GB" smtClean="0"/>
              <a:t>15/06/2012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C66A-FD7D-48F1-859D-8B97199A65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802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4F7CE-C4CE-4AA6-814F-3F4E0CF58489}" type="datetimeFigureOut">
              <a:rPr lang="en-GB" smtClean="0"/>
              <a:t>15/06/2012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C66A-FD7D-48F1-859D-8B97199A65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29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4F7CE-C4CE-4AA6-814F-3F4E0CF58489}" type="datetimeFigureOut">
              <a:rPr lang="en-GB" smtClean="0"/>
              <a:t>15/06/2012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C66A-FD7D-48F1-859D-8B97199A65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16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4F7CE-C4CE-4AA6-814F-3F4E0CF58489}" type="datetimeFigureOut">
              <a:rPr lang="en-GB" smtClean="0"/>
              <a:t>15/06/2012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C66A-FD7D-48F1-859D-8B97199A65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339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4F7CE-C4CE-4AA6-814F-3F4E0CF58489}" type="datetimeFigureOut">
              <a:rPr lang="en-GB" smtClean="0"/>
              <a:t>15/06/2012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C66A-FD7D-48F1-859D-8B97199A65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661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4F7CE-C4CE-4AA6-814F-3F4E0CF58489}" type="datetimeFigureOut">
              <a:rPr lang="en-GB" smtClean="0"/>
              <a:t>15/06/2012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C66A-FD7D-48F1-859D-8B97199A65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85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4F7CE-C4CE-4AA6-814F-3F4E0CF58489}" type="datetimeFigureOut">
              <a:rPr lang="en-GB" smtClean="0"/>
              <a:t>15/06/2012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C66A-FD7D-48F1-859D-8B97199A65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964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4F7CE-C4CE-4AA6-814F-3F4E0CF58489}" type="datetimeFigureOut">
              <a:rPr lang="en-GB" smtClean="0"/>
              <a:t>15/06/2012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C66A-FD7D-48F1-859D-8B97199A65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004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4F7CE-C4CE-4AA6-814F-3F4E0CF58489}" type="datetimeFigureOut">
              <a:rPr lang="en-GB" smtClean="0"/>
              <a:t>15/06/2012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7C66A-FD7D-48F1-859D-8B97199A65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393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Qiulin.ke@ntu.ac.uk" TargetMode="External"/><Relationship Id="rId2" Type="http://schemas.openxmlformats.org/officeDocument/2006/relationships/hyperlink" Target="mailto:bt@retrigroup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Taming the Elephant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Persuading landlords to invest in energy efficiency</a:t>
            </a:r>
            <a:endParaRPr lang="en-GB" dirty="0"/>
          </a:p>
        </p:txBody>
      </p:sp>
      <p:sp>
        <p:nvSpPr>
          <p:cNvPr id="5" name="Text Box 1"/>
          <p:cNvSpPr txBox="1"/>
          <p:nvPr/>
        </p:nvSpPr>
        <p:spPr>
          <a:xfrm>
            <a:off x="683568" y="5157192"/>
            <a:ext cx="1838325" cy="116205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100" b="1">
                <a:effectLst/>
                <a:ea typeface="Calibri"/>
                <a:cs typeface="Arial"/>
              </a:rPr>
              <a:t>Bob Thompson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100" b="1">
                <a:effectLst/>
                <a:ea typeface="Calibri"/>
                <a:cs typeface="Arial"/>
              </a:rPr>
              <a:t>RETRI Group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100" b="1" u="sng">
                <a:solidFill>
                  <a:srgbClr val="0000FF"/>
                </a:solidFill>
                <a:effectLst/>
                <a:ea typeface="Calibri"/>
                <a:cs typeface="Arial"/>
                <a:hlinkClick r:id="rId2"/>
              </a:rPr>
              <a:t>bt@retrigroup.com</a:t>
            </a:r>
            <a:endParaRPr lang="en-GB" sz="1100" b="1">
              <a:effectLst/>
              <a:ea typeface="Calibri"/>
              <a:cs typeface="Arial"/>
            </a:endParaRPr>
          </a:p>
          <a:p>
            <a:pPr marL="228600" indent="-228600">
              <a:lnSpc>
                <a:spcPct val="115000"/>
              </a:lnSpc>
              <a:spcAft>
                <a:spcPts val="600"/>
              </a:spcAft>
              <a:tabLst>
                <a:tab pos="228600" algn="l"/>
              </a:tabLst>
            </a:pPr>
            <a:r>
              <a:rPr lang="en-GB" sz="1100" b="1">
                <a:effectLst/>
                <a:ea typeface="Calibri"/>
                <a:cs typeface="Arial"/>
              </a:rPr>
              <a:t>@realindustrial</a:t>
            </a:r>
          </a:p>
        </p:txBody>
      </p:sp>
      <p:sp>
        <p:nvSpPr>
          <p:cNvPr id="6" name="Text Box 2"/>
          <p:cNvSpPr txBox="1"/>
          <p:nvPr/>
        </p:nvSpPr>
        <p:spPr>
          <a:xfrm>
            <a:off x="6516216" y="5143706"/>
            <a:ext cx="1838325" cy="100965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100" b="1">
                <a:effectLst/>
                <a:ea typeface="Calibri"/>
                <a:cs typeface="Arial"/>
              </a:rPr>
              <a:t>Qiulin Ke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100" b="1">
                <a:effectLst/>
                <a:ea typeface="Calibri"/>
                <a:cs typeface="Arial"/>
              </a:rPr>
              <a:t>Nottingham Trent University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100" b="1" u="sng">
                <a:solidFill>
                  <a:srgbClr val="0000FF"/>
                </a:solidFill>
                <a:effectLst/>
                <a:ea typeface="Calibri"/>
                <a:cs typeface="Arial"/>
                <a:hlinkClick r:id="rId3"/>
              </a:rPr>
              <a:t>Qiulin.ke@ntu.ac.uk</a:t>
            </a:r>
            <a:endParaRPr lang="en-GB" sz="1100" b="1">
              <a:effectLst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b="1">
                <a:effectLst/>
                <a:ea typeface="Calibri"/>
                <a:cs typeface="Arial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49235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UK lags behind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444956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0918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Barriers to ESCO 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GB" dirty="0"/>
              <a:t>Low awareness of and lack of information about the ESCO concept; </a:t>
            </a:r>
          </a:p>
          <a:p>
            <a:pPr lvl="0"/>
            <a:r>
              <a:rPr lang="en-GB" dirty="0"/>
              <a:t>Mistrust from the clients; </a:t>
            </a:r>
          </a:p>
          <a:p>
            <a:pPr lvl="0"/>
            <a:r>
              <a:rPr lang="en-GB" dirty="0"/>
              <a:t>High perceived technical and business risks; </a:t>
            </a:r>
          </a:p>
          <a:p>
            <a:pPr lvl="0"/>
            <a:r>
              <a:rPr lang="en-GB" dirty="0"/>
              <a:t>Public procurement rules and accounting rules (including off balance sheet regulations); </a:t>
            </a:r>
          </a:p>
          <a:p>
            <a:pPr lvl="0"/>
            <a:r>
              <a:rPr lang="en-GB" dirty="0"/>
              <a:t>Lack of accepted standardized measurement and verification procedures; </a:t>
            </a:r>
          </a:p>
          <a:p>
            <a:pPr lvl="0"/>
            <a:r>
              <a:rPr lang="en-GB" dirty="0"/>
              <a:t>Administrative hurdles and high transaction costs; </a:t>
            </a:r>
          </a:p>
          <a:p>
            <a:pPr lvl="0"/>
            <a:r>
              <a:rPr lang="en-GB" dirty="0"/>
              <a:t>Principal/agent dilemma with split incentives ; </a:t>
            </a:r>
          </a:p>
          <a:p>
            <a:pPr lvl="0"/>
            <a:r>
              <a:rPr lang="en-GB" dirty="0"/>
              <a:t>Aversion to outsourcing energy; </a:t>
            </a:r>
          </a:p>
          <a:p>
            <a:pPr lvl="0"/>
            <a:r>
              <a:rPr lang="en-GB" dirty="0"/>
              <a:t>Lack of appropriate forms of finance; </a:t>
            </a:r>
          </a:p>
          <a:p>
            <a:pPr lvl="0"/>
            <a:r>
              <a:rPr lang="en-GB" dirty="0"/>
              <a:t>Low priority of energy efficiency measures.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9385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 – ESCO gives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Potentially significant ROI</a:t>
            </a:r>
          </a:p>
          <a:p>
            <a:r>
              <a:rPr lang="en-GB" dirty="0" smtClean="0"/>
              <a:t>Better environmental outcomes</a:t>
            </a:r>
          </a:p>
          <a:p>
            <a:r>
              <a:rPr lang="en-GB" dirty="0" smtClean="0"/>
              <a:t>Potentially higher rents and values</a:t>
            </a:r>
          </a:p>
          <a:p>
            <a:pPr marL="0" indent="0">
              <a:buNone/>
            </a:pPr>
            <a:r>
              <a:rPr lang="en-GB" dirty="0" smtClean="0"/>
              <a:t>BUT WE NEED</a:t>
            </a:r>
          </a:p>
          <a:p>
            <a:pPr lvl="0"/>
            <a:r>
              <a:rPr lang="en-GB" dirty="0"/>
              <a:t>Better exposition of the costs and benefits of the ESCO approach;</a:t>
            </a:r>
          </a:p>
          <a:p>
            <a:pPr lvl="0"/>
            <a:r>
              <a:rPr lang="en-GB" dirty="0"/>
              <a:t>Better understanding of the energy/ utility requirements of building occupiers;</a:t>
            </a:r>
          </a:p>
          <a:p>
            <a:r>
              <a:rPr lang="en-GB" dirty="0"/>
              <a:t>Better promotion of the concept to property owners and landlords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38998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C00000"/>
                </a:solidFill>
              </a:rPr>
              <a:t>Conventional supply model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59832" y="2060848"/>
            <a:ext cx="115212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Energy supplier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393619" y="2060848"/>
            <a:ext cx="115212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Energy supplier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724128" y="2060848"/>
            <a:ext cx="115212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Energy supplier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899592" y="3356992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Landlord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060104" y="3593656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Tenant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220616" y="3362518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Tenant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4392951" y="3717032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Tenant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541640" y="3717032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Tenant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6768488" y="3861048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Tenant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7862664" y="3373570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Tenant</a:t>
            </a:r>
            <a:endParaRPr lang="en-GB" dirty="0"/>
          </a:p>
        </p:txBody>
      </p:sp>
      <p:cxnSp>
        <p:nvCxnSpPr>
          <p:cNvPr id="16" name="Elbow Connector 15"/>
          <p:cNvCxnSpPr>
            <a:stCxn id="5" idx="2"/>
            <a:endCxn id="8" idx="0"/>
          </p:cNvCxnSpPr>
          <p:nvPr/>
        </p:nvCxnSpPr>
        <p:spPr>
          <a:xfrm rot="5400000">
            <a:off x="2159732" y="1880828"/>
            <a:ext cx="720080" cy="2232248"/>
          </a:xfrm>
          <a:prstGeom prst="bentConnector3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5" idx="2"/>
            <a:endCxn id="11" idx="0"/>
          </p:cNvCxnSpPr>
          <p:nvPr/>
        </p:nvCxnSpPr>
        <p:spPr>
          <a:xfrm rot="16200000" flipH="1">
            <a:off x="3726391" y="2546416"/>
            <a:ext cx="1080120" cy="1261111"/>
          </a:xfrm>
          <a:prstGeom prst="bentConnector3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2"/>
            <a:endCxn id="14" idx="0"/>
          </p:cNvCxnSpPr>
          <p:nvPr/>
        </p:nvCxnSpPr>
        <p:spPr>
          <a:xfrm rot="16200000" flipH="1">
            <a:off x="5632979" y="639829"/>
            <a:ext cx="736658" cy="4730824"/>
          </a:xfrm>
          <a:prstGeom prst="bentConnector3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6" idx="2"/>
            <a:endCxn id="10" idx="0"/>
          </p:cNvCxnSpPr>
          <p:nvPr/>
        </p:nvCxnSpPr>
        <p:spPr>
          <a:xfrm rot="5400000">
            <a:off x="3984375" y="2377210"/>
            <a:ext cx="725606" cy="1245011"/>
          </a:xfrm>
          <a:prstGeom prst="bentConnector3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2"/>
            <a:endCxn id="13" idx="0"/>
          </p:cNvCxnSpPr>
          <p:nvPr/>
        </p:nvCxnSpPr>
        <p:spPr>
          <a:xfrm rot="16200000" flipH="1">
            <a:off x="6174300" y="2762804"/>
            <a:ext cx="1224136" cy="972352"/>
          </a:xfrm>
          <a:prstGeom prst="bentConnector3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7" idx="2"/>
            <a:endCxn id="12" idx="0"/>
          </p:cNvCxnSpPr>
          <p:nvPr/>
        </p:nvCxnSpPr>
        <p:spPr>
          <a:xfrm rot="5400000">
            <a:off x="5632884" y="3049724"/>
            <a:ext cx="1080120" cy="254496"/>
          </a:xfrm>
          <a:prstGeom prst="bentConnector3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7" idx="2"/>
            <a:endCxn id="9" idx="0"/>
          </p:cNvCxnSpPr>
          <p:nvPr/>
        </p:nvCxnSpPr>
        <p:spPr>
          <a:xfrm rot="5400000">
            <a:off x="3953804" y="1247268"/>
            <a:ext cx="956744" cy="3736032"/>
          </a:xfrm>
          <a:prstGeom prst="bentConnector3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9084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3" y="581025"/>
            <a:ext cx="6886575" cy="569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7625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>
                <a:solidFill>
                  <a:srgbClr val="C00000"/>
                </a:solidFill>
              </a:rPr>
              <a:t>Key drivers for investment </a:t>
            </a:r>
            <a:r>
              <a:rPr lang="en-GB" sz="3600" b="1" dirty="0" smtClean="0">
                <a:solidFill>
                  <a:srgbClr val="C00000"/>
                </a:solidFill>
              </a:rPr>
              <a:t/>
            </a:r>
            <a:br>
              <a:rPr lang="en-GB" sz="3600" b="1" dirty="0" smtClean="0">
                <a:solidFill>
                  <a:srgbClr val="C00000"/>
                </a:solidFill>
              </a:rPr>
            </a:br>
            <a:r>
              <a:rPr lang="en-GB" sz="3600" b="1" dirty="0" smtClean="0">
                <a:solidFill>
                  <a:srgbClr val="C00000"/>
                </a:solidFill>
              </a:rPr>
              <a:t>in </a:t>
            </a:r>
            <a:r>
              <a:rPr lang="en-GB" sz="3600" b="1" dirty="0">
                <a:solidFill>
                  <a:srgbClr val="C00000"/>
                </a:solidFill>
              </a:rPr>
              <a:t>energy efficiency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07327"/>
              </p:ext>
            </p:extLst>
          </p:nvPr>
        </p:nvGraphicFramePr>
        <p:xfrm>
          <a:off x="611560" y="1916832"/>
          <a:ext cx="7920880" cy="3816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4772"/>
                <a:gridCol w="7136108"/>
              </a:tblGrid>
              <a:tr h="4770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Energy cost savings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770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Government/utility incentives/rebates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770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Enhanced brand or public image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770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Greenhouse gas footprint reduction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770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Increasing energy security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770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Existing government policy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770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7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Customer attraction/retention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770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Pending/anticipated government policy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11560" y="6165304"/>
            <a:ext cx="25665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Source: EEI Survey (2011)</a:t>
            </a:r>
          </a:p>
        </p:txBody>
      </p:sp>
    </p:spTree>
    <p:extLst>
      <p:ext uri="{BB962C8B-B14F-4D97-AF65-F5344CB8AC3E}">
        <p14:creationId xmlns:p14="http://schemas.microsoft.com/office/powerpoint/2010/main" val="94783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Barriers to energy efficiency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235359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9848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C00000"/>
                </a:solidFill>
              </a:rPr>
              <a:t>Conventional supply model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59832" y="2060848"/>
            <a:ext cx="115212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Energy supplier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393619" y="2060848"/>
            <a:ext cx="115212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Energy supplier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724128" y="2060848"/>
            <a:ext cx="115212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Energy supplier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899592" y="3356992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Landlord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060104" y="3593656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Tenant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220616" y="3362518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Tenant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4392951" y="3717032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Tenant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541640" y="3717032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Tenant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6768488" y="3861048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Tenant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7862664" y="3373570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Tenant</a:t>
            </a:r>
            <a:endParaRPr lang="en-GB" dirty="0"/>
          </a:p>
        </p:txBody>
      </p:sp>
      <p:cxnSp>
        <p:nvCxnSpPr>
          <p:cNvPr id="16" name="Elbow Connector 15"/>
          <p:cNvCxnSpPr>
            <a:stCxn id="5" idx="2"/>
            <a:endCxn id="8" idx="0"/>
          </p:cNvCxnSpPr>
          <p:nvPr/>
        </p:nvCxnSpPr>
        <p:spPr>
          <a:xfrm rot="5400000">
            <a:off x="2159732" y="1880828"/>
            <a:ext cx="720080" cy="2232248"/>
          </a:xfrm>
          <a:prstGeom prst="bentConnector3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5" idx="2"/>
            <a:endCxn id="11" idx="0"/>
          </p:cNvCxnSpPr>
          <p:nvPr/>
        </p:nvCxnSpPr>
        <p:spPr>
          <a:xfrm rot="16200000" flipH="1">
            <a:off x="3726391" y="2546416"/>
            <a:ext cx="1080120" cy="1261111"/>
          </a:xfrm>
          <a:prstGeom prst="bentConnector3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2"/>
            <a:endCxn id="14" idx="0"/>
          </p:cNvCxnSpPr>
          <p:nvPr/>
        </p:nvCxnSpPr>
        <p:spPr>
          <a:xfrm rot="16200000" flipH="1">
            <a:off x="5632979" y="639829"/>
            <a:ext cx="736658" cy="4730824"/>
          </a:xfrm>
          <a:prstGeom prst="bentConnector3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6" idx="2"/>
            <a:endCxn id="10" idx="0"/>
          </p:cNvCxnSpPr>
          <p:nvPr/>
        </p:nvCxnSpPr>
        <p:spPr>
          <a:xfrm rot="5400000">
            <a:off x="3984375" y="2377210"/>
            <a:ext cx="725606" cy="1245011"/>
          </a:xfrm>
          <a:prstGeom prst="bentConnector3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2"/>
            <a:endCxn id="13" idx="0"/>
          </p:cNvCxnSpPr>
          <p:nvPr/>
        </p:nvCxnSpPr>
        <p:spPr>
          <a:xfrm rot="16200000" flipH="1">
            <a:off x="6174300" y="2762804"/>
            <a:ext cx="1224136" cy="972352"/>
          </a:xfrm>
          <a:prstGeom prst="bentConnector3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7" idx="2"/>
            <a:endCxn id="12" idx="0"/>
          </p:cNvCxnSpPr>
          <p:nvPr/>
        </p:nvCxnSpPr>
        <p:spPr>
          <a:xfrm rot="5400000">
            <a:off x="5632884" y="3049724"/>
            <a:ext cx="1080120" cy="254496"/>
          </a:xfrm>
          <a:prstGeom prst="bentConnector3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7" idx="2"/>
            <a:endCxn id="9" idx="0"/>
          </p:cNvCxnSpPr>
          <p:nvPr/>
        </p:nvCxnSpPr>
        <p:spPr>
          <a:xfrm rot="5400000">
            <a:off x="3953804" y="1247268"/>
            <a:ext cx="956744" cy="3736032"/>
          </a:xfrm>
          <a:prstGeom prst="bentConnector3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8065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79712" y="2852936"/>
            <a:ext cx="6984776" cy="324036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C00000"/>
                </a:solidFill>
              </a:rPr>
              <a:t>Conventional supply model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59832" y="2060848"/>
            <a:ext cx="115212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Energy supplier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393619" y="2060848"/>
            <a:ext cx="115212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Energy supplier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724128" y="2060848"/>
            <a:ext cx="115212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Energy supplier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899592" y="3356992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Landlord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060104" y="3593656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Tenant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220616" y="3362518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Tenant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4392951" y="3717032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Tenant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541640" y="3717032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Tenant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6768488" y="3861048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Tenant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7862664" y="3373570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Tenant</a:t>
            </a:r>
            <a:endParaRPr lang="en-GB" dirty="0"/>
          </a:p>
        </p:txBody>
      </p:sp>
      <p:cxnSp>
        <p:nvCxnSpPr>
          <p:cNvPr id="16" name="Elbow Connector 15"/>
          <p:cNvCxnSpPr>
            <a:stCxn id="5" idx="2"/>
            <a:endCxn id="8" idx="0"/>
          </p:cNvCxnSpPr>
          <p:nvPr/>
        </p:nvCxnSpPr>
        <p:spPr>
          <a:xfrm rot="5400000">
            <a:off x="2159732" y="1880828"/>
            <a:ext cx="720080" cy="2232248"/>
          </a:xfrm>
          <a:prstGeom prst="bentConnector3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5" idx="2"/>
            <a:endCxn id="11" idx="0"/>
          </p:cNvCxnSpPr>
          <p:nvPr/>
        </p:nvCxnSpPr>
        <p:spPr>
          <a:xfrm rot="16200000" flipH="1">
            <a:off x="3726391" y="2546416"/>
            <a:ext cx="1080120" cy="1261111"/>
          </a:xfrm>
          <a:prstGeom prst="bentConnector3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2"/>
            <a:endCxn id="14" idx="0"/>
          </p:cNvCxnSpPr>
          <p:nvPr/>
        </p:nvCxnSpPr>
        <p:spPr>
          <a:xfrm rot="16200000" flipH="1">
            <a:off x="5632979" y="639829"/>
            <a:ext cx="736658" cy="4730824"/>
          </a:xfrm>
          <a:prstGeom prst="bentConnector3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6" idx="2"/>
            <a:endCxn id="10" idx="0"/>
          </p:cNvCxnSpPr>
          <p:nvPr/>
        </p:nvCxnSpPr>
        <p:spPr>
          <a:xfrm rot="5400000">
            <a:off x="3984375" y="2377210"/>
            <a:ext cx="725606" cy="1245011"/>
          </a:xfrm>
          <a:prstGeom prst="bentConnector3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2"/>
            <a:endCxn id="13" idx="0"/>
          </p:cNvCxnSpPr>
          <p:nvPr/>
        </p:nvCxnSpPr>
        <p:spPr>
          <a:xfrm rot="16200000" flipH="1">
            <a:off x="6174300" y="2762804"/>
            <a:ext cx="1224136" cy="972352"/>
          </a:xfrm>
          <a:prstGeom prst="bentConnector3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7" idx="2"/>
            <a:endCxn id="12" idx="0"/>
          </p:cNvCxnSpPr>
          <p:nvPr/>
        </p:nvCxnSpPr>
        <p:spPr>
          <a:xfrm rot="5400000">
            <a:off x="5632884" y="3049724"/>
            <a:ext cx="1080120" cy="254496"/>
          </a:xfrm>
          <a:prstGeom prst="bentConnector3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7" idx="2"/>
            <a:endCxn id="9" idx="0"/>
          </p:cNvCxnSpPr>
          <p:nvPr/>
        </p:nvCxnSpPr>
        <p:spPr>
          <a:xfrm rot="5400000">
            <a:off x="3953804" y="1247268"/>
            <a:ext cx="956744" cy="3736032"/>
          </a:xfrm>
          <a:prstGeom prst="bentConnector3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724672" y="5085184"/>
            <a:ext cx="3194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INVESTMENT = REDUCED COSTS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4145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C00000"/>
                </a:solidFill>
              </a:rPr>
              <a:t>Conventional supply model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59832" y="2060848"/>
            <a:ext cx="115212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Energy supplier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393619" y="2060848"/>
            <a:ext cx="115212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Energy supplier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724128" y="2060848"/>
            <a:ext cx="115212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Energy supplier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899592" y="3356992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Landlord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060104" y="3593656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Tenant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220616" y="3362518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Tenant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4392951" y="3717032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Tenant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541640" y="3717032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Tenant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6768488" y="3861048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Tenant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7862664" y="3373570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Tenant</a:t>
            </a:r>
            <a:endParaRPr lang="en-GB" dirty="0"/>
          </a:p>
        </p:txBody>
      </p:sp>
      <p:cxnSp>
        <p:nvCxnSpPr>
          <p:cNvPr id="16" name="Elbow Connector 15"/>
          <p:cNvCxnSpPr>
            <a:stCxn id="5" idx="2"/>
            <a:endCxn id="8" idx="0"/>
          </p:cNvCxnSpPr>
          <p:nvPr/>
        </p:nvCxnSpPr>
        <p:spPr>
          <a:xfrm rot="5400000">
            <a:off x="2159732" y="1880828"/>
            <a:ext cx="720080" cy="2232248"/>
          </a:xfrm>
          <a:prstGeom prst="bentConnector3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5" idx="2"/>
            <a:endCxn id="11" idx="0"/>
          </p:cNvCxnSpPr>
          <p:nvPr/>
        </p:nvCxnSpPr>
        <p:spPr>
          <a:xfrm rot="16200000" flipH="1">
            <a:off x="3726391" y="2546416"/>
            <a:ext cx="1080120" cy="1261111"/>
          </a:xfrm>
          <a:prstGeom prst="bentConnector3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2"/>
            <a:endCxn id="14" idx="0"/>
          </p:cNvCxnSpPr>
          <p:nvPr/>
        </p:nvCxnSpPr>
        <p:spPr>
          <a:xfrm rot="16200000" flipH="1">
            <a:off x="5632979" y="639829"/>
            <a:ext cx="736658" cy="4730824"/>
          </a:xfrm>
          <a:prstGeom prst="bentConnector3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6" idx="2"/>
            <a:endCxn id="10" idx="0"/>
          </p:cNvCxnSpPr>
          <p:nvPr/>
        </p:nvCxnSpPr>
        <p:spPr>
          <a:xfrm rot="5400000">
            <a:off x="3984375" y="2377210"/>
            <a:ext cx="725606" cy="1245011"/>
          </a:xfrm>
          <a:prstGeom prst="bentConnector3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2"/>
            <a:endCxn id="13" idx="0"/>
          </p:cNvCxnSpPr>
          <p:nvPr/>
        </p:nvCxnSpPr>
        <p:spPr>
          <a:xfrm rot="16200000" flipH="1">
            <a:off x="6174300" y="2762804"/>
            <a:ext cx="1224136" cy="972352"/>
          </a:xfrm>
          <a:prstGeom prst="bentConnector3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7" idx="2"/>
            <a:endCxn id="12" idx="0"/>
          </p:cNvCxnSpPr>
          <p:nvPr/>
        </p:nvCxnSpPr>
        <p:spPr>
          <a:xfrm rot="5400000">
            <a:off x="5632884" y="3049724"/>
            <a:ext cx="1080120" cy="254496"/>
          </a:xfrm>
          <a:prstGeom prst="bentConnector3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7" idx="2"/>
            <a:endCxn id="9" idx="0"/>
          </p:cNvCxnSpPr>
          <p:nvPr/>
        </p:nvCxnSpPr>
        <p:spPr>
          <a:xfrm rot="5400000">
            <a:off x="3953804" y="1247268"/>
            <a:ext cx="956744" cy="3736032"/>
          </a:xfrm>
          <a:prstGeom prst="bentConnector3">
            <a:avLst/>
          </a:prstGeom>
          <a:ln w="2857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53972" y="4080309"/>
            <a:ext cx="1880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INVESTMENT = INCREASED COST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3724672" y="4726640"/>
            <a:ext cx="17379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REDUCED COSTS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07704" y="5661248"/>
            <a:ext cx="1887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Increase in rent?</a:t>
            </a:r>
          </a:p>
          <a:p>
            <a:r>
              <a:rPr lang="en-GB" b="1" dirty="0" smtClean="0">
                <a:solidFill>
                  <a:srgbClr val="C00000"/>
                </a:solidFill>
              </a:rPr>
              <a:t>Increase in value?</a:t>
            </a:r>
            <a:endParaRPr lang="en-GB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22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C00000"/>
                </a:solidFill>
              </a:rPr>
              <a:t>ESCO supply model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28184" y="3256025"/>
            <a:ext cx="115212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Power Generation</a:t>
            </a:r>
            <a:endParaRPr lang="en-GB" sz="1600" dirty="0"/>
          </a:p>
        </p:txBody>
      </p:sp>
      <p:sp>
        <p:nvSpPr>
          <p:cNvPr id="6" name="Rectangle 5"/>
          <p:cNvSpPr/>
          <p:nvPr/>
        </p:nvSpPr>
        <p:spPr>
          <a:xfrm>
            <a:off x="4393619" y="2060848"/>
            <a:ext cx="115212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Energy supplier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2915816" y="3292029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Landlord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4465627" y="4437112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Tenants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4393619" y="3248980"/>
            <a:ext cx="115212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ESCO</a:t>
            </a:r>
            <a:endParaRPr lang="en-GB" dirty="0"/>
          </a:p>
        </p:txBody>
      </p:sp>
      <p:cxnSp>
        <p:nvCxnSpPr>
          <p:cNvPr id="3" name="Straight Arrow Connector 2"/>
          <p:cNvCxnSpPr>
            <a:stCxn id="8" idx="3"/>
            <a:endCxn id="21" idx="1"/>
          </p:cNvCxnSpPr>
          <p:nvPr/>
        </p:nvCxnSpPr>
        <p:spPr>
          <a:xfrm flipV="1">
            <a:off x="3923928" y="3537012"/>
            <a:ext cx="469691" cy="7045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2"/>
            <a:endCxn id="21" idx="0"/>
          </p:cNvCxnSpPr>
          <p:nvPr/>
        </p:nvCxnSpPr>
        <p:spPr>
          <a:xfrm>
            <a:off x="4969683" y="2636912"/>
            <a:ext cx="0" cy="61206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1" idx="3"/>
            <a:endCxn id="5" idx="1"/>
          </p:cNvCxnSpPr>
          <p:nvPr/>
        </p:nvCxnSpPr>
        <p:spPr>
          <a:xfrm>
            <a:off x="5545747" y="3537012"/>
            <a:ext cx="682437" cy="7045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9" idx="0"/>
            <a:endCxn id="21" idx="2"/>
          </p:cNvCxnSpPr>
          <p:nvPr/>
        </p:nvCxnSpPr>
        <p:spPr>
          <a:xfrm flipV="1">
            <a:off x="4969683" y="3825044"/>
            <a:ext cx="0" cy="61206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5" idx="0"/>
            <a:endCxn id="6" idx="3"/>
          </p:cNvCxnSpPr>
          <p:nvPr/>
        </p:nvCxnSpPr>
        <p:spPr>
          <a:xfrm rot="16200000" flipV="1">
            <a:off x="5721426" y="2173202"/>
            <a:ext cx="907145" cy="1258501"/>
          </a:xfrm>
          <a:prstGeom prst="bentConnector2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409606" y="4509120"/>
            <a:ext cx="24808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Reduced operating costs</a:t>
            </a:r>
          </a:p>
          <a:p>
            <a:r>
              <a:rPr lang="en-GB" dirty="0" smtClean="0"/>
              <a:t>Potential return</a:t>
            </a:r>
          </a:p>
          <a:p>
            <a:r>
              <a:rPr lang="en-GB" dirty="0" smtClean="0"/>
              <a:t>Defrayed business risk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65854" y="3185758"/>
            <a:ext cx="1887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Increase in rent?</a:t>
            </a:r>
          </a:p>
          <a:p>
            <a:r>
              <a:rPr lang="en-GB" b="1" dirty="0" smtClean="0">
                <a:solidFill>
                  <a:srgbClr val="C00000"/>
                </a:solidFill>
              </a:rPr>
              <a:t>Increase in value?</a:t>
            </a:r>
            <a:endParaRPr lang="en-GB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560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332</Words>
  <Application>Microsoft Office PowerPoint</Application>
  <PresentationFormat>On-screen Show (4:3)</PresentationFormat>
  <Paragraphs>111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Taming the Elephant</vt:lpstr>
      <vt:lpstr>Conventional supply model</vt:lpstr>
      <vt:lpstr>PowerPoint Presentation</vt:lpstr>
      <vt:lpstr>Key drivers for investment  in energy efficiency</vt:lpstr>
      <vt:lpstr>Barriers to energy efficiency</vt:lpstr>
      <vt:lpstr>Conventional supply model</vt:lpstr>
      <vt:lpstr>Conventional supply model</vt:lpstr>
      <vt:lpstr>Conventional supply model</vt:lpstr>
      <vt:lpstr>ESCO supply model</vt:lpstr>
      <vt:lpstr>UK lags behind</vt:lpstr>
      <vt:lpstr>Barriers to ESCO development</vt:lpstr>
      <vt:lpstr>Conclusions – ESCO gives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retribob</dc:creator>
  <cp:lastModifiedBy>pcguest</cp:lastModifiedBy>
  <cp:revision>9</cp:revision>
  <cp:lastPrinted>2012-06-12T16:03:18Z</cp:lastPrinted>
  <dcterms:created xsi:type="dcterms:W3CDTF">2012-05-08T15:31:17Z</dcterms:created>
  <dcterms:modified xsi:type="dcterms:W3CDTF">2012-06-15T09:47:04Z</dcterms:modified>
</cp:coreProperties>
</file>