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7" r:id="rId3"/>
    <p:sldId id="288" r:id="rId4"/>
    <p:sldId id="289" r:id="rId5"/>
    <p:sldId id="304" r:id="rId6"/>
    <p:sldId id="290" r:id="rId7"/>
    <p:sldId id="295" r:id="rId8"/>
    <p:sldId id="296" r:id="rId9"/>
    <p:sldId id="293" r:id="rId10"/>
    <p:sldId id="294" r:id="rId11"/>
    <p:sldId id="297" r:id="rId12"/>
    <p:sldId id="298" r:id="rId13"/>
    <p:sldId id="299" r:id="rId14"/>
    <p:sldId id="300" r:id="rId15"/>
    <p:sldId id="301" r:id="rId16"/>
    <p:sldId id="291" r:id="rId17"/>
    <p:sldId id="292" r:id="rId18"/>
    <p:sldId id="302" r:id="rId19"/>
    <p:sldId id="303" r:id="rId20"/>
  </p:sldIdLst>
  <p:sldSz cx="9144000" cy="6858000" type="screen4x3"/>
  <p:notesSz cx="710565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2"/>
    <a:srgbClr val="000000"/>
    <a:srgbClr val="006600"/>
    <a:srgbClr val="CC0000"/>
    <a:srgbClr val="660066"/>
    <a:srgbClr val="FF9900"/>
    <a:srgbClr val="0000CC"/>
    <a:srgbClr val="0000FF"/>
    <a:srgbClr val="990033"/>
    <a:srgbClr val="6AAD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49\Desktop\ESPON%20TIGER\offices%20201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49\Desktop\ESPON%20TIGER\RE2007-2010offic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ml49\Desktop\ESPON%20TIGER\RE2007-2010offic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Office Transactions 2007-2010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Sales Volume</c:v>
          </c:tx>
          <c:spPr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18900000" scaled="0"/>
              <a:tileRect/>
            </a:gradFill>
          </c:spPr>
          <c:cat>
            <c:numRef>
              <c:f>'investments overview'!$A$122:$A$125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'investments overview'!$B$122:$B$125</c:f>
              <c:numCache>
                <c:formatCode>#,##0</c:formatCode>
                <c:ptCount val="4"/>
                <c:pt idx="0">
                  <c:v>70304681628</c:v>
                </c:pt>
                <c:pt idx="1">
                  <c:v>132420043120</c:v>
                </c:pt>
                <c:pt idx="2">
                  <c:v>52704120664</c:v>
                </c:pt>
                <c:pt idx="3">
                  <c:v>47647101096</c:v>
                </c:pt>
              </c:numCache>
            </c:numRef>
          </c:val>
        </c:ser>
        <c:axId val="100453760"/>
        <c:axId val="100587008"/>
      </c:barChart>
      <c:lineChart>
        <c:grouping val="standard"/>
        <c:ser>
          <c:idx val="1"/>
          <c:order val="1"/>
          <c:tx>
            <c:v>Deals #n</c:v>
          </c:tx>
          <c:spPr>
            <a:ln>
              <a:solidFill>
                <a:srgbClr val="002060"/>
              </a:solidFill>
            </a:ln>
          </c:spPr>
          <c:marker>
            <c:symbol val="diamond"/>
            <c:size val="5"/>
            <c:spPr>
              <a:solidFill>
                <a:srgbClr val="FFC000"/>
              </a:solidFill>
              <a:ln>
                <a:solidFill>
                  <a:srgbClr val="002060"/>
                </a:solidFill>
              </a:ln>
            </c:spPr>
          </c:marker>
          <c:cat>
            <c:numRef>
              <c:f>'investments overview'!$A$122:$A$125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'investments overview'!$C$122:$C$125</c:f>
              <c:numCache>
                <c:formatCode>General</c:formatCode>
                <c:ptCount val="4"/>
                <c:pt idx="0">
                  <c:v>192</c:v>
                </c:pt>
                <c:pt idx="1">
                  <c:v>141</c:v>
                </c:pt>
                <c:pt idx="2">
                  <c:v>123</c:v>
                </c:pt>
                <c:pt idx="3">
                  <c:v>112</c:v>
                </c:pt>
              </c:numCache>
            </c:numRef>
          </c:val>
        </c:ser>
        <c:marker val="1"/>
        <c:axId val="100594432"/>
        <c:axId val="100588544"/>
      </c:lineChart>
      <c:catAx>
        <c:axId val="100453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rgbClr val="002060"/>
                </a:solidFill>
              </a:defRPr>
            </a:pPr>
            <a:endParaRPr lang="en-US"/>
          </a:p>
        </c:txPr>
        <c:crossAx val="100587008"/>
        <c:crosses val="autoZero"/>
        <c:auto val="1"/>
        <c:lblAlgn val="ctr"/>
        <c:lblOffset val="100"/>
      </c:catAx>
      <c:valAx>
        <c:axId val="100587008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en-US"/>
          </a:p>
        </c:txPr>
        <c:crossAx val="100453760"/>
        <c:crosses val="autoZero"/>
        <c:crossBetween val="between"/>
      </c:valAx>
      <c:valAx>
        <c:axId val="100588544"/>
        <c:scaling>
          <c:orientation val="minMax"/>
        </c:scaling>
        <c:axPos val="r"/>
        <c:numFmt formatCode="General" sourceLinked="1"/>
        <c:tickLblPos val="nextTo"/>
        <c:crossAx val="100594432"/>
        <c:crosses val="max"/>
        <c:crossBetween val="between"/>
      </c:valAx>
      <c:catAx>
        <c:axId val="100594432"/>
        <c:scaling>
          <c:orientation val="minMax"/>
        </c:scaling>
        <c:delete val="1"/>
        <c:axPos val="b"/>
        <c:numFmt formatCode="General" sourceLinked="1"/>
        <c:tickLblPos val="none"/>
        <c:crossAx val="100588544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txPr>
    <a:bodyPr/>
    <a:lstStyle/>
    <a:p>
      <a:pPr>
        <a:defRPr>
          <a:solidFill>
            <a:srgbClr val="002060"/>
          </a:solidFill>
          <a:latin typeface="Calibri" pitchFamily="34" charset="0"/>
          <a:cs typeface="Calibri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673650793650788"/>
          <c:y val="5.9342239580535118E-2"/>
          <c:w val="0.81714545681789863"/>
          <c:h val="0.78826256878998568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FFFF00"/>
              </a:solidFill>
              <a:ln w="15875">
                <a:solidFill>
                  <a:srgbClr val="CC0000"/>
                </a:solidFill>
              </a:ln>
            </c:spPr>
          </c:marker>
          <c:trendline>
            <c:spPr>
              <a:ln w="25400">
                <a:solidFill>
                  <a:srgbClr val="006600"/>
                </a:solidFill>
              </a:ln>
            </c:spPr>
            <c:trendlineType val="exp"/>
          </c:trendline>
          <c:xVal>
            <c:numRef>
              <c:f>Sheet1!$E$4:$E$60</c:f>
              <c:numCache>
                <c:formatCode>General</c:formatCode>
                <c:ptCount val="57"/>
                <c:pt idx="0">
                  <c:v>55.63</c:v>
                </c:pt>
                <c:pt idx="1">
                  <c:v>33.74</c:v>
                </c:pt>
                <c:pt idx="2">
                  <c:v>21.51</c:v>
                </c:pt>
                <c:pt idx="3">
                  <c:v>69.209999999999994</c:v>
                </c:pt>
                <c:pt idx="4">
                  <c:v>23.11000000000001</c:v>
                </c:pt>
                <c:pt idx="5">
                  <c:v>19.09</c:v>
                </c:pt>
                <c:pt idx="6">
                  <c:v>33.24</c:v>
                </c:pt>
                <c:pt idx="7">
                  <c:v>17.11000000000001</c:v>
                </c:pt>
                <c:pt idx="8">
                  <c:v>56.949999999999996</c:v>
                </c:pt>
                <c:pt idx="9">
                  <c:v>22.12</c:v>
                </c:pt>
                <c:pt idx="10">
                  <c:v>33.25</c:v>
                </c:pt>
                <c:pt idx="11">
                  <c:v>17.52</c:v>
                </c:pt>
                <c:pt idx="12">
                  <c:v>55.74</c:v>
                </c:pt>
                <c:pt idx="13">
                  <c:v>33.18</c:v>
                </c:pt>
                <c:pt idx="14">
                  <c:v>19.600000000000001</c:v>
                </c:pt>
                <c:pt idx="15">
                  <c:v>20.29</c:v>
                </c:pt>
                <c:pt idx="16">
                  <c:v>17.149999999999999</c:v>
                </c:pt>
                <c:pt idx="17">
                  <c:v>60.63</c:v>
                </c:pt>
                <c:pt idx="18">
                  <c:v>92.61999999999999</c:v>
                </c:pt>
                <c:pt idx="19">
                  <c:v>31.810000000000009</c:v>
                </c:pt>
                <c:pt idx="20">
                  <c:v>56.760000000000012</c:v>
                </c:pt>
                <c:pt idx="21">
                  <c:v>100</c:v>
                </c:pt>
                <c:pt idx="22">
                  <c:v>48.97</c:v>
                </c:pt>
                <c:pt idx="23">
                  <c:v>41.36</c:v>
                </c:pt>
                <c:pt idx="24">
                  <c:v>70.09</c:v>
                </c:pt>
                <c:pt idx="25">
                  <c:v>37.58</c:v>
                </c:pt>
                <c:pt idx="26">
                  <c:v>25.49</c:v>
                </c:pt>
                <c:pt idx="27">
                  <c:v>69.739999999999995</c:v>
                </c:pt>
                <c:pt idx="28">
                  <c:v>32.630000000000003</c:v>
                </c:pt>
                <c:pt idx="29">
                  <c:v>61.220000000000013</c:v>
                </c:pt>
                <c:pt idx="30">
                  <c:v>59.160000000000011</c:v>
                </c:pt>
                <c:pt idx="31">
                  <c:v>29.43</c:v>
                </c:pt>
                <c:pt idx="32">
                  <c:v>96.38</c:v>
                </c:pt>
                <c:pt idx="33">
                  <c:v>17.670000000000005</c:v>
                </c:pt>
                <c:pt idx="34">
                  <c:v>79.010000000000005</c:v>
                </c:pt>
                <c:pt idx="35">
                  <c:v>18.489999999999981</c:v>
                </c:pt>
                <c:pt idx="36">
                  <c:v>39.790000000000013</c:v>
                </c:pt>
                <c:pt idx="37">
                  <c:v>19</c:v>
                </c:pt>
                <c:pt idx="38">
                  <c:v>35.130000000000003</c:v>
                </c:pt>
                <c:pt idx="39">
                  <c:v>41.55</c:v>
                </c:pt>
                <c:pt idx="40">
                  <c:v>37.11</c:v>
                </c:pt>
                <c:pt idx="41">
                  <c:v>54.37</c:v>
                </c:pt>
                <c:pt idx="42">
                  <c:v>18.939999999999991</c:v>
                </c:pt>
                <c:pt idx="43">
                  <c:v>70.209999999999994</c:v>
                </c:pt>
                <c:pt idx="44">
                  <c:v>76.86</c:v>
                </c:pt>
                <c:pt idx="45">
                  <c:v>82.06</c:v>
                </c:pt>
                <c:pt idx="46">
                  <c:v>44.349999999999994</c:v>
                </c:pt>
                <c:pt idx="47">
                  <c:v>16.14</c:v>
                </c:pt>
                <c:pt idx="48">
                  <c:v>76.8</c:v>
                </c:pt>
                <c:pt idx="49">
                  <c:v>64.47</c:v>
                </c:pt>
                <c:pt idx="50">
                  <c:v>19.2</c:v>
                </c:pt>
                <c:pt idx="51">
                  <c:v>82.240000000000023</c:v>
                </c:pt>
                <c:pt idx="52">
                  <c:v>25.18</c:v>
                </c:pt>
                <c:pt idx="53">
                  <c:v>31.55</c:v>
                </c:pt>
                <c:pt idx="54">
                  <c:v>49.57</c:v>
                </c:pt>
                <c:pt idx="55">
                  <c:v>34.71</c:v>
                </c:pt>
                <c:pt idx="56">
                  <c:v>59.91</c:v>
                </c:pt>
              </c:numCache>
            </c:numRef>
          </c:xVal>
          <c:yVal>
            <c:numRef>
              <c:f>Sheet1!$I$4:$I$60</c:f>
              <c:numCache>
                <c:formatCode>General</c:formatCode>
                <c:ptCount val="57"/>
                <c:pt idx="0">
                  <c:v>1.5184</c:v>
                </c:pt>
                <c:pt idx="1">
                  <c:v>1.4000999999999992</c:v>
                </c:pt>
                <c:pt idx="2">
                  <c:v>0.74990000000000034</c:v>
                </c:pt>
                <c:pt idx="3">
                  <c:v>2.4958999999999985</c:v>
                </c:pt>
                <c:pt idx="4">
                  <c:v>2.7793999999999999</c:v>
                </c:pt>
                <c:pt idx="5">
                  <c:v>0.47290000000000021</c:v>
                </c:pt>
                <c:pt idx="6">
                  <c:v>1.2090999999999994</c:v>
                </c:pt>
                <c:pt idx="7">
                  <c:v>1.4376999999999991</c:v>
                </c:pt>
                <c:pt idx="8">
                  <c:v>2.3855999999999997</c:v>
                </c:pt>
                <c:pt idx="9">
                  <c:v>0.45100000000000001</c:v>
                </c:pt>
                <c:pt idx="10">
                  <c:v>0.38710000000000017</c:v>
                </c:pt>
                <c:pt idx="11">
                  <c:v>1.0413999999999994</c:v>
                </c:pt>
                <c:pt idx="12">
                  <c:v>3.7706</c:v>
                </c:pt>
                <c:pt idx="13">
                  <c:v>0.42250000000000021</c:v>
                </c:pt>
                <c:pt idx="14">
                  <c:v>0.91610000000000003</c:v>
                </c:pt>
                <c:pt idx="15">
                  <c:v>0.73180000000000034</c:v>
                </c:pt>
                <c:pt idx="16">
                  <c:v>0.27340000000000014</c:v>
                </c:pt>
                <c:pt idx="17">
                  <c:v>4.984</c:v>
                </c:pt>
                <c:pt idx="18">
                  <c:v>0.94460000000000033</c:v>
                </c:pt>
                <c:pt idx="19">
                  <c:v>0.98580000000000001</c:v>
                </c:pt>
                <c:pt idx="20">
                  <c:v>1.1389</c:v>
                </c:pt>
                <c:pt idx="21">
                  <c:v>33.644100000000002</c:v>
                </c:pt>
                <c:pt idx="22">
                  <c:v>1.8009999999999993</c:v>
                </c:pt>
                <c:pt idx="23">
                  <c:v>1.1939</c:v>
                </c:pt>
                <c:pt idx="24">
                  <c:v>6.6843999999999975</c:v>
                </c:pt>
                <c:pt idx="25">
                  <c:v>1.4666999999999992</c:v>
                </c:pt>
                <c:pt idx="26">
                  <c:v>1.2675999999999994</c:v>
                </c:pt>
                <c:pt idx="27">
                  <c:v>1.7952999999999992</c:v>
                </c:pt>
                <c:pt idx="28">
                  <c:v>0.51659999999999962</c:v>
                </c:pt>
                <c:pt idx="29">
                  <c:v>2.0547999999999997</c:v>
                </c:pt>
                <c:pt idx="30">
                  <c:v>0.35000000000000014</c:v>
                </c:pt>
                <c:pt idx="31">
                  <c:v>1.9672000000000001</c:v>
                </c:pt>
                <c:pt idx="32">
                  <c:v>14.747400000000001</c:v>
                </c:pt>
                <c:pt idx="33">
                  <c:v>1</c:v>
                </c:pt>
                <c:pt idx="34">
                  <c:v>13.334300000000001</c:v>
                </c:pt>
                <c:pt idx="35">
                  <c:v>0.47850000000000015</c:v>
                </c:pt>
                <c:pt idx="36">
                  <c:v>1.526</c:v>
                </c:pt>
                <c:pt idx="37">
                  <c:v>1.3560000000000001</c:v>
                </c:pt>
                <c:pt idx="38">
                  <c:v>0.43400000000000016</c:v>
                </c:pt>
                <c:pt idx="39">
                  <c:v>5.8413000000000004</c:v>
                </c:pt>
                <c:pt idx="40">
                  <c:v>0.53149999999999997</c:v>
                </c:pt>
                <c:pt idx="41">
                  <c:v>0.94359999999999999</c:v>
                </c:pt>
                <c:pt idx="42">
                  <c:v>2.0329999999999986</c:v>
                </c:pt>
                <c:pt idx="43">
                  <c:v>1.6146</c:v>
                </c:pt>
                <c:pt idx="44">
                  <c:v>6.5696000000000003</c:v>
                </c:pt>
                <c:pt idx="45">
                  <c:v>6.6453999999999995</c:v>
                </c:pt>
                <c:pt idx="46">
                  <c:v>1.1337999999999993</c:v>
                </c:pt>
                <c:pt idx="47">
                  <c:v>0.68410000000000004</c:v>
                </c:pt>
                <c:pt idx="48">
                  <c:v>1.4161999999999992</c:v>
                </c:pt>
                <c:pt idx="49">
                  <c:v>0.55100000000000005</c:v>
                </c:pt>
                <c:pt idx="50">
                  <c:v>0.31160000000000021</c:v>
                </c:pt>
                <c:pt idx="51">
                  <c:v>4.9329000000000001</c:v>
                </c:pt>
                <c:pt idx="52">
                  <c:v>0.24650000000000008</c:v>
                </c:pt>
                <c:pt idx="53">
                  <c:v>1.1376999999999993</c:v>
                </c:pt>
                <c:pt idx="54">
                  <c:v>1.3807</c:v>
                </c:pt>
                <c:pt idx="55">
                  <c:v>6.2610000000000001</c:v>
                </c:pt>
                <c:pt idx="56">
                  <c:v>0.255</c:v>
                </c:pt>
              </c:numCache>
            </c:numRef>
          </c:yVal>
        </c:ser>
        <c:axId val="100484608"/>
        <c:axId val="100486528"/>
      </c:scatterChart>
      <c:valAx>
        <c:axId val="100484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GaWC Financial Connectivity</a:t>
                </a:r>
              </a:p>
            </c:rich>
          </c:tx>
        </c:title>
        <c:numFmt formatCode="General" sourceLinked="1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00486528"/>
        <c:crosses val="autoZero"/>
        <c:crossBetween val="midCat"/>
      </c:valAx>
      <c:valAx>
        <c:axId val="100486528"/>
        <c:scaling>
          <c:logBase val="10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Log Investment Inflow 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484608"/>
        <c:crosses val="autoZero"/>
        <c:crossBetween val="midCat"/>
      </c:valAx>
      <c:spPr>
        <a:ln>
          <a:solidFill>
            <a:srgbClr val="002060"/>
          </a:solidFill>
        </a:ln>
      </c:spPr>
    </c:plotArea>
    <c:plotVisOnly val="1"/>
  </c:chart>
  <c:spPr>
    <a:ln>
      <a:solidFill>
        <a:srgbClr val="002060"/>
      </a:solidFill>
    </a:ln>
  </c:spPr>
  <c:txPr>
    <a:bodyPr/>
    <a:lstStyle/>
    <a:p>
      <a:pPr>
        <a:defRPr>
          <a:latin typeface="Calibri" pitchFamily="34" charset="0"/>
          <a:cs typeface="Calibri" pitchFamily="34" charset="0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8"/>
  <c:chart>
    <c:plotArea>
      <c:layout/>
      <c:barChart>
        <c:barDir val="col"/>
        <c:grouping val="clustered"/>
        <c:ser>
          <c:idx val="0"/>
          <c:order val="0"/>
          <c:tx>
            <c:v>Office Investment by City</c:v>
          </c:tx>
          <c:spPr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8100000" scaled="0"/>
              <a:tileRect/>
            </a:gradFill>
          </c:spPr>
          <c:cat>
            <c:strRef>
              <c:f>'inv overview'!$K$2:$K$16</c:f>
              <c:strCache>
                <c:ptCount val="15"/>
                <c:pt idx="0">
                  <c:v>London</c:v>
                </c:pt>
                <c:pt idx="1">
                  <c:v>New York</c:v>
                </c:pt>
                <c:pt idx="2">
                  <c:v>Tokyo</c:v>
                </c:pt>
                <c:pt idx="3">
                  <c:v>Paris</c:v>
                </c:pt>
                <c:pt idx="4">
                  <c:v>Singapore</c:v>
                </c:pt>
                <c:pt idx="5">
                  <c:v>Shanghai</c:v>
                </c:pt>
                <c:pt idx="6">
                  <c:v>Washington</c:v>
                </c:pt>
                <c:pt idx="7">
                  <c:v>Seoul</c:v>
                </c:pt>
                <c:pt idx="8">
                  <c:v>San Francisco</c:v>
                </c:pt>
                <c:pt idx="9">
                  <c:v>Madrid</c:v>
                </c:pt>
                <c:pt idx="10">
                  <c:v>Frankfurt</c:v>
                </c:pt>
                <c:pt idx="11">
                  <c:v>Moscow</c:v>
                </c:pt>
                <c:pt idx="12">
                  <c:v>Beijing</c:v>
                </c:pt>
                <c:pt idx="13">
                  <c:v>Chicago</c:v>
                </c:pt>
                <c:pt idx="14">
                  <c:v>Sydney</c:v>
                </c:pt>
              </c:strCache>
            </c:strRef>
          </c:cat>
          <c:val>
            <c:numRef>
              <c:f>'inv overview'!$P$2:$P$16</c:f>
              <c:numCache>
                <c:formatCode>#,##0_ ;\-#,##0\ </c:formatCode>
                <c:ptCount val="15"/>
                <c:pt idx="0">
                  <c:v>47928.983552000012</c:v>
                </c:pt>
                <c:pt idx="1">
                  <c:v>37037.700096</c:v>
                </c:pt>
                <c:pt idx="2">
                  <c:v>26282.169344000002</c:v>
                </c:pt>
                <c:pt idx="3">
                  <c:v>15857.040639999987</c:v>
                </c:pt>
                <c:pt idx="4">
                  <c:v>8192.5495040000005</c:v>
                </c:pt>
                <c:pt idx="5">
                  <c:v>7665.8563840000024</c:v>
                </c:pt>
                <c:pt idx="6">
                  <c:v>7263.8897280000001</c:v>
                </c:pt>
                <c:pt idx="7">
                  <c:v>6225.5472640000044</c:v>
                </c:pt>
                <c:pt idx="8">
                  <c:v>5841.3424640000112</c:v>
                </c:pt>
                <c:pt idx="9">
                  <c:v>5700.0120320000024</c:v>
                </c:pt>
                <c:pt idx="10">
                  <c:v>4983.9933439999995</c:v>
                </c:pt>
                <c:pt idx="11">
                  <c:v>4801.1086080000014</c:v>
                </c:pt>
                <c:pt idx="12">
                  <c:v>4752.5355519999994</c:v>
                </c:pt>
                <c:pt idx="13">
                  <c:v>3770.6199040000001</c:v>
                </c:pt>
                <c:pt idx="14">
                  <c:v>3549.539072000005</c:v>
                </c:pt>
              </c:numCache>
            </c:numRef>
          </c:val>
        </c:ser>
        <c:gapWidth val="43"/>
        <c:axId val="101200256"/>
        <c:axId val="101201792"/>
      </c:barChart>
      <c:lineChart>
        <c:grouping val="standard"/>
        <c:ser>
          <c:idx val="1"/>
          <c:order val="1"/>
          <c:tx>
            <c:v>Cumulative Share</c:v>
          </c:tx>
          <c:spPr>
            <a:ln w="31750">
              <a:solidFill>
                <a:srgbClr val="002060"/>
              </a:solidFill>
            </a:ln>
          </c:spPr>
          <c:marker>
            <c:symbol val="none"/>
          </c:marker>
          <c:val>
            <c:numRef>
              <c:f>'inv overview'!$R$2:$R$16</c:f>
              <c:numCache>
                <c:formatCode>0.00%</c:formatCode>
                <c:ptCount val="15"/>
                <c:pt idx="0">
                  <c:v>0.17745662404875337</c:v>
                </c:pt>
                <c:pt idx="1">
                  <c:v>0.31458837053020261</c:v>
                </c:pt>
                <c:pt idx="2">
                  <c:v>0.4118978625915925</c:v>
                </c:pt>
                <c:pt idx="3">
                  <c:v>0.47060841079934596</c:v>
                </c:pt>
                <c:pt idx="4">
                  <c:v>0.50094125054661065</c:v>
                </c:pt>
                <c:pt idx="5">
                  <c:v>0.52932401382535443</c:v>
                </c:pt>
                <c:pt idx="6">
                  <c:v>0.55621849922988664</c:v>
                </c:pt>
                <c:pt idx="7">
                  <c:v>0.57926853114067733</c:v>
                </c:pt>
                <c:pt idx="8">
                  <c:v>0.60089604828694509</c:v>
                </c:pt>
                <c:pt idx="9">
                  <c:v>0.62200029079896468</c:v>
                </c:pt>
                <c:pt idx="10">
                  <c:v>0.6404534806553307</c:v>
                </c:pt>
                <c:pt idx="11">
                  <c:v>0.6582295414462449</c:v>
                </c:pt>
                <c:pt idx="12">
                  <c:v>0.67582576094075175</c:v>
                </c:pt>
                <c:pt idx="13">
                  <c:v>0.68978644671262757</c:v>
                </c:pt>
                <c:pt idx="14">
                  <c:v>0.70292858272231107</c:v>
                </c:pt>
              </c:numCache>
            </c:numRef>
          </c:val>
        </c:ser>
        <c:marker val="1"/>
        <c:axId val="101205120"/>
        <c:axId val="101203328"/>
      </c:lineChart>
      <c:catAx>
        <c:axId val="101200256"/>
        <c:scaling>
          <c:orientation val="minMax"/>
        </c:scaling>
        <c:axPos val="b"/>
        <c:tickLblPos val="nextTo"/>
        <c:crossAx val="101201792"/>
        <c:crosses val="autoZero"/>
        <c:auto val="1"/>
        <c:lblAlgn val="ctr"/>
        <c:lblOffset val="100"/>
      </c:catAx>
      <c:valAx>
        <c:axId val="101201792"/>
        <c:scaling>
          <c:orientation val="minMax"/>
        </c:scaling>
        <c:axPos val="l"/>
        <c:majorGridlines/>
        <c:numFmt formatCode="#,##0_ ;\-#,##0\ " sourceLinked="1"/>
        <c:tickLblPos val="nextTo"/>
        <c:crossAx val="101200256"/>
        <c:crosses val="autoZero"/>
        <c:crossBetween val="between"/>
      </c:valAx>
      <c:valAx>
        <c:axId val="101203328"/>
        <c:scaling>
          <c:orientation val="minMax"/>
        </c:scaling>
        <c:axPos val="r"/>
        <c:numFmt formatCode="0.00%" sourceLinked="1"/>
        <c:tickLblPos val="nextTo"/>
        <c:crossAx val="101205120"/>
        <c:crosses val="max"/>
        <c:crossBetween val="between"/>
      </c:valAx>
      <c:catAx>
        <c:axId val="101205120"/>
        <c:scaling>
          <c:orientation val="minMax"/>
        </c:scaling>
        <c:delete val="1"/>
        <c:axPos val="b"/>
        <c:tickLblPos val="none"/>
        <c:crossAx val="101203328"/>
        <c:crosses val="autoZero"/>
        <c:auto val="1"/>
        <c:lblAlgn val="ctr"/>
        <c:lblOffset val="100"/>
      </c:catAx>
      <c:spPr>
        <a:ln>
          <a:solidFill>
            <a:schemeClr val="tx1"/>
          </a:solidFill>
        </a:ln>
      </c:spPr>
    </c:plotArea>
    <c:legend>
      <c:legendPos val="b"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8"/>
  <c:chart>
    <c:plotArea>
      <c:layout/>
      <c:barChart>
        <c:barDir val="col"/>
        <c:grouping val="clustered"/>
        <c:ser>
          <c:idx val="0"/>
          <c:order val="0"/>
          <c:tx>
            <c:v>Outward Investment by City</c:v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8100000" scaled="0"/>
              <a:tileRect/>
            </a:gradFill>
          </c:spPr>
          <c:cat>
            <c:strRef>
              <c:f>'inv overview'!$AL$2:$AL$16</c:f>
              <c:strCache>
                <c:ptCount val="15"/>
                <c:pt idx="0">
                  <c:v>New York</c:v>
                </c:pt>
                <c:pt idx="1">
                  <c:v>Boston</c:v>
                </c:pt>
                <c:pt idx="2">
                  <c:v>London</c:v>
                </c:pt>
                <c:pt idx="3">
                  <c:v>Munich</c:v>
                </c:pt>
                <c:pt idx="4">
                  <c:v>Frankfurt</c:v>
                </c:pt>
                <c:pt idx="5">
                  <c:v>Dublin</c:v>
                </c:pt>
                <c:pt idx="6">
                  <c:v>Hamburg</c:v>
                </c:pt>
                <c:pt idx="7">
                  <c:v>Madrid</c:v>
                </c:pt>
                <c:pt idx="8">
                  <c:v>Tokyo</c:v>
                </c:pt>
                <c:pt idx="9">
                  <c:v>Singapore</c:v>
                </c:pt>
                <c:pt idx="10">
                  <c:v>Stockholm</c:v>
                </c:pt>
                <c:pt idx="11">
                  <c:v>Los Angeles</c:v>
                </c:pt>
                <c:pt idx="12">
                  <c:v>Sydney</c:v>
                </c:pt>
                <c:pt idx="13">
                  <c:v>Houston</c:v>
                </c:pt>
                <c:pt idx="14">
                  <c:v>Seoul</c:v>
                </c:pt>
              </c:strCache>
            </c:strRef>
          </c:cat>
          <c:val>
            <c:numRef>
              <c:f>'inv overview'!$AT$2:$AT$16</c:f>
              <c:numCache>
                <c:formatCode>General</c:formatCode>
                <c:ptCount val="15"/>
                <c:pt idx="0">
                  <c:v>33732.507647999999</c:v>
                </c:pt>
                <c:pt idx="1">
                  <c:v>15457.98144000001</c:v>
                </c:pt>
                <c:pt idx="2">
                  <c:v>12658.906112000001</c:v>
                </c:pt>
                <c:pt idx="3">
                  <c:v>9438.415871999985</c:v>
                </c:pt>
                <c:pt idx="4">
                  <c:v>8694.180863999989</c:v>
                </c:pt>
                <c:pt idx="5">
                  <c:v>6450.9634559999995</c:v>
                </c:pt>
                <c:pt idx="6">
                  <c:v>5356.5240320000003</c:v>
                </c:pt>
                <c:pt idx="7">
                  <c:v>5167.6538879999998</c:v>
                </c:pt>
                <c:pt idx="8">
                  <c:v>4365.7313279999998</c:v>
                </c:pt>
                <c:pt idx="9">
                  <c:v>4293.8398720000005</c:v>
                </c:pt>
                <c:pt idx="10">
                  <c:v>4270.2801919999993</c:v>
                </c:pt>
                <c:pt idx="11">
                  <c:v>4217.8414080000002</c:v>
                </c:pt>
                <c:pt idx="12">
                  <c:v>4079.6364799999997</c:v>
                </c:pt>
                <c:pt idx="13">
                  <c:v>3990.6654720000001</c:v>
                </c:pt>
                <c:pt idx="14">
                  <c:v>3494.9765120000056</c:v>
                </c:pt>
              </c:numCache>
            </c:numRef>
          </c:val>
        </c:ser>
        <c:gapWidth val="43"/>
        <c:axId val="101243520"/>
        <c:axId val="101249408"/>
      </c:barChart>
      <c:lineChart>
        <c:grouping val="standard"/>
        <c:ser>
          <c:idx val="1"/>
          <c:order val="1"/>
          <c:tx>
            <c:v>Cumulative Share</c:v>
          </c:tx>
          <c:spPr>
            <a:ln w="3175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'inv overview'!$AL$2:$AL$17</c:f>
              <c:strCache>
                <c:ptCount val="16"/>
                <c:pt idx="0">
                  <c:v>New York</c:v>
                </c:pt>
                <c:pt idx="1">
                  <c:v>Boston</c:v>
                </c:pt>
                <c:pt idx="2">
                  <c:v>London</c:v>
                </c:pt>
                <c:pt idx="3">
                  <c:v>Munich</c:v>
                </c:pt>
                <c:pt idx="4">
                  <c:v>Frankfurt</c:v>
                </c:pt>
                <c:pt idx="5">
                  <c:v>Dublin</c:v>
                </c:pt>
                <c:pt idx="6">
                  <c:v>Hamburg</c:v>
                </c:pt>
                <c:pt idx="7">
                  <c:v>Madrid</c:v>
                </c:pt>
                <c:pt idx="8">
                  <c:v>Tokyo</c:v>
                </c:pt>
                <c:pt idx="9">
                  <c:v>Singapore</c:v>
                </c:pt>
                <c:pt idx="10">
                  <c:v>Stockholm</c:v>
                </c:pt>
                <c:pt idx="11">
                  <c:v>Los Angeles</c:v>
                </c:pt>
                <c:pt idx="12">
                  <c:v>Sydney</c:v>
                </c:pt>
                <c:pt idx="13">
                  <c:v>Houston</c:v>
                </c:pt>
                <c:pt idx="14">
                  <c:v>Seoul</c:v>
                </c:pt>
                <c:pt idx="15">
                  <c:v>Hong Kong</c:v>
                </c:pt>
              </c:strCache>
            </c:strRef>
          </c:cat>
          <c:val>
            <c:numRef>
              <c:f>'inv overview'!$AV$2:$AV$16</c:f>
              <c:numCache>
                <c:formatCode>0.0%</c:formatCode>
                <c:ptCount val="15"/>
                <c:pt idx="0">
                  <c:v>0.19395808321478433</c:v>
                </c:pt>
                <c:pt idx="1">
                  <c:v>0.28283971875040631</c:v>
                </c:pt>
                <c:pt idx="2">
                  <c:v>0.35562698943601834</c:v>
                </c:pt>
                <c:pt idx="3">
                  <c:v>0.40989680744718082</c:v>
                </c:pt>
                <c:pt idx="4">
                  <c:v>0.45988735879013926</c:v>
                </c:pt>
                <c:pt idx="5">
                  <c:v>0.49697966511586317</c:v>
                </c:pt>
                <c:pt idx="6">
                  <c:v>0.52777906920351736</c:v>
                </c:pt>
                <c:pt idx="7">
                  <c:v>0.55749249143980661</c:v>
                </c:pt>
                <c:pt idx="8">
                  <c:v>0.58259495014360829</c:v>
                </c:pt>
                <c:pt idx="9">
                  <c:v>0.60728404115026857</c:v>
                </c:pt>
                <c:pt idx="10">
                  <c:v>0.63183766667592778</c:v>
                </c:pt>
                <c:pt idx="11">
                  <c:v>0.65608977515645761</c:v>
                </c:pt>
                <c:pt idx="12">
                  <c:v>0.67954722101642495</c:v>
                </c:pt>
                <c:pt idx="13">
                  <c:v>0.70249309369738677</c:v>
                </c:pt>
                <c:pt idx="14">
                  <c:v>0.72258881122369434</c:v>
                </c:pt>
              </c:numCache>
            </c:numRef>
          </c:val>
        </c:ser>
        <c:marker val="1"/>
        <c:axId val="101252480"/>
        <c:axId val="101250944"/>
      </c:lineChart>
      <c:catAx>
        <c:axId val="101243520"/>
        <c:scaling>
          <c:orientation val="minMax"/>
        </c:scaling>
        <c:axPos val="b"/>
        <c:tickLblPos val="nextTo"/>
        <c:crossAx val="101249408"/>
        <c:crosses val="autoZero"/>
        <c:auto val="1"/>
        <c:lblAlgn val="ctr"/>
        <c:lblOffset val="100"/>
      </c:catAx>
      <c:valAx>
        <c:axId val="101249408"/>
        <c:scaling>
          <c:orientation val="minMax"/>
        </c:scaling>
        <c:axPos val="l"/>
        <c:majorGridlines/>
        <c:numFmt formatCode="General" sourceLinked="1"/>
        <c:tickLblPos val="nextTo"/>
        <c:crossAx val="101243520"/>
        <c:crosses val="autoZero"/>
        <c:crossBetween val="between"/>
      </c:valAx>
      <c:valAx>
        <c:axId val="101250944"/>
        <c:scaling>
          <c:orientation val="minMax"/>
        </c:scaling>
        <c:axPos val="r"/>
        <c:numFmt formatCode="0.0%" sourceLinked="1"/>
        <c:tickLblPos val="nextTo"/>
        <c:crossAx val="101252480"/>
        <c:crosses val="max"/>
        <c:crossBetween val="between"/>
      </c:valAx>
      <c:catAx>
        <c:axId val="101252480"/>
        <c:scaling>
          <c:orientation val="minMax"/>
        </c:scaling>
        <c:delete val="1"/>
        <c:axPos val="b"/>
        <c:tickLblPos val="none"/>
        <c:crossAx val="101250944"/>
        <c:crosses val="autoZero"/>
        <c:auto val="1"/>
        <c:lblAlgn val="ctr"/>
        <c:lblOffset val="100"/>
      </c:catAx>
      <c:spPr>
        <a:ln>
          <a:solidFill>
            <a:schemeClr val="tx1"/>
          </a:solidFill>
        </a:ln>
      </c:spPr>
    </c:plotArea>
    <c:legend>
      <c:legendPos val="b"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t" anchorCtr="0" compatLnSpc="1">
            <a:prstTxWarp prst="textNoShape">
              <a:avLst/>
            </a:prstTxWarp>
          </a:bodyPr>
          <a:lstStyle>
            <a:lvl1pPr defTabSz="992188">
              <a:defRPr sz="13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t" anchorCtr="0" compatLnSpc="1">
            <a:prstTxWarp prst="textNoShape">
              <a:avLst/>
            </a:prstTxWarp>
          </a:bodyPr>
          <a:lstStyle>
            <a:lvl1pPr algn="r" defTabSz="992188">
              <a:defRPr sz="13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b" anchorCtr="0" compatLnSpc="1">
            <a:prstTxWarp prst="textNoShape">
              <a:avLst/>
            </a:prstTxWarp>
          </a:bodyPr>
          <a:lstStyle>
            <a:lvl1pPr defTabSz="992188">
              <a:defRPr sz="13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185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b" anchorCtr="0" compatLnSpc="1">
            <a:prstTxWarp prst="textNoShape">
              <a:avLst/>
            </a:prstTxWarp>
          </a:bodyPr>
          <a:lstStyle>
            <a:lvl1pPr algn="r" defTabSz="992188">
              <a:defRPr sz="1300"/>
            </a:lvl1pPr>
          </a:lstStyle>
          <a:p>
            <a:fld id="{10B74CE0-5C33-4125-B920-1A3AF309189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t" anchorCtr="0" compatLnSpc="1">
            <a:prstTxWarp prst="textNoShape">
              <a:avLst/>
            </a:prstTxWarp>
          </a:bodyPr>
          <a:lstStyle>
            <a:lvl1pPr defTabSz="992188">
              <a:defRPr sz="13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t" anchorCtr="0" compatLnSpc="1">
            <a:prstTxWarp prst="textNoShape">
              <a:avLst/>
            </a:prstTxWarp>
          </a:bodyPr>
          <a:lstStyle>
            <a:lvl1pPr algn="r" defTabSz="992188">
              <a:defRPr sz="13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4275" y="4862513"/>
            <a:ext cx="47212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b" anchorCtr="0" compatLnSpc="1">
            <a:prstTxWarp prst="textNoShape">
              <a:avLst/>
            </a:prstTxWarp>
          </a:bodyPr>
          <a:lstStyle>
            <a:lvl1pPr defTabSz="992188">
              <a:defRPr sz="13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185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4" tIns="49538" rIns="99074" bIns="49538" numCol="1" anchor="b" anchorCtr="0" compatLnSpc="1">
            <a:prstTxWarp prst="textNoShape">
              <a:avLst/>
            </a:prstTxWarp>
          </a:bodyPr>
          <a:lstStyle>
            <a:lvl1pPr algn="r" defTabSz="992188">
              <a:defRPr sz="1300"/>
            </a:lvl1pPr>
          </a:lstStyle>
          <a:p>
            <a:fld id="{C57A0BB8-8321-4DC1-8329-BCA68A19E81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B3C643F-F670-43CF-B2E8-8717B7CAD32D}" type="slidenum">
              <a:rPr lang="en-GB"/>
              <a:pPr/>
              <a:t>1</a:t>
            </a:fld>
            <a:endParaRPr lang="en-GB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875909F-ECDF-4653-A5A9-DF2EF7A36B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D838F-D486-46B0-B58E-A1AA6674D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31CF5A-4AFC-48BC-A0DD-AF8CA35A44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12195-C602-4B53-B19A-8D2B23BBA5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653B4-B0DD-4E7D-91AE-0A5F2FADF5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1B395-A943-4832-AA63-6C399A2F6FB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AF636-140F-4C51-B2C8-7EAC8D28F3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15328-6FF4-4E35-8C1A-1F04A137A1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1E9EB-17A6-40C7-8F6A-CC61E8E9228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7DA4AD-4552-4A17-91B5-8E4A930D4D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BF922-E7EC-4A10-9224-4C8432E45C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88913"/>
            <a:ext cx="83756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412875"/>
            <a:ext cx="837406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21E0BF5-1B98-41F8-BA3C-0BE1C5179B8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spcBef>
          <a:spcPct val="0"/>
        </a:spcBef>
        <a:spcAft>
          <a:spcPct val="20000"/>
        </a:spcAft>
        <a:buChar char="•"/>
        <a:defRPr sz="2400" b="1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538163" indent="-266700" algn="l" rtl="0" eaLnBrk="0" fontAlgn="base" hangingPunct="0">
        <a:spcBef>
          <a:spcPct val="0"/>
        </a:spcBef>
        <a:spcAft>
          <a:spcPct val="20000"/>
        </a:spcAft>
        <a:buFont typeface="Arial" charset="0"/>
        <a:buChar char="–"/>
        <a:defRPr sz="2000" b="1" i="1">
          <a:solidFill>
            <a:srgbClr val="000000"/>
          </a:solidFill>
          <a:latin typeface="+mn-lt"/>
          <a:ea typeface="ＭＳ Ｐゴシック" charset="-128"/>
        </a:defRPr>
      </a:lvl2pPr>
      <a:lvl3pPr marL="809625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079500" indent="-268288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350963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18081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2653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27225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1797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9138"/>
            <a:ext cx="9144000" cy="1727894"/>
          </a:xfrm>
        </p:spPr>
        <p:txBody>
          <a:bodyPr/>
          <a:lstStyle/>
          <a:p>
            <a:pPr algn="ctr" eaLnBrk="1" hangingPunct="1">
              <a:spcAft>
                <a:spcPts val="1800"/>
              </a:spcAft>
            </a:pPr>
            <a:r>
              <a:rPr lang="en-GB" sz="2800" dirty="0" smtClean="0">
                <a:ea typeface="ＭＳ Ｐゴシック" charset="-128"/>
              </a:rPr>
              <a:t>Office Real Estate Investment in the World City Network: The Effects of Financial Crisis</a:t>
            </a:r>
            <a:br>
              <a:rPr lang="en-GB" sz="2800" dirty="0" smtClean="0">
                <a:ea typeface="ＭＳ Ｐゴシック" charset="-128"/>
              </a:rPr>
            </a:br>
            <a:r>
              <a:rPr lang="en-GB" sz="2800" dirty="0" smtClean="0">
                <a:ea typeface="ＭＳ Ｐゴシック" charset="-128"/>
              </a:rPr>
              <a:t>ERES Annual Conference</a:t>
            </a:r>
            <a:br>
              <a:rPr lang="en-GB" sz="2800" dirty="0" smtClean="0">
                <a:ea typeface="ＭＳ Ｐゴシック" charset="-128"/>
              </a:rPr>
            </a:br>
            <a:r>
              <a:rPr lang="en-GB" sz="2800" dirty="0" smtClean="0">
                <a:ea typeface="ＭＳ Ｐゴシック" charset="-128"/>
              </a:rPr>
              <a:t>Edinburgh, June 2012</a:t>
            </a: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861048"/>
            <a:ext cx="8374063" cy="1511300"/>
          </a:xfrm>
        </p:spPr>
        <p:txBody>
          <a:bodyPr/>
          <a:lstStyle/>
          <a:p>
            <a:pPr algn="ctr" eaLnBrk="1" hangingPunct="1"/>
            <a:r>
              <a:rPr lang="en-US" sz="2400" dirty="0" smtClean="0">
                <a:ea typeface="ＭＳ Ｐゴシック" charset="-128"/>
              </a:rPr>
              <a:t>Colin Lizieri, Kathy Pain and Sandra </a:t>
            </a:r>
            <a:r>
              <a:rPr lang="en-US" sz="2400" dirty="0" err="1" smtClean="0">
                <a:ea typeface="ＭＳ Ｐゴシック" charset="-128"/>
              </a:rPr>
              <a:t>Vinciguerra</a:t>
            </a:r>
            <a:endParaRPr lang="en-US" sz="2400" dirty="0" smtClean="0">
              <a:ea typeface="ＭＳ Ｐゴシック" charset="-128"/>
            </a:endParaRPr>
          </a:p>
          <a:p>
            <a:pPr algn="ctr" eaLnBrk="1" hangingPunct="1"/>
            <a:r>
              <a:rPr lang="en-GB" sz="2400" dirty="0" smtClean="0">
                <a:solidFill>
                  <a:schemeClr val="bg1"/>
                </a:solidFill>
                <a:ea typeface="ＭＳ Ｐゴシック" charset="-128"/>
              </a:rPr>
              <a:t>Dept of Land Economy, University of Cambridge</a:t>
            </a:r>
          </a:p>
          <a:p>
            <a:pPr algn="ctr" eaLnBrk="1" hangingPunct="1"/>
            <a:r>
              <a:rPr lang="en-GB" sz="2400" dirty="0" smtClean="0">
                <a:solidFill>
                  <a:schemeClr val="bg1"/>
                </a:solidFill>
                <a:ea typeface="ＭＳ Ｐゴシック" charset="-128"/>
              </a:rPr>
              <a:t>Henley Business School, University of Reading</a:t>
            </a:r>
            <a:r>
              <a:rPr lang="en-GB" sz="2000" dirty="0" smtClean="0">
                <a:solidFill>
                  <a:schemeClr val="tx1"/>
                </a:solidFill>
                <a:ea typeface="ＭＳ Ｐゴシック" charset="-128"/>
              </a:rPr>
              <a:t> </a:t>
            </a:r>
            <a:endParaRPr lang="en-US" sz="2000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84175" y="5548313"/>
            <a:ext cx="8374063" cy="261937"/>
          </a:xfrm>
          <a:prstGeom prst="rect">
            <a:avLst/>
          </a:prstGeom>
          <a:noFill/>
          <a:ln w="127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648866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 smtClean="0">
                <a:solidFill>
                  <a:srgbClr val="000000"/>
                </a:solidFill>
              </a:rPr>
              <a:t>In memory of Andrew Pain 1981-2012 </a:t>
            </a:r>
            <a:endParaRPr lang="en-GB" i="1" dirty="0">
              <a:solidFill>
                <a:srgbClr val="000000"/>
              </a:solidFill>
            </a:endParaRPr>
          </a:p>
        </p:txBody>
      </p:sp>
      <p:pic>
        <p:nvPicPr>
          <p:cNvPr id="6" name="Picture 6" descr="Device-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hidden">
          <a:xfrm>
            <a:off x="7020272" y="332657"/>
            <a:ext cx="1656184" cy="589754"/>
          </a:xfrm>
          <a:prstGeom prst="rect">
            <a:avLst/>
          </a:prstGeom>
          <a:solidFill>
            <a:srgbClr val="003E72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office market outflows, 2007-2010</a:t>
            </a:r>
            <a:endParaRPr lang="en-GB" dirty="0"/>
          </a:p>
        </p:txBody>
      </p:sp>
      <p:pic>
        <p:nvPicPr>
          <p:cNvPr id="4" name="Content Placeholder 3" descr="out-flows2007-2010offices-noDublin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20085" y="1412875"/>
            <a:ext cx="7102243" cy="4362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“Self-Investment” 2007-2010</a:t>
            </a:r>
            <a:endParaRPr lang="en-GB" dirty="0"/>
          </a:p>
        </p:txBody>
      </p:sp>
      <p:pic>
        <p:nvPicPr>
          <p:cNvPr id="4" name="Content Placeholder 3" descr="selfinvestments-offices2007-2010-noDublin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7102243" cy="4362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Thinning Out the Network: Inflows 2007</a:t>
            </a:r>
            <a:endParaRPr lang="en-GB" dirty="0"/>
          </a:p>
        </p:txBody>
      </p:sp>
      <p:pic>
        <p:nvPicPr>
          <p:cNvPr id="4" name="Content Placeholder 3" descr="2inflows-offices2007.em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9581" y="1412875"/>
            <a:ext cx="7183250" cy="4362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Thinning Out the Network: Inflows 2010</a:t>
            </a:r>
            <a:endParaRPr lang="en-GB" dirty="0"/>
          </a:p>
        </p:txBody>
      </p:sp>
      <p:pic>
        <p:nvPicPr>
          <p:cNvPr id="4" name="Content Placeholder 3" descr="inflows-offices2010.em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5749" y="1412875"/>
            <a:ext cx="7110914" cy="4362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75650" cy="633412"/>
          </a:xfrm>
        </p:spPr>
        <p:txBody>
          <a:bodyPr/>
          <a:lstStyle/>
          <a:p>
            <a:r>
              <a:rPr lang="en-GB" dirty="0" smtClean="0"/>
              <a:t>Financial Networks and Investment Flows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373216"/>
            <a:ext cx="8424936" cy="720080"/>
          </a:xfrm>
        </p:spPr>
        <p:txBody>
          <a:bodyPr/>
          <a:lstStyle/>
          <a:p>
            <a:r>
              <a:rPr lang="en-GB" dirty="0" smtClean="0"/>
              <a:t>0.604 correlation between </a:t>
            </a:r>
            <a:r>
              <a:rPr lang="en-GB" dirty="0" err="1" smtClean="0"/>
              <a:t>GaWC</a:t>
            </a:r>
            <a:r>
              <a:rPr lang="en-GB" dirty="0" smtClean="0"/>
              <a:t> FNC and Investment uncorrected for size, region etc. </a:t>
            </a: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187624" y="1340768"/>
          <a:ext cx="6408712" cy="3912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05725" cy="633412"/>
          </a:xfrm>
        </p:spPr>
        <p:txBody>
          <a:bodyPr/>
          <a:lstStyle/>
          <a:p>
            <a:r>
              <a:rPr lang="en-GB" dirty="0" smtClean="0"/>
              <a:t>Capital Flows and the Urban Hierarchy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2636912"/>
          <a:ext cx="8424935" cy="2736303"/>
        </p:xfrm>
        <a:graphic>
          <a:graphicData uri="http://schemas.openxmlformats.org/drawingml/2006/table">
            <a:tbl>
              <a:tblPr/>
              <a:tblGrid>
                <a:gridCol w="1854094"/>
                <a:gridCol w="1350449"/>
                <a:gridCol w="1350449"/>
                <a:gridCol w="1289981"/>
                <a:gridCol w="1289981"/>
                <a:gridCol w="1289981"/>
              </a:tblGrid>
              <a:tr h="93109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City Investment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Inflows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Self Investment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Outflows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Network Flows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87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GaWC</a:t>
                      </a:r>
                      <a:r>
                        <a:rPr lang="en-GB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NC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990033"/>
                          </a:solidFill>
                          <a:latin typeface="Calibri"/>
                        </a:rPr>
                        <a:t>0.484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990033"/>
                          </a:solidFill>
                          <a:latin typeface="Calibri"/>
                        </a:rPr>
                        <a:t>0.593</a:t>
                      </a:r>
                      <a:endParaRPr lang="en-GB" sz="1800" b="1" i="0" u="none" strike="noStrike" dirty="0">
                        <a:solidFill>
                          <a:srgbClr val="990033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87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GaWC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FSNC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0.604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990033"/>
                          </a:solidFill>
                          <a:latin typeface="Calibri"/>
                        </a:rPr>
                        <a:t>0.489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990033"/>
                          </a:solidFill>
                          <a:latin typeface="Calibri"/>
                        </a:rPr>
                        <a:t>0.579</a:t>
                      </a:r>
                      <a:endParaRPr lang="en-GB" sz="1800" b="1" i="0" u="none" strike="noStrike" dirty="0">
                        <a:solidFill>
                          <a:srgbClr val="990033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46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Z/Yen GIFC10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0.619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990033"/>
                          </a:solidFill>
                          <a:latin typeface="Calibri"/>
                        </a:rPr>
                        <a:t>0.538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990033"/>
                          </a:solidFill>
                          <a:latin typeface="Calibri"/>
                        </a:rPr>
                        <a:t>0.560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990033"/>
                          </a:solidFill>
                          <a:latin typeface="Calibri"/>
                        </a:rPr>
                        <a:t>0.651</a:t>
                      </a:r>
                      <a:endParaRPr lang="en-GB" sz="1800" b="1" i="0" u="none" strike="noStrike" dirty="0">
                        <a:solidFill>
                          <a:srgbClr val="990033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556792"/>
            <a:ext cx="837406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6987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lang="en-GB" sz="2400" b="1" kern="0" dirty="0" smtClean="0">
                <a:latin typeface="+mn-lt"/>
                <a:ea typeface="ＭＳ Ｐゴシック" pitchFamily="-105" charset="-128"/>
                <a:cs typeface="ＭＳ Ｐゴシック" pitchFamily="-105" charset="-128"/>
              </a:rPr>
              <a:t>How Do City Investment Flows Relate to Global System of Cities? Using </a:t>
            </a:r>
            <a:r>
              <a:rPr lang="en-GB" sz="2400" b="1" kern="0" dirty="0" err="1" smtClean="0">
                <a:latin typeface="+mn-lt"/>
                <a:ea typeface="ＭＳ Ｐゴシック" pitchFamily="-105" charset="-128"/>
                <a:cs typeface="ＭＳ Ｐゴシック" pitchFamily="-105" charset="-128"/>
              </a:rPr>
              <a:t>GaWC</a:t>
            </a:r>
            <a:r>
              <a:rPr lang="en-GB" sz="2400" b="1" kern="0" dirty="0" smtClean="0">
                <a:latin typeface="+mn-lt"/>
                <a:ea typeface="ＭＳ Ｐゴシック" pitchFamily="-105" charset="-128"/>
                <a:cs typeface="ＭＳ Ｐゴシック" pitchFamily="-105" charset="-128"/>
              </a:rPr>
              <a:t> 2008 and GIFC10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05" charset="-128"/>
              <a:cs typeface="ＭＳ Ｐゴシック" pitchFamily="-10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Investment Concentration: Target Cities </a:t>
            </a:r>
            <a:br>
              <a:rPr lang="en-GB" dirty="0" smtClean="0"/>
            </a:br>
            <a:r>
              <a:rPr lang="en-GB" dirty="0" smtClean="0"/>
              <a:t>Office Market Acquisitions 2007-2010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4175" y="1412875"/>
          <a:ext cx="8374063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05725" cy="864096"/>
          </a:xfrm>
        </p:spPr>
        <p:txBody>
          <a:bodyPr/>
          <a:lstStyle/>
          <a:p>
            <a:r>
              <a:rPr lang="en-GB" dirty="0" smtClean="0"/>
              <a:t>Investment Concentration: Outflows </a:t>
            </a:r>
            <a:br>
              <a:rPr lang="en-GB" dirty="0" smtClean="0"/>
            </a:br>
            <a:r>
              <a:rPr lang="en-GB" dirty="0" smtClean="0"/>
              <a:t>Office Market Acquisitions 2007-2010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4175" y="1412875"/>
          <a:ext cx="8374063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80526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O.59 correlation between inflows and outflows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Conclusions, Implications and Issues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12875"/>
            <a:ext cx="8374063" cy="4248373"/>
          </a:xfrm>
        </p:spPr>
        <p:txBody>
          <a:bodyPr/>
          <a:lstStyle/>
          <a:p>
            <a:r>
              <a:rPr lang="en-GB" dirty="0" smtClean="0"/>
              <a:t>Office Market Investment Strongly Concentrated</a:t>
            </a:r>
          </a:p>
          <a:p>
            <a:pPr lvl="1"/>
            <a:r>
              <a:rPr lang="en-GB" dirty="0" smtClean="0"/>
              <a:t>Capital flows into cities</a:t>
            </a:r>
          </a:p>
          <a:p>
            <a:pPr lvl="1"/>
            <a:r>
              <a:rPr lang="en-GB" dirty="0" smtClean="0"/>
              <a:t>Capital flows from cities</a:t>
            </a:r>
          </a:p>
          <a:p>
            <a:pPr lvl="1"/>
            <a:r>
              <a:rPr lang="en-GB" dirty="0" smtClean="0"/>
              <a:t>Capital formation within cities</a:t>
            </a:r>
          </a:p>
          <a:p>
            <a:r>
              <a:rPr lang="en-GB" dirty="0" smtClean="0"/>
              <a:t>Target and Source Cities:</a:t>
            </a:r>
          </a:p>
          <a:p>
            <a:pPr lvl="1"/>
            <a:r>
              <a:rPr lang="en-GB" dirty="0" smtClean="0"/>
              <a:t>Major International Financial Centres</a:t>
            </a:r>
          </a:p>
          <a:p>
            <a:pPr lvl="1"/>
            <a:r>
              <a:rPr lang="en-GB" dirty="0" smtClean="0"/>
              <a:t>Key nodes in APS networks</a:t>
            </a:r>
          </a:p>
          <a:p>
            <a:r>
              <a:rPr lang="en-GB" dirty="0" smtClean="0"/>
              <a:t>Office Investment:</a:t>
            </a:r>
          </a:p>
          <a:p>
            <a:pPr lvl="1"/>
            <a:r>
              <a:rPr lang="en-GB" dirty="0" smtClean="0"/>
              <a:t>Locks capital to spatial locations</a:t>
            </a:r>
          </a:p>
          <a:p>
            <a:pPr lvl="1"/>
            <a:r>
              <a:rPr lang="en-GB" dirty="0" smtClean="0"/>
              <a:t>Locks major cities together  &amp; to global capital markets</a:t>
            </a:r>
          </a:p>
          <a:p>
            <a:pPr lvl="1"/>
            <a:r>
              <a:rPr lang="en-GB" dirty="0" smtClean="0"/>
              <a:t>Systemic risk &amp; contagion: the </a:t>
            </a:r>
            <a:r>
              <a:rPr lang="en-GB" i="0" dirty="0" smtClean="0">
                <a:solidFill>
                  <a:srgbClr val="0000CC"/>
                </a:solidFill>
              </a:rPr>
              <a:t>Towers of Capital</a:t>
            </a:r>
            <a:r>
              <a:rPr lang="en-GB" dirty="0" smtClean="0"/>
              <a:t> hypothesis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Conclusions, implications and issues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Questions and Issues Raised:</a:t>
            </a:r>
          </a:p>
          <a:p>
            <a:endParaRPr lang="en-GB" dirty="0" smtClean="0"/>
          </a:p>
          <a:p>
            <a:r>
              <a:rPr lang="en-GB" dirty="0" smtClean="0"/>
              <a:t>Do real estate capital flows proxy for integration into global financial / APS networks? </a:t>
            </a:r>
          </a:p>
          <a:p>
            <a:r>
              <a:rPr lang="en-GB" dirty="0" smtClean="0"/>
              <a:t>Causality issues: does city status cause capital flows or do flows drive city status?</a:t>
            </a:r>
          </a:p>
          <a:p>
            <a:r>
              <a:rPr lang="en-GB" dirty="0" smtClean="0"/>
              <a:t>What are the implications for city economic growth strategies? What are benefits and costs of financial cluster strategies?</a:t>
            </a:r>
          </a:p>
          <a:p>
            <a:r>
              <a:rPr lang="en-GB" dirty="0" smtClean="0"/>
              <a:t>Longer term signals and emerging markets: land sales as a precursor to urban restructuring?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75650" cy="633412"/>
          </a:xfrm>
        </p:spPr>
        <p:txBody>
          <a:bodyPr/>
          <a:lstStyle/>
          <a:p>
            <a:r>
              <a:rPr lang="en-GB" dirty="0" smtClean="0"/>
              <a:t>ESPON - TIGER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412874"/>
            <a:ext cx="8712968" cy="468042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dirty="0" smtClean="0"/>
              <a:t>ESPON	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the European Spatial Planning Observation Network (2002-2006)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European Observation Network on Territorial Development and Cohesion (2008-2013 programme)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EU funded Research Network carrying out applied research on “territorial dynamics” and providing evidence base for regional spatial policy development.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TIGER 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“Territorial Impact of Globalization for Europe and its Regions”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Aim: to understand the impact of globalization on European regions and cities and to examine spatial flows from globalisation at a European level.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Partners</a:t>
            </a:r>
          </a:p>
          <a:p>
            <a:pPr lvl="1">
              <a:spcAft>
                <a:spcPts val="0"/>
              </a:spcAft>
            </a:pPr>
            <a:r>
              <a:rPr lang="en-GB" sz="1800" dirty="0" smtClean="0"/>
              <a:t>IGEAT-ULB (Belgium), </a:t>
            </a:r>
            <a:r>
              <a:rPr lang="en-GB" sz="1800" dirty="0" err="1" smtClean="0"/>
              <a:t>Sapienza</a:t>
            </a:r>
            <a:r>
              <a:rPr lang="en-GB" sz="1800" dirty="0" smtClean="0"/>
              <a:t> - </a:t>
            </a:r>
            <a:r>
              <a:rPr lang="en-GB" sz="1800" dirty="0" err="1" smtClean="0"/>
              <a:t>Università</a:t>
            </a:r>
            <a:r>
              <a:rPr lang="en-GB" sz="1800" dirty="0" smtClean="0"/>
              <a:t> </a:t>
            </a:r>
            <a:r>
              <a:rPr lang="en-GB" sz="1800" dirty="0" err="1" smtClean="0"/>
              <a:t>di</a:t>
            </a:r>
            <a:r>
              <a:rPr lang="en-GB" sz="1800" dirty="0" smtClean="0"/>
              <a:t> Roma (Italy); University of Reading (UK); NIGGG - Bulgarian Academy of Sciences (Bulgaria); CNRS (France), </a:t>
            </a:r>
            <a:r>
              <a:rPr lang="en-GB" sz="1800" dirty="0" err="1" smtClean="0"/>
              <a:t>Jönköping</a:t>
            </a:r>
            <a:r>
              <a:rPr lang="en-GB" sz="1800" dirty="0" smtClean="0"/>
              <a:t> International Business School (Sweden)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05725" cy="633412"/>
          </a:xfrm>
        </p:spPr>
        <p:txBody>
          <a:bodyPr/>
          <a:lstStyle/>
          <a:p>
            <a:r>
              <a:rPr lang="en-GB" dirty="0" smtClean="0"/>
              <a:t>The Space of Flows and Place of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1340768"/>
            <a:ext cx="8712967" cy="4680422"/>
          </a:xfrm>
        </p:spPr>
        <p:txBody>
          <a:bodyPr/>
          <a:lstStyle/>
          <a:p>
            <a:r>
              <a:rPr lang="en-GB" dirty="0" smtClean="0"/>
              <a:t>Firms, businesses, individuals linked together in set of overlapping networks … cities act as nodes in flows of information, capital etc.</a:t>
            </a:r>
          </a:p>
          <a:p>
            <a:r>
              <a:rPr lang="en-GB" dirty="0" smtClean="0"/>
              <a:t>In an internet-enabled world, people can, in principle, work anywhere … but they must work </a:t>
            </a:r>
            <a:r>
              <a:rPr lang="en-GB" u="sng" dirty="0" smtClean="0"/>
              <a:t>somewhere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Offices, agglomeration and clustering – particularly in international financial centres, creation of critical mass of office space used by FBS, APS firms.</a:t>
            </a:r>
          </a:p>
          <a:p>
            <a:r>
              <a:rPr lang="en-GB" dirty="0" smtClean="0"/>
              <a:t>Capital flows to create and invest in that space – which is then locked down spatially.</a:t>
            </a:r>
          </a:p>
          <a:p>
            <a:r>
              <a:rPr lang="en-GB" dirty="0" smtClean="0"/>
              <a:t>Can we capture and explain those flows, as a proxy for integration in  global financial system?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412874"/>
            <a:ext cx="8374063" cy="4608413"/>
          </a:xfrm>
        </p:spPr>
        <p:txBody>
          <a:bodyPr/>
          <a:lstStyle/>
          <a:p>
            <a:r>
              <a:rPr lang="en-GB" dirty="0" smtClean="0"/>
              <a:t>Data provided by Real Capital Analytics</a:t>
            </a:r>
          </a:p>
          <a:p>
            <a:pPr lvl="1"/>
            <a:r>
              <a:rPr lang="en-GB" dirty="0" smtClean="0"/>
              <a:t>Commercial real estate transactions 2007-2010</a:t>
            </a:r>
          </a:p>
          <a:p>
            <a:pPr lvl="1"/>
            <a:r>
              <a:rPr lang="en-GB" dirty="0" smtClean="0"/>
              <a:t>Top 1,000 transactions in each year, 3,974 sales, $888billion</a:t>
            </a:r>
          </a:p>
          <a:p>
            <a:pPr lvl="1"/>
            <a:r>
              <a:rPr lang="en-GB" dirty="0" smtClean="0"/>
              <a:t>2,744 sales, $580billion excluding land sales</a:t>
            </a:r>
          </a:p>
          <a:p>
            <a:pPr lvl="1"/>
            <a:r>
              <a:rPr lang="en-GB" dirty="0" smtClean="0"/>
              <a:t>1594 office sales, $361billion =&gt; 62% by value of non-land sales</a:t>
            </a:r>
          </a:p>
          <a:p>
            <a:r>
              <a:rPr lang="en-US" dirty="0" smtClean="0"/>
              <a:t>Information available/collected includes property location, price, buyer name and their location </a:t>
            </a:r>
          </a:p>
          <a:p>
            <a:r>
              <a:rPr lang="en-US" dirty="0" smtClean="0"/>
              <a:t>Trace and aggregate information to city level – estimate dyads (capital flows from city one to city two) and self-investment. </a:t>
            </a:r>
          </a:p>
          <a:p>
            <a:r>
              <a:rPr lang="en-US" dirty="0" smtClean="0"/>
              <a:t>Acknowledge definitional issues: ownership in a world of real estate funds, location, arms length transactions.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75650" cy="633412"/>
          </a:xfrm>
        </p:spPr>
        <p:txBody>
          <a:bodyPr/>
          <a:lstStyle/>
          <a:p>
            <a:r>
              <a:rPr lang="en-GB" dirty="0" smtClean="0"/>
              <a:t>Analysis of the Network of Flows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TIGER Aims to Trace Globalisation Flows in European and International Territorial Space</a:t>
            </a:r>
          </a:p>
          <a:p>
            <a:r>
              <a:rPr lang="en-GB" dirty="0" smtClean="0"/>
              <a:t>Visualization Techniques Based on Network Analysis</a:t>
            </a:r>
          </a:p>
          <a:p>
            <a:r>
              <a:rPr lang="en-GB" dirty="0" smtClean="0"/>
              <a:t>Aim to Reveal Position of Cities in Terms of Importance and Centrality in Global Investment Flows</a:t>
            </a:r>
          </a:p>
          <a:p>
            <a:r>
              <a:rPr lang="en-GB" dirty="0" smtClean="0"/>
              <a:t>Apply “Spring Embedded Algorithm” to Data</a:t>
            </a:r>
          </a:p>
          <a:p>
            <a:pPr lvl="1"/>
            <a:r>
              <a:rPr lang="en-GB" dirty="0" smtClean="0"/>
              <a:t>Forces assigned to each link (reflecting flows between dyads)</a:t>
            </a:r>
          </a:p>
          <a:p>
            <a:pPr lvl="1"/>
            <a:r>
              <a:rPr lang="en-GB" dirty="0" smtClean="0"/>
              <a:t>Iterative process changes “distance” between nodes </a:t>
            </a:r>
          </a:p>
          <a:p>
            <a:pPr lvl="1"/>
            <a:r>
              <a:rPr lang="en-GB" dirty="0" smtClean="0"/>
              <a:t>Approximate equilibrium position with node sizes and links proportional to flows</a:t>
            </a:r>
          </a:p>
          <a:p>
            <a:pPr lvl="1"/>
            <a:r>
              <a:rPr lang="en-GB" dirty="0" smtClean="0"/>
              <a:t>Can add geographical locks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3176" cy="633412"/>
          </a:xfrm>
        </p:spPr>
        <p:txBody>
          <a:bodyPr/>
          <a:lstStyle/>
          <a:p>
            <a:r>
              <a:rPr lang="en-GB" dirty="0" smtClean="0"/>
              <a:t>Sales Activity and the Global Financial Crisis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4175" y="1412875"/>
          <a:ext cx="8374063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75650" cy="633412"/>
          </a:xfrm>
        </p:spPr>
        <p:txBody>
          <a:bodyPr/>
          <a:lstStyle/>
          <a:p>
            <a:r>
              <a:rPr lang="en-GB" dirty="0" smtClean="0"/>
              <a:t>National Office Investment Inflows 2007-2010</a:t>
            </a:r>
            <a:endParaRPr lang="en-GB" dirty="0"/>
          </a:p>
        </p:txBody>
      </p:sp>
      <p:pic>
        <p:nvPicPr>
          <p:cNvPr id="4" name="Content Placeholder 3" descr="inflows EU.em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412776"/>
            <a:ext cx="7371087" cy="45364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784976" cy="633412"/>
          </a:xfrm>
        </p:spPr>
        <p:txBody>
          <a:bodyPr/>
          <a:lstStyle/>
          <a:p>
            <a:r>
              <a:rPr lang="en-GB" dirty="0" smtClean="0"/>
              <a:t>National Office Investment Outflows 2007-2010</a:t>
            </a:r>
            <a:endParaRPr lang="en-GB" dirty="0"/>
          </a:p>
        </p:txBody>
      </p:sp>
      <p:pic>
        <p:nvPicPr>
          <p:cNvPr id="4" name="Content Placeholder 3" descr="outflows EU.em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12776"/>
            <a:ext cx="7659119" cy="4680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75650" cy="633412"/>
          </a:xfrm>
        </p:spPr>
        <p:txBody>
          <a:bodyPr/>
          <a:lstStyle/>
          <a:p>
            <a:r>
              <a:rPr lang="en-US" dirty="0" smtClean="0"/>
              <a:t>Global office market inflows, 2007-2010</a:t>
            </a:r>
            <a:endParaRPr lang="en-GB" dirty="0"/>
          </a:p>
        </p:txBody>
      </p:sp>
      <p:pic>
        <p:nvPicPr>
          <p:cNvPr id="4" name="Content Placeholder 3" descr="in-flows2007-2010offices-noDublin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20085" y="1412875"/>
            <a:ext cx="7102243" cy="4362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3505</TotalTime>
  <Words>637</Words>
  <Application>Microsoft Office PowerPoint</Application>
  <PresentationFormat>On-screen Show (4:3)</PresentationFormat>
  <Paragraphs>101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</vt:lpstr>
      <vt:lpstr>Office Real Estate Investment in the World City Network: The Effects of Financial Crisis ERES Annual Conference Edinburgh, June 2012</vt:lpstr>
      <vt:lpstr>ESPON - TIGER</vt:lpstr>
      <vt:lpstr>The Space of Flows and Place of Work</vt:lpstr>
      <vt:lpstr>Dataset</vt:lpstr>
      <vt:lpstr>Analysis of the Network of Flows</vt:lpstr>
      <vt:lpstr>Sales Activity and the Global Financial Crisis</vt:lpstr>
      <vt:lpstr>National Office Investment Inflows 2007-2010</vt:lpstr>
      <vt:lpstr>National Office Investment Outflows 2007-2010</vt:lpstr>
      <vt:lpstr>Global office market inflows, 2007-2010</vt:lpstr>
      <vt:lpstr>Global office market outflows, 2007-2010</vt:lpstr>
      <vt:lpstr>“Self-Investment” 2007-2010</vt:lpstr>
      <vt:lpstr>Thinning Out the Network: Inflows 2007</vt:lpstr>
      <vt:lpstr>Thinning Out the Network: Inflows 2010</vt:lpstr>
      <vt:lpstr>Financial Networks and Investment Flows </vt:lpstr>
      <vt:lpstr>Capital Flows and the Urban Hierarchy</vt:lpstr>
      <vt:lpstr>Investment Concentration: Target Cities  Office Market Acquisitions 2007-2010</vt:lpstr>
      <vt:lpstr>Investment Concentration: Outflows  Office Market Acquisitions 2007-2010</vt:lpstr>
      <vt:lpstr>Conclusions, Implications and Issues - 1</vt:lpstr>
      <vt:lpstr>Conclusions, implications and issues - 2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Colin Lizieri</cp:lastModifiedBy>
  <cp:revision>155</cp:revision>
  <cp:lastPrinted>1601-01-01T00:00:00Z</cp:lastPrinted>
  <dcterms:created xsi:type="dcterms:W3CDTF">2008-03-27T10:29:55Z</dcterms:created>
  <dcterms:modified xsi:type="dcterms:W3CDTF">2012-06-14T13:37:05Z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