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71" r:id="rId2"/>
    <p:sldId id="278" r:id="rId3"/>
    <p:sldId id="272" r:id="rId4"/>
    <p:sldId id="285" r:id="rId5"/>
    <p:sldId id="280" r:id="rId6"/>
    <p:sldId id="286" r:id="rId7"/>
    <p:sldId id="274"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81" r:id="rId21"/>
    <p:sldId id="282" r:id="rId22"/>
    <p:sldId id="276"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8265"/>
    <a:srgbClr val="987B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51" d="100"/>
          <a:sy n="51" d="100"/>
        </p:scale>
        <p:origin x="-1243"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title>
      <c:layout/>
      <c:overlay val="0"/>
      <c:txPr>
        <a:bodyPr/>
        <a:lstStyle/>
        <a:p>
          <a:pPr>
            <a:defRPr lang="en-ZA"/>
          </a:pPr>
          <a:endParaRPr lang="en-US"/>
        </a:p>
      </c:txPr>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7.4273554598085087E-2"/>
          <c:y val="0.16428538108162632"/>
          <c:w val="0.84262266510349326"/>
          <c:h val="0.75295279110025048"/>
        </c:manualLayout>
      </c:layout>
      <c:pie3DChart>
        <c:varyColors val="1"/>
        <c:ser>
          <c:idx val="0"/>
          <c:order val="0"/>
          <c:tx>
            <c:strRef>
              <c:f>Sheet1!$B$1</c:f>
              <c:strCache>
                <c:ptCount val="1"/>
                <c:pt idx="0">
                  <c:v>weeks per year</c:v>
                </c:pt>
              </c:strCache>
            </c:strRef>
          </c:tx>
          <c:dPt>
            <c:idx val="0"/>
            <c:bubble3D val="0"/>
          </c:dPt>
          <c:dPt>
            <c:idx val="1"/>
            <c:bubble3D val="0"/>
          </c:dPt>
          <c:dPt>
            <c:idx val="2"/>
            <c:bubble3D val="0"/>
          </c:dPt>
          <c:dPt>
            <c:idx val="3"/>
            <c:bubble3D val="0"/>
          </c:dPt>
          <c:dPt>
            <c:idx val="4"/>
            <c:bubble3D val="0"/>
          </c:dPt>
          <c:dPt>
            <c:idx val="5"/>
            <c:bubble3D val="0"/>
          </c:dPt>
          <c:dPt>
            <c:idx val="6"/>
            <c:bubble3D val="0"/>
          </c:dPt>
          <c:cat>
            <c:strRef>
              <c:f>Sheet1!$A$2:$A$8</c:f>
              <c:strCache>
                <c:ptCount val="7"/>
                <c:pt idx="0">
                  <c:v>None</c:v>
                </c:pt>
                <c:pt idx="1">
                  <c:v>Less than 1 wk</c:v>
                </c:pt>
                <c:pt idx="2">
                  <c:v>1 - 2 weeks</c:v>
                </c:pt>
                <c:pt idx="3">
                  <c:v>2 - 4 weeks</c:v>
                </c:pt>
                <c:pt idx="4">
                  <c:v>4 - 6 weeks</c:v>
                </c:pt>
                <c:pt idx="5">
                  <c:v>6 - 8 weeks</c:v>
                </c:pt>
                <c:pt idx="6">
                  <c:v>more</c:v>
                </c:pt>
              </c:strCache>
            </c:strRef>
          </c:cat>
          <c:val>
            <c:numRef>
              <c:f>Sheet1!$B$2:$B$8</c:f>
              <c:numCache>
                <c:formatCode>General</c:formatCode>
                <c:ptCount val="7"/>
                <c:pt idx="0">
                  <c:v>10</c:v>
                </c:pt>
                <c:pt idx="1">
                  <c:v>7</c:v>
                </c:pt>
                <c:pt idx="2">
                  <c:v>14</c:v>
                </c:pt>
                <c:pt idx="3">
                  <c:v>41</c:v>
                </c:pt>
                <c:pt idx="4">
                  <c:v>14</c:v>
                </c:pt>
                <c:pt idx="5">
                  <c:v>7</c:v>
                </c:pt>
                <c:pt idx="6">
                  <c:v>7</c:v>
                </c:pt>
              </c:numCache>
            </c:numRef>
          </c:val>
        </c:ser>
        <c:dLbls>
          <c:showLegendKey val="0"/>
          <c:showVal val="0"/>
          <c:showCatName val="1"/>
          <c:showSerName val="0"/>
          <c:showPercent val="1"/>
          <c:showBubbleSize val="0"/>
          <c:showLeaderLines val="0"/>
        </c:dLbls>
      </c:pie3DChart>
      <c:spPr>
        <a:noFill/>
        <a:ln w="25392">
          <a:noFill/>
        </a:ln>
      </c:spPr>
    </c:plotArea>
    <c:plotVisOnly val="1"/>
    <c:dispBlanksAs val="zero"/>
    <c:showDLblsOverMax val="0"/>
  </c:chart>
  <c:txPr>
    <a:bodyPr/>
    <a:lstStyle/>
    <a:p>
      <a:pPr>
        <a:defRPr sz="1799"/>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25"/>
    </mc:Choice>
    <mc:Fallback>
      <c:style val="25"/>
    </mc:Fallback>
  </mc:AlternateContent>
  <c:clrMapOvr bg1="lt1" tx1="dk1" bg2="lt2" tx2="dk2" accent1="accent1" accent2="accent2" accent3="accent3" accent4="accent4" accent5="accent5" accent6="accent6" hlink="hlink" folHlink="folHlink"/>
  <c:chart>
    <c:autoTitleDeleted val="0"/>
    <c:view3D>
      <c:rotX val="15"/>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Sheet1!$B$1</c:f>
              <c:strCache>
                <c:ptCount val="1"/>
                <c:pt idx="0">
                  <c:v>Yes</c:v>
                </c:pt>
              </c:strCache>
            </c:strRef>
          </c:tx>
          <c:invertIfNegative val="0"/>
          <c:dLbls>
            <c:txPr>
              <a:bodyPr/>
              <a:lstStyle/>
              <a:p>
                <a:pPr>
                  <a:defRPr lang="en-ZA"/>
                </a:pPr>
                <a:endParaRPr lang="en-US"/>
              </a:p>
            </c:txPr>
            <c:showLegendKey val="0"/>
            <c:showVal val="1"/>
            <c:showCatName val="0"/>
            <c:showSerName val="0"/>
            <c:showPercent val="0"/>
            <c:showBubbleSize val="0"/>
            <c:showLeaderLines val="0"/>
          </c:dLbls>
          <c:cat>
            <c:strRef>
              <c:f>Sheet1!$A$2</c:f>
              <c:strCache>
                <c:ptCount val="1"/>
                <c:pt idx="0">
                  <c:v>Financial Support received?</c:v>
                </c:pt>
              </c:strCache>
            </c:strRef>
          </c:cat>
          <c:val>
            <c:numRef>
              <c:f>Sheet1!$B$2</c:f>
              <c:numCache>
                <c:formatCode>General</c:formatCode>
                <c:ptCount val="1"/>
                <c:pt idx="0">
                  <c:v>76</c:v>
                </c:pt>
              </c:numCache>
            </c:numRef>
          </c:val>
        </c:ser>
        <c:ser>
          <c:idx val="1"/>
          <c:order val="1"/>
          <c:tx>
            <c:strRef>
              <c:f>Sheet1!$C$1</c:f>
              <c:strCache>
                <c:ptCount val="1"/>
                <c:pt idx="0">
                  <c:v>No</c:v>
                </c:pt>
              </c:strCache>
            </c:strRef>
          </c:tx>
          <c:invertIfNegative val="0"/>
          <c:dLbls>
            <c:txPr>
              <a:bodyPr/>
              <a:lstStyle/>
              <a:p>
                <a:pPr>
                  <a:defRPr lang="en-ZA"/>
                </a:pPr>
                <a:endParaRPr lang="en-US"/>
              </a:p>
            </c:txPr>
            <c:showLegendKey val="0"/>
            <c:showVal val="1"/>
            <c:showCatName val="0"/>
            <c:showSerName val="0"/>
            <c:showPercent val="0"/>
            <c:showBubbleSize val="0"/>
            <c:showLeaderLines val="0"/>
          </c:dLbls>
          <c:cat>
            <c:strRef>
              <c:f>Sheet1!$A$2</c:f>
              <c:strCache>
                <c:ptCount val="1"/>
                <c:pt idx="0">
                  <c:v>Financial Support received?</c:v>
                </c:pt>
              </c:strCache>
            </c:strRef>
          </c:cat>
          <c:val>
            <c:numRef>
              <c:f>Sheet1!$C$2</c:f>
              <c:numCache>
                <c:formatCode>General</c:formatCode>
                <c:ptCount val="1"/>
                <c:pt idx="0">
                  <c:v>24</c:v>
                </c:pt>
              </c:numCache>
            </c:numRef>
          </c:val>
        </c:ser>
        <c:dLbls>
          <c:showLegendKey val="0"/>
          <c:showVal val="0"/>
          <c:showCatName val="0"/>
          <c:showSerName val="0"/>
          <c:showPercent val="0"/>
          <c:showBubbleSize val="0"/>
        </c:dLbls>
        <c:gapWidth val="150"/>
        <c:shape val="cone"/>
        <c:axId val="37877248"/>
        <c:axId val="40262656"/>
        <c:axId val="0"/>
      </c:bar3DChart>
      <c:catAx>
        <c:axId val="37877248"/>
        <c:scaling>
          <c:orientation val="minMax"/>
        </c:scaling>
        <c:delete val="1"/>
        <c:axPos val="b"/>
        <c:numFmt formatCode="General" sourceLinked="1"/>
        <c:majorTickMark val="out"/>
        <c:minorTickMark val="none"/>
        <c:tickLblPos val="nextTo"/>
        <c:crossAx val="40262656"/>
        <c:crosses val="autoZero"/>
        <c:auto val="1"/>
        <c:lblAlgn val="ctr"/>
        <c:lblOffset val="100"/>
        <c:noMultiLvlLbl val="0"/>
      </c:catAx>
      <c:valAx>
        <c:axId val="40262656"/>
        <c:scaling>
          <c:orientation val="minMax"/>
        </c:scaling>
        <c:delete val="0"/>
        <c:axPos val="l"/>
        <c:majorGridlines/>
        <c:numFmt formatCode="0%" sourceLinked="1"/>
        <c:majorTickMark val="out"/>
        <c:minorTickMark val="none"/>
        <c:tickLblPos val="nextTo"/>
        <c:txPr>
          <a:bodyPr/>
          <a:lstStyle/>
          <a:p>
            <a:pPr>
              <a:defRPr lang="en-ZA"/>
            </a:pPr>
            <a:endParaRPr lang="en-US"/>
          </a:p>
        </c:txPr>
        <c:crossAx val="37877248"/>
        <c:crosses val="autoZero"/>
        <c:crossBetween val="between"/>
      </c:valAx>
      <c:spPr>
        <a:noFill/>
        <a:ln w="25398">
          <a:noFill/>
        </a:ln>
      </c:spPr>
    </c:plotArea>
    <c:legend>
      <c:legendPos val="r"/>
      <c:layout>
        <c:manualLayout>
          <c:xMode val="edge"/>
          <c:yMode val="edge"/>
          <c:x val="0.91483516483516492"/>
          <c:y val="0.44542772861356927"/>
          <c:w val="7.5091575091575102E-2"/>
          <c:h val="0.13716814159292037"/>
        </c:manualLayout>
      </c:layout>
      <c:overlay val="0"/>
      <c:txPr>
        <a:bodyPr/>
        <a:lstStyle/>
        <a:p>
          <a:pPr>
            <a:defRPr lang="en-ZA"/>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0"/>
    <c:view3D>
      <c:rotX val="15"/>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Sheet1!$B$1</c:f>
              <c:strCache>
                <c:ptCount val="1"/>
                <c:pt idx="0">
                  <c:v>50%</c:v>
                </c:pt>
              </c:strCache>
            </c:strRef>
          </c:tx>
          <c:invertIfNegative val="0"/>
          <c:dLbls>
            <c:txPr>
              <a:bodyPr/>
              <a:lstStyle/>
              <a:p>
                <a:pPr>
                  <a:defRPr lang="en-ZA"/>
                </a:pPr>
                <a:endParaRPr lang="en-US"/>
              </a:p>
            </c:txPr>
            <c:showLegendKey val="0"/>
            <c:showVal val="1"/>
            <c:showCatName val="0"/>
            <c:showSerName val="0"/>
            <c:showPercent val="0"/>
            <c:showBubbleSize val="0"/>
            <c:showLeaderLines val="0"/>
          </c:dLbls>
          <c:cat>
            <c:strRef>
              <c:f>Sheet1!$A$2</c:f>
              <c:strCache>
                <c:ptCount val="1"/>
                <c:pt idx="0">
                  <c:v>Financial Support amount</c:v>
                </c:pt>
              </c:strCache>
            </c:strRef>
          </c:cat>
          <c:val>
            <c:numRef>
              <c:f>Sheet1!$B$2</c:f>
              <c:numCache>
                <c:formatCode>General</c:formatCode>
                <c:ptCount val="1"/>
                <c:pt idx="0">
                  <c:v>20</c:v>
                </c:pt>
              </c:numCache>
            </c:numRef>
          </c:val>
        </c:ser>
        <c:ser>
          <c:idx val="1"/>
          <c:order val="1"/>
          <c:tx>
            <c:strRef>
              <c:f>Sheet1!$C$1</c:f>
              <c:strCache>
                <c:ptCount val="1"/>
                <c:pt idx="0">
                  <c:v>100%</c:v>
                </c:pt>
              </c:strCache>
            </c:strRef>
          </c:tx>
          <c:invertIfNegative val="0"/>
          <c:dLbls>
            <c:txPr>
              <a:bodyPr/>
              <a:lstStyle/>
              <a:p>
                <a:pPr>
                  <a:defRPr lang="en-ZA"/>
                </a:pPr>
                <a:endParaRPr lang="en-US"/>
              </a:p>
            </c:txPr>
            <c:showLegendKey val="0"/>
            <c:showVal val="1"/>
            <c:showCatName val="0"/>
            <c:showSerName val="0"/>
            <c:showPercent val="0"/>
            <c:showBubbleSize val="0"/>
            <c:showLeaderLines val="0"/>
          </c:dLbls>
          <c:cat>
            <c:strRef>
              <c:f>Sheet1!$A$2</c:f>
              <c:strCache>
                <c:ptCount val="1"/>
                <c:pt idx="0">
                  <c:v>Financial Support amount</c:v>
                </c:pt>
              </c:strCache>
            </c:strRef>
          </c:cat>
          <c:val>
            <c:numRef>
              <c:f>Sheet1!$C$2</c:f>
              <c:numCache>
                <c:formatCode>General</c:formatCode>
                <c:ptCount val="1"/>
                <c:pt idx="0">
                  <c:v>80</c:v>
                </c:pt>
              </c:numCache>
            </c:numRef>
          </c:val>
        </c:ser>
        <c:dLbls>
          <c:showLegendKey val="0"/>
          <c:showVal val="0"/>
          <c:showCatName val="0"/>
          <c:showSerName val="0"/>
          <c:showPercent val="0"/>
          <c:showBubbleSize val="0"/>
        </c:dLbls>
        <c:gapWidth val="150"/>
        <c:shape val="cone"/>
        <c:axId val="71500544"/>
        <c:axId val="72143232"/>
        <c:axId val="0"/>
      </c:bar3DChart>
      <c:catAx>
        <c:axId val="71500544"/>
        <c:scaling>
          <c:orientation val="minMax"/>
        </c:scaling>
        <c:delete val="1"/>
        <c:axPos val="b"/>
        <c:numFmt formatCode="General" sourceLinked="1"/>
        <c:majorTickMark val="out"/>
        <c:minorTickMark val="none"/>
        <c:tickLblPos val="nextTo"/>
        <c:crossAx val="72143232"/>
        <c:crosses val="autoZero"/>
        <c:auto val="1"/>
        <c:lblAlgn val="ctr"/>
        <c:lblOffset val="100"/>
        <c:noMultiLvlLbl val="0"/>
      </c:catAx>
      <c:valAx>
        <c:axId val="72143232"/>
        <c:scaling>
          <c:orientation val="minMax"/>
        </c:scaling>
        <c:delete val="0"/>
        <c:axPos val="l"/>
        <c:majorGridlines/>
        <c:numFmt formatCode="0%" sourceLinked="1"/>
        <c:majorTickMark val="out"/>
        <c:minorTickMark val="none"/>
        <c:tickLblPos val="nextTo"/>
        <c:txPr>
          <a:bodyPr/>
          <a:lstStyle/>
          <a:p>
            <a:pPr>
              <a:defRPr lang="en-ZA"/>
            </a:pPr>
            <a:endParaRPr lang="en-US"/>
          </a:p>
        </c:txPr>
        <c:crossAx val="71500544"/>
        <c:crosses val="autoZero"/>
        <c:crossBetween val="between"/>
      </c:valAx>
      <c:spPr>
        <a:noFill/>
        <a:ln w="25388">
          <a:noFill/>
        </a:ln>
      </c:spPr>
    </c:plotArea>
    <c:legend>
      <c:legendPos val="r"/>
      <c:layout>
        <c:manualLayout>
          <c:xMode val="edge"/>
          <c:yMode val="edge"/>
          <c:x val="0.89203539823008859"/>
          <c:y val="0.46198830409356723"/>
          <c:w val="9.7345132743362831E-2"/>
          <c:h val="0.13596491228070176"/>
        </c:manualLayout>
      </c:layout>
      <c:overlay val="0"/>
      <c:txPr>
        <a:bodyPr/>
        <a:lstStyle/>
        <a:p>
          <a:pPr>
            <a:defRPr lang="en-ZA"/>
          </a:pPr>
          <a:endParaRPr lang="en-US"/>
        </a:p>
      </c:txPr>
    </c:legend>
    <c:plotVisOnly val="1"/>
    <c:dispBlanksAs val="gap"/>
    <c:showDLblsOverMax val="0"/>
  </c:chart>
  <c:txPr>
    <a:bodyPr/>
    <a:lstStyle/>
    <a:p>
      <a:pPr>
        <a:defRPr sz="1799"/>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Contractual Commitment</c:v>
                </c:pt>
              </c:strCache>
            </c:strRef>
          </c:tx>
          <c:invertIfNegative val="0"/>
          <c:cat>
            <c:strRef>
              <c:f>Sheet1!$A$2:$A$5</c:f>
              <c:strCache>
                <c:ptCount val="4"/>
                <c:pt idx="0">
                  <c:v>Yes, 1 year</c:v>
                </c:pt>
                <c:pt idx="1">
                  <c:v>Yes, 2 years</c:v>
                </c:pt>
                <c:pt idx="2">
                  <c:v>Yes equivalent to study</c:v>
                </c:pt>
                <c:pt idx="3">
                  <c:v>No</c:v>
                </c:pt>
              </c:strCache>
            </c:strRef>
          </c:cat>
          <c:val>
            <c:numRef>
              <c:f>Sheet1!$B$2:$B$5</c:f>
              <c:numCache>
                <c:formatCode>General</c:formatCode>
                <c:ptCount val="4"/>
                <c:pt idx="0">
                  <c:v>18</c:v>
                </c:pt>
                <c:pt idx="1">
                  <c:v>27</c:v>
                </c:pt>
                <c:pt idx="2">
                  <c:v>45</c:v>
                </c:pt>
                <c:pt idx="3">
                  <c:v>10</c:v>
                </c:pt>
              </c:numCache>
            </c:numRef>
          </c:val>
        </c:ser>
        <c:dLbls>
          <c:showLegendKey val="0"/>
          <c:showVal val="1"/>
          <c:showCatName val="0"/>
          <c:showSerName val="0"/>
          <c:showPercent val="0"/>
          <c:showBubbleSize val="0"/>
        </c:dLbls>
        <c:gapWidth val="150"/>
        <c:shape val="box"/>
        <c:axId val="36614912"/>
        <c:axId val="36616832"/>
        <c:axId val="0"/>
      </c:bar3DChart>
      <c:catAx>
        <c:axId val="36614912"/>
        <c:scaling>
          <c:orientation val="minMax"/>
        </c:scaling>
        <c:delete val="0"/>
        <c:axPos val="b"/>
        <c:numFmt formatCode="General" sourceLinked="1"/>
        <c:majorTickMark val="none"/>
        <c:minorTickMark val="none"/>
        <c:tickLblPos val="nextTo"/>
        <c:txPr>
          <a:bodyPr/>
          <a:lstStyle/>
          <a:p>
            <a:pPr>
              <a:defRPr lang="en-ZA"/>
            </a:pPr>
            <a:endParaRPr lang="en-US"/>
          </a:p>
        </c:txPr>
        <c:crossAx val="36616832"/>
        <c:crosses val="autoZero"/>
        <c:auto val="1"/>
        <c:lblAlgn val="ctr"/>
        <c:lblOffset val="100"/>
        <c:noMultiLvlLbl val="0"/>
      </c:catAx>
      <c:valAx>
        <c:axId val="36616832"/>
        <c:scaling>
          <c:orientation val="minMax"/>
        </c:scaling>
        <c:delete val="1"/>
        <c:axPos val="l"/>
        <c:numFmt formatCode="General" sourceLinked="1"/>
        <c:majorTickMark val="out"/>
        <c:minorTickMark val="none"/>
        <c:tickLblPos val="nextTo"/>
        <c:crossAx val="36614912"/>
        <c:crosses val="autoZero"/>
        <c:crossBetween val="between"/>
      </c:valAx>
      <c:spPr>
        <a:noFill/>
        <a:ln w="25388">
          <a:noFill/>
        </a:ln>
      </c:spPr>
    </c:plotArea>
    <c:plotVisOnly val="1"/>
    <c:dispBlanksAs val="gap"/>
    <c:showDLblsOverMax val="0"/>
  </c:chart>
  <c:txPr>
    <a:bodyPr/>
    <a:lstStyle/>
    <a:p>
      <a:pPr>
        <a:defRPr sz="1799"/>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Heard About</c:v>
                </c:pt>
              </c:strCache>
            </c:strRef>
          </c:tx>
          <c:explosion val="25"/>
          <c:dPt>
            <c:idx val="0"/>
            <c:bubble3D val="0"/>
            <c:explosion val="5"/>
          </c:dPt>
          <c:dPt>
            <c:idx val="1"/>
            <c:bubble3D val="0"/>
            <c:explosion val="8"/>
          </c:dPt>
          <c:dPt>
            <c:idx val="2"/>
            <c:bubble3D val="0"/>
            <c:explosion val="9"/>
          </c:dPt>
          <c:dLbls>
            <c:txPr>
              <a:bodyPr/>
              <a:lstStyle/>
              <a:p>
                <a:pPr>
                  <a:defRPr lang="en-ZA"/>
                </a:pPr>
                <a:endParaRPr lang="en-US"/>
              </a:p>
            </c:txPr>
            <c:showLegendKey val="0"/>
            <c:showVal val="1"/>
            <c:showCatName val="0"/>
            <c:showSerName val="0"/>
            <c:showPercent val="0"/>
            <c:showBubbleSize val="0"/>
            <c:showLeaderLines val="1"/>
          </c:dLbls>
          <c:cat>
            <c:strRef>
              <c:f>Sheet1!$A$2:$A$4</c:f>
              <c:strCache>
                <c:ptCount val="3"/>
                <c:pt idx="0">
                  <c:v>Website</c:v>
                </c:pt>
                <c:pt idx="1">
                  <c:v>Referral</c:v>
                </c:pt>
                <c:pt idx="2">
                  <c:v>Current / Ex student</c:v>
                </c:pt>
              </c:strCache>
            </c:strRef>
          </c:cat>
          <c:val>
            <c:numRef>
              <c:f>Sheet1!$B$2:$B$4</c:f>
              <c:numCache>
                <c:formatCode>General</c:formatCode>
                <c:ptCount val="3"/>
                <c:pt idx="0">
                  <c:v>45</c:v>
                </c:pt>
                <c:pt idx="1">
                  <c:v>45</c:v>
                </c:pt>
                <c:pt idx="2">
                  <c:v>10</c:v>
                </c:pt>
              </c:numCache>
            </c:numRef>
          </c:val>
        </c:ser>
        <c:dLbls>
          <c:showLegendKey val="0"/>
          <c:showVal val="0"/>
          <c:showCatName val="0"/>
          <c:showSerName val="0"/>
          <c:showPercent val="0"/>
          <c:showBubbleSize val="0"/>
          <c:showLeaderLines val="1"/>
        </c:dLbls>
      </c:pie3DChart>
      <c:spPr>
        <a:noFill/>
        <a:ln w="25390">
          <a:noFill/>
        </a:ln>
      </c:spPr>
    </c:plotArea>
    <c:legend>
      <c:legendPos val="r"/>
      <c:layout>
        <c:manualLayout>
          <c:xMode val="edge"/>
          <c:yMode val="edge"/>
          <c:x val="0.72108208955223874"/>
          <c:y val="0.45929339477726577"/>
          <c:w val="0.26865671641791039"/>
          <c:h val="0.21351766513056838"/>
        </c:manualLayout>
      </c:layout>
      <c:overlay val="0"/>
      <c:txPr>
        <a:bodyPr/>
        <a:lstStyle/>
        <a:p>
          <a:pPr>
            <a:defRPr lang="en-ZA"/>
          </a:pPr>
          <a:endParaRPr lang="en-US"/>
        </a:p>
      </c:txPr>
    </c:legend>
    <c:plotVisOnly val="1"/>
    <c:dispBlanksAs val="zero"/>
    <c:showDLblsOverMax val="0"/>
  </c:chart>
  <c:txPr>
    <a:bodyPr/>
    <a:lstStyle/>
    <a:p>
      <a:pPr>
        <a:defRPr sz="1799"/>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B99E7AD-576A-4F9D-A683-43F0DE9A33AC}" type="datetimeFigureOut">
              <a:rPr lang="en-ZA"/>
              <a:pPr>
                <a:defRPr/>
              </a:pPr>
              <a:t>2012/06/15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4075B42-9D67-47FF-B495-112C067E6B97}" type="slidenum">
              <a:rPr lang="en-ZA"/>
              <a:pPr>
                <a:defRPr/>
              </a:pPr>
              <a:t>‹#›</a:t>
            </a:fld>
            <a:endParaRPr lang="en-ZA"/>
          </a:p>
        </p:txBody>
      </p:sp>
    </p:spTree>
    <p:extLst>
      <p:ext uri="{BB962C8B-B14F-4D97-AF65-F5344CB8AC3E}">
        <p14:creationId xmlns:p14="http://schemas.microsoft.com/office/powerpoint/2010/main" val="1433678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pPr>
              <a:defRPr/>
            </a:pPr>
            <a:fld id="{C0B60B5E-FB12-42B6-A7AC-007F075AD070}" type="datetime1">
              <a:rPr lang="en-ZA"/>
              <a:pPr>
                <a:defRPr/>
              </a:pPr>
              <a:t>2012/06/15</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D185F8DE-2224-403E-B7BD-883451E890D6}" type="slidenum">
              <a:rPr lang="en-ZA"/>
              <a:pPr>
                <a:defRPr/>
              </a:pPr>
              <a:t>‹#›</a:t>
            </a:fld>
            <a:endParaRPr lang="en-ZA"/>
          </a:p>
        </p:txBody>
      </p:sp>
    </p:spTree>
    <p:extLst>
      <p:ext uri="{BB962C8B-B14F-4D97-AF65-F5344CB8AC3E}">
        <p14:creationId xmlns:p14="http://schemas.microsoft.com/office/powerpoint/2010/main" val="130182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514B4EEB-F626-4856-84F3-C6206636AD31}" type="datetime1">
              <a:rPr lang="en-ZA"/>
              <a:pPr>
                <a:defRPr/>
              </a:pPr>
              <a:t>2012/06/15</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0F1E4690-294F-4102-B77C-F042518361C7}" type="slidenum">
              <a:rPr lang="en-ZA"/>
              <a:pPr>
                <a:defRPr/>
              </a:pPr>
              <a:t>‹#›</a:t>
            </a:fld>
            <a:endParaRPr lang="en-ZA"/>
          </a:p>
        </p:txBody>
      </p:sp>
    </p:spTree>
    <p:extLst>
      <p:ext uri="{BB962C8B-B14F-4D97-AF65-F5344CB8AC3E}">
        <p14:creationId xmlns:p14="http://schemas.microsoft.com/office/powerpoint/2010/main" val="3378476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FB2E4E01-FB4A-4973-A5FD-A244AB79E1E8}" type="datetime1">
              <a:rPr lang="en-ZA"/>
              <a:pPr>
                <a:defRPr/>
              </a:pPr>
              <a:t>2012/06/15</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5CD37FDF-7A8B-4A56-A1B9-C325C3EBF237}" type="slidenum">
              <a:rPr lang="en-ZA"/>
              <a:pPr>
                <a:defRPr/>
              </a:pPr>
              <a:t>‹#›</a:t>
            </a:fld>
            <a:endParaRPr lang="en-ZA"/>
          </a:p>
        </p:txBody>
      </p:sp>
    </p:spTree>
    <p:extLst>
      <p:ext uri="{BB962C8B-B14F-4D97-AF65-F5344CB8AC3E}">
        <p14:creationId xmlns:p14="http://schemas.microsoft.com/office/powerpoint/2010/main" val="46386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8B29EF16-0B3C-4258-98BC-6DBC1D07A6D2}" type="datetime1">
              <a:rPr lang="en-ZA"/>
              <a:pPr>
                <a:defRPr/>
              </a:pPr>
              <a:t>2012/06/15</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09D14EF-2E36-47B7-A527-2A15C8E081D7}" type="slidenum">
              <a:rPr lang="en-ZA"/>
              <a:pPr>
                <a:defRPr/>
              </a:pPr>
              <a:t>‹#›</a:t>
            </a:fld>
            <a:endParaRPr lang="en-ZA"/>
          </a:p>
        </p:txBody>
      </p:sp>
    </p:spTree>
    <p:extLst>
      <p:ext uri="{BB962C8B-B14F-4D97-AF65-F5344CB8AC3E}">
        <p14:creationId xmlns:p14="http://schemas.microsoft.com/office/powerpoint/2010/main" val="160595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2EE721-0DE4-4274-A6E2-EF0708D35015}" type="datetime1">
              <a:rPr lang="en-ZA"/>
              <a:pPr>
                <a:defRPr/>
              </a:pPr>
              <a:t>2012/06/15</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EC38FD16-F762-4A8D-93ED-369E2DA98435}" type="slidenum">
              <a:rPr lang="en-ZA"/>
              <a:pPr>
                <a:defRPr/>
              </a:pPr>
              <a:t>‹#›</a:t>
            </a:fld>
            <a:endParaRPr lang="en-ZA"/>
          </a:p>
        </p:txBody>
      </p:sp>
    </p:spTree>
    <p:extLst>
      <p:ext uri="{BB962C8B-B14F-4D97-AF65-F5344CB8AC3E}">
        <p14:creationId xmlns:p14="http://schemas.microsoft.com/office/powerpoint/2010/main" val="75612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3"/>
          <p:cNvSpPr>
            <a:spLocks noGrp="1"/>
          </p:cNvSpPr>
          <p:nvPr>
            <p:ph type="dt" sz="half" idx="10"/>
          </p:nvPr>
        </p:nvSpPr>
        <p:spPr/>
        <p:txBody>
          <a:bodyPr/>
          <a:lstStyle>
            <a:lvl1pPr>
              <a:defRPr/>
            </a:lvl1pPr>
          </a:lstStyle>
          <a:p>
            <a:pPr>
              <a:defRPr/>
            </a:pPr>
            <a:fld id="{1A47D6C7-A0E6-4972-AAF4-65BD86FA3257}" type="datetime1">
              <a:rPr lang="en-ZA"/>
              <a:pPr>
                <a:defRPr/>
              </a:pPr>
              <a:t>2012/06/15</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F4730923-85B1-43BB-AAEF-CAF2D622CCB9}" type="slidenum">
              <a:rPr lang="en-ZA"/>
              <a:pPr>
                <a:defRPr/>
              </a:pPr>
              <a:t>‹#›</a:t>
            </a:fld>
            <a:endParaRPr lang="en-ZA"/>
          </a:p>
        </p:txBody>
      </p:sp>
    </p:spTree>
    <p:extLst>
      <p:ext uri="{BB962C8B-B14F-4D97-AF65-F5344CB8AC3E}">
        <p14:creationId xmlns:p14="http://schemas.microsoft.com/office/powerpoint/2010/main" val="316928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3"/>
          <p:cNvSpPr>
            <a:spLocks noGrp="1"/>
          </p:cNvSpPr>
          <p:nvPr>
            <p:ph type="dt" sz="half" idx="10"/>
          </p:nvPr>
        </p:nvSpPr>
        <p:spPr/>
        <p:txBody>
          <a:bodyPr/>
          <a:lstStyle>
            <a:lvl1pPr>
              <a:defRPr/>
            </a:lvl1pPr>
          </a:lstStyle>
          <a:p>
            <a:pPr>
              <a:defRPr/>
            </a:pPr>
            <a:fld id="{0340C544-774D-4634-A5A1-E174989CC5AF}" type="datetime1">
              <a:rPr lang="en-ZA"/>
              <a:pPr>
                <a:defRPr/>
              </a:pPr>
              <a:t>2012/06/15</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CA7DEF8C-D893-449C-A66D-BFBB7A68A65B}" type="slidenum">
              <a:rPr lang="en-ZA"/>
              <a:pPr>
                <a:defRPr/>
              </a:pPr>
              <a:t>‹#›</a:t>
            </a:fld>
            <a:endParaRPr lang="en-ZA"/>
          </a:p>
        </p:txBody>
      </p:sp>
    </p:spTree>
    <p:extLst>
      <p:ext uri="{BB962C8B-B14F-4D97-AF65-F5344CB8AC3E}">
        <p14:creationId xmlns:p14="http://schemas.microsoft.com/office/powerpoint/2010/main" val="374408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3"/>
          <p:cNvSpPr>
            <a:spLocks noGrp="1"/>
          </p:cNvSpPr>
          <p:nvPr>
            <p:ph type="dt" sz="half" idx="10"/>
          </p:nvPr>
        </p:nvSpPr>
        <p:spPr/>
        <p:txBody>
          <a:bodyPr/>
          <a:lstStyle>
            <a:lvl1pPr>
              <a:defRPr/>
            </a:lvl1pPr>
          </a:lstStyle>
          <a:p>
            <a:pPr>
              <a:defRPr/>
            </a:pPr>
            <a:fld id="{0283DAFA-B307-4876-A35B-3139C72C8B38}" type="datetime1">
              <a:rPr lang="en-ZA"/>
              <a:pPr>
                <a:defRPr/>
              </a:pPr>
              <a:t>2012/06/15</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1523D24B-3DC0-4CC3-81A3-289E6AA359A9}" type="slidenum">
              <a:rPr lang="en-ZA"/>
              <a:pPr>
                <a:defRPr/>
              </a:pPr>
              <a:t>‹#›</a:t>
            </a:fld>
            <a:endParaRPr lang="en-ZA"/>
          </a:p>
        </p:txBody>
      </p:sp>
    </p:spTree>
    <p:extLst>
      <p:ext uri="{BB962C8B-B14F-4D97-AF65-F5344CB8AC3E}">
        <p14:creationId xmlns:p14="http://schemas.microsoft.com/office/powerpoint/2010/main" val="3924849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476E072-FCBF-4526-94E5-CB7675F2AA13}" type="datetime1">
              <a:rPr lang="en-ZA"/>
              <a:pPr>
                <a:defRPr/>
              </a:pPr>
              <a:t>2012/06/15</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1F6B29B9-E182-4073-A85E-B4AE2A2E2C42}" type="slidenum">
              <a:rPr lang="en-ZA"/>
              <a:pPr>
                <a:defRPr/>
              </a:pPr>
              <a:t>‹#›</a:t>
            </a:fld>
            <a:endParaRPr lang="en-ZA"/>
          </a:p>
        </p:txBody>
      </p:sp>
    </p:spTree>
    <p:extLst>
      <p:ext uri="{BB962C8B-B14F-4D97-AF65-F5344CB8AC3E}">
        <p14:creationId xmlns:p14="http://schemas.microsoft.com/office/powerpoint/2010/main" val="82787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62A5B3-B5D1-4EDC-9840-4FF955812D74}" type="datetime1">
              <a:rPr lang="en-ZA"/>
              <a:pPr>
                <a:defRPr/>
              </a:pPr>
              <a:t>2012/06/15</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654A304A-574B-4D5F-8519-350EE7842501}" type="slidenum">
              <a:rPr lang="en-ZA"/>
              <a:pPr>
                <a:defRPr/>
              </a:pPr>
              <a:t>‹#›</a:t>
            </a:fld>
            <a:endParaRPr lang="en-ZA"/>
          </a:p>
        </p:txBody>
      </p:sp>
    </p:spTree>
    <p:extLst>
      <p:ext uri="{BB962C8B-B14F-4D97-AF65-F5344CB8AC3E}">
        <p14:creationId xmlns:p14="http://schemas.microsoft.com/office/powerpoint/2010/main" val="2135359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0375A6-10AF-439D-AA1E-4D45B12CEB67}" type="datetime1">
              <a:rPr lang="en-ZA"/>
              <a:pPr>
                <a:defRPr/>
              </a:pPr>
              <a:t>2012/06/15</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018B7295-BF8D-46A4-9CD8-44869298D565}" type="slidenum">
              <a:rPr lang="en-ZA"/>
              <a:pPr>
                <a:defRPr/>
              </a:pPr>
              <a:t>‹#›</a:t>
            </a:fld>
            <a:endParaRPr lang="en-ZA"/>
          </a:p>
        </p:txBody>
      </p:sp>
    </p:spTree>
    <p:extLst>
      <p:ext uri="{BB962C8B-B14F-4D97-AF65-F5344CB8AC3E}">
        <p14:creationId xmlns:p14="http://schemas.microsoft.com/office/powerpoint/2010/main" val="316604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ZA" smtClean="0"/>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6765E40-29D9-4406-BD11-E8CFE9E1D887}" type="datetime1">
              <a:rPr lang="en-ZA"/>
              <a:pPr>
                <a:defRPr/>
              </a:pPr>
              <a:t>2012/06/15</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0E7ECDF-0D5F-4A42-8E39-2F806BAFD6F4}"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graeme@cpmd.co.z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ZA" b="1" smtClean="0">
                <a:latin typeface="Arial" charset="0"/>
                <a:cs typeface="Arial" charset="0"/>
              </a:rPr>
              <a:t>ERES 2012</a:t>
            </a:r>
          </a:p>
        </p:txBody>
      </p:sp>
      <p:sp>
        <p:nvSpPr>
          <p:cNvPr id="3" name="Content Placeholder 2"/>
          <p:cNvSpPr>
            <a:spLocks noGrp="1"/>
          </p:cNvSpPr>
          <p:nvPr>
            <p:ph idx="1"/>
          </p:nvPr>
        </p:nvSpPr>
        <p:spPr/>
        <p:txBody>
          <a:bodyPr rtlCol="0">
            <a:normAutofit fontScale="92500" lnSpcReduction="20000"/>
          </a:bodyPr>
          <a:lstStyle/>
          <a:p>
            <a:pPr marL="0" indent="0" algn="ctr" eaLnBrk="1" fontAlgn="auto" hangingPunct="1">
              <a:spcAft>
                <a:spcPts val="0"/>
              </a:spcAft>
              <a:buFont typeface="Arial" pitchFamily="34" charset="0"/>
              <a:buNone/>
              <a:defRPr/>
            </a:pPr>
            <a:r>
              <a:rPr lang="en-US" sz="4000" dirty="0">
                <a:latin typeface="Arial" pitchFamily="34" charset="0"/>
                <a:cs typeface="Arial" pitchFamily="34" charset="0"/>
              </a:rPr>
              <a:t>The implications of a change in the mode of study for a postgraduate </a:t>
            </a:r>
            <a:r>
              <a:rPr lang="en-US" sz="4000" dirty="0" smtClean="0">
                <a:latin typeface="Arial" pitchFamily="34" charset="0"/>
                <a:cs typeface="Arial" pitchFamily="34" charset="0"/>
              </a:rPr>
              <a:t>real </a:t>
            </a:r>
            <a:r>
              <a:rPr lang="en-US" sz="4000" dirty="0">
                <a:latin typeface="Arial" pitchFamily="34" charset="0"/>
                <a:cs typeface="Arial" pitchFamily="34" charset="0"/>
              </a:rPr>
              <a:t>estate </a:t>
            </a:r>
            <a:r>
              <a:rPr lang="en-US" sz="4000" dirty="0" err="1">
                <a:latin typeface="Arial" pitchFamily="34" charset="0"/>
                <a:cs typeface="Arial" pitchFamily="34" charset="0"/>
              </a:rPr>
              <a:t>programme</a:t>
            </a:r>
            <a:r>
              <a:rPr lang="en-US" sz="4000" dirty="0">
                <a:latin typeface="Arial" pitchFamily="34" charset="0"/>
                <a:cs typeface="Arial" pitchFamily="34" charset="0"/>
              </a:rPr>
              <a:t> in South </a:t>
            </a:r>
            <a:r>
              <a:rPr lang="en-US" sz="4000" dirty="0" smtClean="0">
                <a:latin typeface="Arial" pitchFamily="34" charset="0"/>
                <a:cs typeface="Arial" pitchFamily="34" charset="0"/>
              </a:rPr>
              <a:t>Africa</a:t>
            </a:r>
          </a:p>
          <a:p>
            <a:pPr marL="0" indent="0" algn="ctr" eaLnBrk="1" fontAlgn="auto" hangingPunct="1">
              <a:spcAft>
                <a:spcPts val="0"/>
              </a:spcAft>
              <a:buFont typeface="Arial" pitchFamily="34" charset="0"/>
              <a:buNone/>
              <a:defRPr/>
            </a:pPr>
            <a:r>
              <a:rPr lang="en-US" sz="4000" dirty="0" smtClean="0">
                <a:latin typeface="Arial" pitchFamily="34" charset="0"/>
                <a:cs typeface="Arial" pitchFamily="34" charset="0"/>
              </a:rPr>
              <a:t>(Work in progress)</a:t>
            </a:r>
          </a:p>
          <a:p>
            <a:pPr marL="0" indent="0" algn="ctr" eaLnBrk="1" fontAlgn="auto" hangingPunct="1">
              <a:spcAft>
                <a:spcPts val="0"/>
              </a:spcAft>
              <a:buFont typeface="Arial" pitchFamily="34" charset="0"/>
              <a:buNone/>
              <a:defRPr/>
            </a:pPr>
            <a:endParaRPr lang="en-US" sz="4000" dirty="0" smtClean="0">
              <a:latin typeface="Arial" pitchFamily="34" charset="0"/>
              <a:cs typeface="Arial" pitchFamily="34" charset="0"/>
            </a:endParaRPr>
          </a:p>
          <a:p>
            <a:pPr marL="0" indent="0" algn="ctr" eaLnBrk="1" fontAlgn="auto" hangingPunct="1">
              <a:spcAft>
                <a:spcPts val="0"/>
              </a:spcAft>
              <a:buFont typeface="Arial" pitchFamily="34" charset="0"/>
              <a:buNone/>
              <a:defRPr/>
            </a:pPr>
            <a:r>
              <a:rPr lang="en-ZA" sz="4000" dirty="0" smtClean="0">
                <a:latin typeface="Arial" pitchFamily="34" charset="0"/>
                <a:cs typeface="Arial" pitchFamily="34" charset="0"/>
              </a:rPr>
              <a:t>Graeme Jay</a:t>
            </a:r>
          </a:p>
          <a:p>
            <a:pPr marL="0" indent="0" algn="ctr" eaLnBrk="1" fontAlgn="auto" hangingPunct="1">
              <a:spcAft>
                <a:spcPts val="0"/>
              </a:spcAft>
              <a:buFont typeface="Arial" pitchFamily="34" charset="0"/>
              <a:buNone/>
              <a:defRPr/>
            </a:pPr>
            <a:endParaRPr lang="en-ZA" sz="4000" dirty="0" smtClean="0">
              <a:latin typeface="Arial" pitchFamily="34" charset="0"/>
              <a:cs typeface="Arial" pitchFamily="34" charset="0"/>
            </a:endParaRPr>
          </a:p>
          <a:p>
            <a:pPr marL="0" indent="0" algn="ctr" eaLnBrk="1" fontAlgn="auto" hangingPunct="1">
              <a:spcAft>
                <a:spcPts val="0"/>
              </a:spcAft>
              <a:buFont typeface="Arial" pitchFamily="34" charset="0"/>
              <a:buNone/>
              <a:defRPr/>
            </a:pPr>
            <a:r>
              <a:rPr lang="en-ZA" sz="4000" dirty="0" smtClean="0">
                <a:latin typeface="Arial" pitchFamily="34" charset="0"/>
                <a:cs typeface="Arial" pitchFamily="34" charset="0"/>
              </a:rPr>
              <a:t>University of the Witwatersrand</a:t>
            </a:r>
            <a:endParaRPr lang="en-ZA" sz="4000" dirty="0">
              <a:latin typeface="Arial" pitchFamily="34" charset="0"/>
              <a:cs typeface="Arial" pitchFamily="34" charset="0"/>
            </a:endParaRPr>
          </a:p>
          <a:p>
            <a:pPr algn="ctr" eaLnBrk="1" fontAlgn="auto" hangingPunct="1">
              <a:spcAft>
                <a:spcPts val="0"/>
              </a:spcAft>
              <a:buFont typeface="Arial" pitchFamily="34" charset="0"/>
              <a:buChar char="•"/>
              <a:defRPr/>
            </a:pPr>
            <a:endParaRPr lang="en-ZA" sz="4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2B7E1F70-65D0-447A-A28E-2B365B03C3E9}" type="slidenum">
              <a:rPr lang="en-ZA"/>
              <a:pPr>
                <a:defRPr/>
              </a:pPr>
              <a:t>1</a:t>
            </a:fld>
            <a:endParaRPr lang="en-Z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Chart 1"/>
          <p:cNvGraphicFramePr>
            <a:graphicFrameLocks/>
          </p:cNvGraphicFramePr>
          <p:nvPr/>
        </p:nvGraphicFramePr>
        <p:xfrm>
          <a:off x="417513" y="835025"/>
          <a:ext cx="8353425" cy="5864225"/>
        </p:xfrm>
        <a:graphic>
          <a:graphicData uri="http://schemas.openxmlformats.org/presentationml/2006/ole">
            <mc:AlternateContent xmlns:mc="http://schemas.openxmlformats.org/markup-compatibility/2006">
              <mc:Choice xmlns:v="urn:schemas-microsoft-com:vml" Requires="v">
                <p:oleObj spid="_x0000_s3083" r:id="rId3" imgW="8352244" imgH="5864860" progId="Excel.Chart.8">
                  <p:embed/>
                </p:oleObj>
              </mc:Choice>
              <mc:Fallback>
                <p:oleObj r:id="rId3" imgW="8352244" imgH="5864860"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513" y="835025"/>
                        <a:ext cx="8353425" cy="586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5" name="TextBox 2"/>
          <p:cNvSpPr txBox="1">
            <a:spLocks noChangeArrowheads="1"/>
          </p:cNvSpPr>
          <p:nvPr/>
        </p:nvSpPr>
        <p:spPr bwMode="auto">
          <a:xfrm>
            <a:off x="702329" y="359907"/>
            <a:ext cx="77977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sz="2800" b="1" dirty="0"/>
              <a:t>What mode of transport do you use to get to class?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Chart 1"/>
          <p:cNvGraphicFramePr>
            <a:graphicFrameLocks/>
          </p:cNvGraphicFramePr>
          <p:nvPr/>
        </p:nvGraphicFramePr>
        <p:xfrm>
          <a:off x="311150" y="1196975"/>
          <a:ext cx="8653463" cy="5502275"/>
        </p:xfrm>
        <a:graphic>
          <a:graphicData uri="http://schemas.openxmlformats.org/presentationml/2006/ole">
            <mc:AlternateContent xmlns:mc="http://schemas.openxmlformats.org/markup-compatibility/2006">
              <mc:Choice xmlns:v="urn:schemas-microsoft-com:vml" Requires="v">
                <p:oleObj spid="_x0000_s4107" r:id="rId3" imgW="8657070" imgH="5505165" progId="Excel.Chart.8">
                  <p:embed/>
                </p:oleObj>
              </mc:Choice>
              <mc:Fallback>
                <p:oleObj r:id="rId3" imgW="8657070" imgH="5505165"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150" y="1196975"/>
                        <a:ext cx="8653463" cy="550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9" name="TextBox 2"/>
          <p:cNvSpPr txBox="1">
            <a:spLocks noChangeArrowheads="1"/>
          </p:cNvSpPr>
          <p:nvPr/>
        </p:nvSpPr>
        <p:spPr bwMode="auto">
          <a:xfrm>
            <a:off x="672824" y="380211"/>
            <a:ext cx="81479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sz="2000" b="1" dirty="0"/>
              <a:t>How long, on average does it take for you to travel to </a:t>
            </a:r>
            <a:r>
              <a:rPr lang="en-ZA" sz="2000" b="1" dirty="0" smtClean="0"/>
              <a:t>attend </a:t>
            </a:r>
            <a:r>
              <a:rPr lang="en-ZA" sz="2000" b="1" dirty="0"/>
              <a:t>your lectures?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Chart 1"/>
          <p:cNvGraphicFramePr>
            <a:graphicFrameLocks/>
          </p:cNvGraphicFramePr>
          <p:nvPr/>
        </p:nvGraphicFramePr>
        <p:xfrm>
          <a:off x="376238" y="939800"/>
          <a:ext cx="8228012" cy="5789613"/>
        </p:xfrm>
        <a:graphic>
          <a:graphicData uri="http://schemas.openxmlformats.org/presentationml/2006/ole">
            <mc:AlternateContent xmlns:mc="http://schemas.openxmlformats.org/markup-compatibility/2006">
              <mc:Choice xmlns:v="urn:schemas-microsoft-com:vml" Requires="v">
                <p:oleObj spid="_x0000_s5131" r:id="rId3" imgW="8224217" imgH="5791702" progId="Excel.Chart.8">
                  <p:embed/>
                </p:oleObj>
              </mc:Choice>
              <mc:Fallback>
                <p:oleObj r:id="rId3" imgW="8224217" imgH="5791702"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38" y="939800"/>
                        <a:ext cx="8228012" cy="578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3" name="TextBox 2"/>
          <p:cNvSpPr txBox="1">
            <a:spLocks noChangeArrowheads="1"/>
          </p:cNvSpPr>
          <p:nvPr/>
        </p:nvSpPr>
        <p:spPr bwMode="auto">
          <a:xfrm>
            <a:off x="827584" y="300127"/>
            <a:ext cx="7744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sz="2400" b="1" dirty="0"/>
              <a:t>How many lectures are you required to attend every week?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Chart 1"/>
          <p:cNvGraphicFramePr>
            <a:graphicFrameLocks/>
          </p:cNvGraphicFramePr>
          <p:nvPr/>
        </p:nvGraphicFramePr>
        <p:xfrm>
          <a:off x="569913" y="1122363"/>
          <a:ext cx="7931150" cy="5453062"/>
        </p:xfrm>
        <a:graphic>
          <a:graphicData uri="http://schemas.openxmlformats.org/presentationml/2006/ole">
            <mc:AlternateContent xmlns:mc="http://schemas.openxmlformats.org/markup-compatibility/2006">
              <mc:Choice xmlns:v="urn:schemas-microsoft-com:vml" Requires="v">
                <p:oleObj spid="_x0000_s6155" r:id="rId3" imgW="7937680" imgH="5456393" progId="Excel.Chart.8">
                  <p:embed/>
                </p:oleObj>
              </mc:Choice>
              <mc:Fallback>
                <p:oleObj r:id="rId3" imgW="7937680" imgH="5456393"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913" y="1122363"/>
                        <a:ext cx="7931150" cy="5453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7" name="TextBox 2"/>
          <p:cNvSpPr txBox="1">
            <a:spLocks noChangeArrowheads="1"/>
          </p:cNvSpPr>
          <p:nvPr/>
        </p:nvSpPr>
        <p:spPr bwMode="auto">
          <a:xfrm>
            <a:off x="539552" y="555595"/>
            <a:ext cx="82371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sz="2000" b="1" dirty="0"/>
              <a:t>Would you be in favour of CEM offering its courses on a block release basis?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633413" y="1319213"/>
          <a:ext cx="7962900" cy="5011737"/>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extBox 2"/>
          <p:cNvSpPr txBox="1">
            <a:spLocks noChangeArrowheads="1"/>
          </p:cNvSpPr>
          <p:nvPr/>
        </p:nvSpPr>
        <p:spPr bwMode="auto">
          <a:xfrm>
            <a:off x="134938" y="507484"/>
            <a:ext cx="86646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b="1" dirty="0"/>
              <a:t>How many weeks per year would you be able to attend lectures on a block release basis?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32201656"/>
              </p:ext>
            </p:extLst>
          </p:nvPr>
        </p:nvGraphicFramePr>
        <p:xfrm>
          <a:off x="446088" y="1319213"/>
          <a:ext cx="8323262" cy="5332412"/>
        </p:xfrm>
        <a:graphic>
          <a:graphicData uri="http://schemas.openxmlformats.org/drawingml/2006/chart">
            <c:chart xmlns:c="http://schemas.openxmlformats.org/drawingml/2006/chart" xmlns:r="http://schemas.openxmlformats.org/officeDocument/2006/relationships" r:id="rId2"/>
          </a:graphicData>
        </a:graphic>
      </p:graphicFrame>
      <p:sp>
        <p:nvSpPr>
          <p:cNvPr id="8195" name="TextBox 2"/>
          <p:cNvSpPr txBox="1">
            <a:spLocks noChangeArrowheads="1"/>
          </p:cNvSpPr>
          <p:nvPr/>
        </p:nvSpPr>
        <p:spPr bwMode="auto">
          <a:xfrm>
            <a:off x="1258887" y="332656"/>
            <a:ext cx="68421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400" b="1" dirty="0"/>
              <a:t>Do you receive financial support from your employer with you studies? </a:t>
            </a:r>
          </a:p>
          <a:p>
            <a:pPr eaLnBrk="1" hangingPunct="1"/>
            <a:endParaRPr lang="en-Z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927877729"/>
              </p:ext>
            </p:extLst>
          </p:nvPr>
        </p:nvGraphicFramePr>
        <p:xfrm>
          <a:off x="230188" y="1114425"/>
          <a:ext cx="8612187" cy="5546725"/>
        </p:xfrm>
        <a:graphic>
          <a:graphicData uri="http://schemas.openxmlformats.org/drawingml/2006/chart">
            <c:chart xmlns:c="http://schemas.openxmlformats.org/drawingml/2006/chart" xmlns:r="http://schemas.openxmlformats.org/officeDocument/2006/relationships" r:id="rId2"/>
          </a:graphicData>
        </a:graphic>
      </p:graphicFrame>
      <p:sp>
        <p:nvSpPr>
          <p:cNvPr id="9219" name="TextBox 4"/>
          <p:cNvSpPr txBox="1">
            <a:spLocks noChangeArrowheads="1"/>
          </p:cNvSpPr>
          <p:nvPr/>
        </p:nvSpPr>
        <p:spPr bwMode="auto">
          <a:xfrm>
            <a:off x="1258888" y="278596"/>
            <a:ext cx="68421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800" b="1" dirty="0"/>
              <a:t>If yes, what percentage of your studies is funded by your employer?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62833849"/>
              </p:ext>
            </p:extLst>
          </p:nvPr>
        </p:nvGraphicFramePr>
        <p:xfrm>
          <a:off x="230188" y="1176338"/>
          <a:ext cx="8612187" cy="5402262"/>
        </p:xfrm>
        <a:graphic>
          <a:graphicData uri="http://schemas.openxmlformats.org/drawingml/2006/chart">
            <c:chart xmlns:c="http://schemas.openxmlformats.org/drawingml/2006/chart" xmlns:r="http://schemas.openxmlformats.org/officeDocument/2006/relationships" r:id="rId2"/>
          </a:graphicData>
        </a:graphic>
      </p:graphicFrame>
      <p:sp>
        <p:nvSpPr>
          <p:cNvPr id="10243" name="TextBox 2"/>
          <p:cNvSpPr txBox="1">
            <a:spLocks noChangeArrowheads="1"/>
          </p:cNvSpPr>
          <p:nvPr/>
        </p:nvSpPr>
        <p:spPr bwMode="auto">
          <a:xfrm>
            <a:off x="360363" y="112754"/>
            <a:ext cx="8604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400" b="1" dirty="0"/>
              <a:t>Do you have a contractual commitment to work back a certain amount of time with your employer? If so, what is the extent of this contractual commitment?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Chart 1"/>
          <p:cNvGraphicFramePr>
            <a:graphicFrameLocks/>
          </p:cNvGraphicFramePr>
          <p:nvPr/>
        </p:nvGraphicFramePr>
        <p:xfrm>
          <a:off x="468313" y="1412875"/>
          <a:ext cx="8351837" cy="5251450"/>
        </p:xfrm>
        <a:graphic>
          <a:graphicData uri="http://schemas.openxmlformats.org/presentationml/2006/ole">
            <mc:AlternateContent xmlns:mc="http://schemas.openxmlformats.org/markup-compatibility/2006">
              <mc:Choice xmlns:v="urn:schemas-microsoft-com:vml" Requires="v">
                <p:oleObj spid="_x0000_s11275" r:id="rId3" imgW="8352244" imgH="5249111" progId="Excel.Chart.8">
                  <p:embed/>
                </p:oleObj>
              </mc:Choice>
              <mc:Fallback>
                <p:oleObj r:id="rId3" imgW="8352244" imgH="5249111"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412875"/>
                        <a:ext cx="8351837" cy="5251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7" name="TextBox 2"/>
          <p:cNvSpPr txBox="1">
            <a:spLocks noChangeArrowheads="1"/>
          </p:cNvSpPr>
          <p:nvPr/>
        </p:nvSpPr>
        <p:spPr bwMode="auto">
          <a:xfrm>
            <a:off x="271685" y="428209"/>
            <a:ext cx="887121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000" b="1" dirty="0"/>
              <a:t>Does your employer have a policy regarding study leave? If so, what is this policy?</a:t>
            </a:r>
          </a:p>
          <a:p>
            <a:pPr eaLnBrk="1" hangingPunct="1"/>
            <a:endParaRPr lang="en-Z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56261078"/>
              </p:ext>
            </p:extLst>
          </p:nvPr>
        </p:nvGraphicFramePr>
        <p:xfrm>
          <a:off x="446088" y="1392238"/>
          <a:ext cx="8178800" cy="5114925"/>
        </p:xfrm>
        <a:graphic>
          <a:graphicData uri="http://schemas.openxmlformats.org/drawingml/2006/chart">
            <c:chart xmlns:c="http://schemas.openxmlformats.org/drawingml/2006/chart" xmlns:r="http://schemas.openxmlformats.org/officeDocument/2006/relationships" r:id="rId2"/>
          </a:graphicData>
        </a:graphic>
      </p:graphicFrame>
      <p:sp>
        <p:nvSpPr>
          <p:cNvPr id="12291" name="TextBox 2"/>
          <p:cNvSpPr txBox="1">
            <a:spLocks noChangeArrowheads="1"/>
          </p:cNvSpPr>
          <p:nvPr/>
        </p:nvSpPr>
        <p:spPr bwMode="auto">
          <a:xfrm>
            <a:off x="686439" y="499486"/>
            <a:ext cx="765523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800" b="1" dirty="0"/>
              <a:t>How did you hear about the current </a:t>
            </a:r>
            <a:endParaRPr lang="en-ZA" sz="2800" b="1" dirty="0" smtClean="0"/>
          </a:p>
          <a:p>
            <a:pPr algn="ctr" eaLnBrk="1" hangingPunct="1"/>
            <a:r>
              <a:rPr lang="en-ZA" sz="2800" b="1" dirty="0" smtClean="0"/>
              <a:t>academic </a:t>
            </a:r>
            <a:r>
              <a:rPr lang="en-ZA" sz="2800" b="1" dirty="0"/>
              <a:t>programme that you are registered for?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ZA" b="1" dirty="0" smtClean="0">
                <a:latin typeface="Arial" pitchFamily="34" charset="0"/>
                <a:cs typeface="Arial" pitchFamily="34" charset="0"/>
              </a:rPr>
              <a:t>BACKGROUND</a:t>
            </a:r>
            <a:br>
              <a:rPr lang="en-ZA" b="1" dirty="0" smtClean="0">
                <a:latin typeface="Arial" pitchFamily="34" charset="0"/>
                <a:cs typeface="Arial" pitchFamily="34" charset="0"/>
              </a:rPr>
            </a:br>
            <a:r>
              <a:rPr lang="en-ZA" b="1" dirty="0" smtClean="0">
                <a:latin typeface="Arial" pitchFamily="34" charset="0"/>
                <a:cs typeface="Arial" pitchFamily="34" charset="0"/>
              </a:rPr>
              <a:t>AND</a:t>
            </a:r>
            <a:br>
              <a:rPr lang="en-ZA" b="1" dirty="0" smtClean="0">
                <a:latin typeface="Arial" pitchFamily="34" charset="0"/>
                <a:cs typeface="Arial" pitchFamily="34" charset="0"/>
              </a:rPr>
            </a:br>
            <a:r>
              <a:rPr lang="en-ZA" b="1" dirty="0" smtClean="0">
                <a:latin typeface="Arial" pitchFamily="34" charset="0"/>
                <a:cs typeface="Arial" pitchFamily="34" charset="0"/>
              </a:rPr>
              <a:t>RESEARCH PROBLEM</a:t>
            </a:r>
            <a:endParaRPr lang="en-ZA" b="1" dirty="0">
              <a:latin typeface="Arial" pitchFamily="34" charset="0"/>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ZA"/>
          </a:p>
        </p:txBody>
      </p:sp>
      <p:sp>
        <p:nvSpPr>
          <p:cNvPr id="4" name="Slide Number Placeholder 3"/>
          <p:cNvSpPr>
            <a:spLocks noGrp="1"/>
          </p:cNvSpPr>
          <p:nvPr>
            <p:ph type="sldNum" sz="quarter" idx="12"/>
          </p:nvPr>
        </p:nvSpPr>
        <p:spPr/>
        <p:txBody>
          <a:bodyPr/>
          <a:lstStyle/>
          <a:p>
            <a:pPr>
              <a:defRPr/>
            </a:pPr>
            <a:fld id="{2B90ACB4-3425-4E92-9617-F21F4A87C9F5}" type="slidenum">
              <a:rPr lang="en-ZA"/>
              <a:pPr>
                <a:defRPr/>
              </a:pPr>
              <a:t>2</a:t>
            </a:fld>
            <a:endParaRPr lang="en-Z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ZA" sz="3200" b="1" smtClean="0">
                <a:latin typeface="Arial" charset="0"/>
                <a:cs typeface="Arial" charset="0"/>
              </a:rPr>
              <a:t>Advantages and disadvantages of a attending lectures on a part-time basis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976965"/>
              </p:ext>
            </p:extLst>
          </p:nvPr>
        </p:nvGraphicFramePr>
        <p:xfrm>
          <a:off x="1042988" y="1916113"/>
          <a:ext cx="7704138" cy="4032250"/>
        </p:xfrm>
        <a:graphic>
          <a:graphicData uri="http://schemas.openxmlformats.org/drawingml/2006/table">
            <a:tbl>
              <a:tblPr firstRow="1" firstCol="1" bandRow="1"/>
              <a:tblGrid>
                <a:gridCol w="3852069"/>
                <a:gridCol w="3852069"/>
              </a:tblGrid>
              <a:tr h="403225">
                <a:tc>
                  <a:txBody>
                    <a:bodyPr/>
                    <a:lstStyle/>
                    <a:p>
                      <a:pPr>
                        <a:spcAft>
                          <a:spcPts val="0"/>
                        </a:spcAft>
                      </a:pPr>
                      <a:r>
                        <a:rPr lang="en-US" sz="2400" b="1" dirty="0" smtClean="0">
                          <a:effectLst/>
                          <a:latin typeface="Arial"/>
                          <a:ea typeface="Times New Roman"/>
                          <a:cs typeface="Times New Roman"/>
                        </a:rPr>
                        <a:t>Advantages</a:t>
                      </a:r>
                      <a:endParaRPr lang="en-ZA" sz="2400" dirty="0">
                        <a:effectLst/>
                        <a:latin typeface="Times New Roman"/>
                        <a:ea typeface="Times New Roman"/>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spcAft>
                          <a:spcPts val="0"/>
                        </a:spcAft>
                      </a:pPr>
                      <a:r>
                        <a:rPr lang="en-US" sz="2400" b="1" dirty="0" smtClean="0">
                          <a:effectLst/>
                          <a:latin typeface="Arial"/>
                          <a:ea typeface="Times New Roman"/>
                          <a:cs typeface="Times New Roman"/>
                        </a:rPr>
                        <a:t>Disadvantages</a:t>
                      </a:r>
                      <a:endParaRPr lang="en-ZA" sz="2400" dirty="0">
                        <a:effectLst/>
                        <a:latin typeface="Times New Roman"/>
                        <a:ea typeface="Times New Roman"/>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629025">
                <a:tc>
                  <a:txBody>
                    <a:bodyPr/>
                    <a:lstStyle/>
                    <a:p>
                      <a:pPr marL="342900" lvl="0" indent="-342900">
                        <a:spcAft>
                          <a:spcPts val="0"/>
                        </a:spcAft>
                        <a:buFont typeface="Symbol"/>
                        <a:buChar char=""/>
                      </a:pPr>
                      <a:endParaRPr lang="en-US" sz="2400" dirty="0" smtClean="0">
                        <a:effectLst/>
                        <a:latin typeface="Arial"/>
                        <a:ea typeface="Times New Roman"/>
                        <a:cs typeface="Times New Roman"/>
                      </a:endParaRPr>
                    </a:p>
                    <a:p>
                      <a:pPr marL="342900" lvl="0" indent="-342900">
                        <a:spcAft>
                          <a:spcPts val="0"/>
                        </a:spcAft>
                        <a:buFont typeface="Symbol"/>
                        <a:buChar char=""/>
                      </a:pPr>
                      <a:r>
                        <a:rPr lang="en-US" sz="2400" dirty="0" smtClean="0">
                          <a:effectLst/>
                          <a:latin typeface="Arial"/>
                          <a:ea typeface="Times New Roman"/>
                          <a:cs typeface="Times New Roman"/>
                        </a:rPr>
                        <a:t>Able </a:t>
                      </a:r>
                      <a:r>
                        <a:rPr lang="en-US" sz="2400" dirty="0" smtClean="0">
                          <a:effectLst/>
                          <a:latin typeface="Arial"/>
                          <a:ea typeface="Times New Roman"/>
                          <a:cs typeface="Times New Roman"/>
                        </a:rPr>
                        <a:t>to work at the same time</a:t>
                      </a:r>
                    </a:p>
                    <a:p>
                      <a:pPr marL="342900" lvl="0" indent="-342900">
                        <a:spcAft>
                          <a:spcPts val="0"/>
                        </a:spcAft>
                        <a:buFont typeface="Symbol"/>
                        <a:buChar char=""/>
                      </a:pPr>
                      <a:r>
                        <a:rPr lang="en-US" sz="2400" dirty="0" smtClean="0">
                          <a:effectLst/>
                          <a:latin typeface="Arial"/>
                          <a:ea typeface="Times New Roman"/>
                          <a:cs typeface="Times New Roman"/>
                        </a:rPr>
                        <a:t>Ongoing</a:t>
                      </a:r>
                      <a:r>
                        <a:rPr lang="en-US" sz="2400" baseline="0" dirty="0" smtClean="0">
                          <a:effectLst/>
                          <a:latin typeface="Arial"/>
                          <a:ea typeface="Times New Roman"/>
                          <a:cs typeface="Times New Roman"/>
                        </a:rPr>
                        <a:t> learning</a:t>
                      </a:r>
                    </a:p>
                    <a:p>
                      <a:pPr marL="342900" lvl="0" indent="-342900">
                        <a:spcAft>
                          <a:spcPts val="0"/>
                        </a:spcAft>
                        <a:buFont typeface="Symbol"/>
                        <a:buChar char=""/>
                      </a:pPr>
                      <a:r>
                        <a:rPr lang="en-US" sz="2400" baseline="0" dirty="0" smtClean="0">
                          <a:effectLst/>
                          <a:latin typeface="Arial"/>
                          <a:ea typeface="Times New Roman"/>
                          <a:cs typeface="Times New Roman"/>
                        </a:rPr>
                        <a:t>Gain knowledge and experience at the same time</a:t>
                      </a:r>
                      <a:endParaRPr lang="en-ZA" sz="2400" dirty="0">
                        <a:effectLst/>
                        <a:latin typeface="Times New Roman"/>
                        <a:ea typeface="Times New Roman"/>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pPr>
                      <a:endParaRPr lang="en-ZA" sz="2400" dirty="0" smtClean="0">
                        <a:effectLst/>
                        <a:latin typeface="Arial" pitchFamily="34" charset="0"/>
                        <a:ea typeface="Times New Roman"/>
                        <a:cs typeface="Arial" pitchFamily="34" charset="0"/>
                      </a:endParaRPr>
                    </a:p>
                    <a:p>
                      <a:pPr marL="342900" lvl="0" indent="-342900">
                        <a:spcAft>
                          <a:spcPts val="0"/>
                        </a:spcAft>
                        <a:buFont typeface="Symbol"/>
                        <a:buChar char=""/>
                      </a:pPr>
                      <a:r>
                        <a:rPr lang="en-ZA" sz="2400" dirty="0" smtClean="0">
                          <a:effectLst/>
                          <a:latin typeface="Arial" pitchFamily="34" charset="0"/>
                          <a:ea typeface="Times New Roman"/>
                          <a:cs typeface="Arial" pitchFamily="34" charset="0"/>
                        </a:rPr>
                        <a:t>Traffic </a:t>
                      </a:r>
                      <a:r>
                        <a:rPr lang="en-ZA" sz="2400" dirty="0" smtClean="0">
                          <a:effectLst/>
                          <a:latin typeface="Arial" pitchFamily="34" charset="0"/>
                          <a:ea typeface="Times New Roman"/>
                          <a:cs typeface="Arial" pitchFamily="34" charset="0"/>
                        </a:rPr>
                        <a:t>congestion</a:t>
                      </a:r>
                    </a:p>
                    <a:p>
                      <a:pPr marL="342900" lvl="0" indent="-342900">
                        <a:spcAft>
                          <a:spcPts val="0"/>
                        </a:spcAft>
                        <a:buFont typeface="Symbol"/>
                        <a:buChar char=""/>
                      </a:pPr>
                      <a:r>
                        <a:rPr lang="en-ZA" sz="2400" dirty="0" smtClean="0">
                          <a:effectLst/>
                          <a:latin typeface="Arial" pitchFamily="34" charset="0"/>
                          <a:ea typeface="Times New Roman"/>
                          <a:cs typeface="Arial" pitchFamily="34" charset="0"/>
                        </a:rPr>
                        <a:t>Difficult</a:t>
                      </a:r>
                      <a:r>
                        <a:rPr lang="en-ZA" sz="2400" baseline="0" dirty="0" smtClean="0">
                          <a:effectLst/>
                          <a:latin typeface="Arial" pitchFamily="34" charset="0"/>
                          <a:ea typeface="Times New Roman"/>
                          <a:cs typeface="Arial" pitchFamily="34" charset="0"/>
                        </a:rPr>
                        <a:t> to concentrate in the evenings</a:t>
                      </a:r>
                    </a:p>
                    <a:p>
                      <a:pPr marL="342900" lvl="0" indent="-342900">
                        <a:spcAft>
                          <a:spcPts val="0"/>
                        </a:spcAft>
                        <a:buFont typeface="Symbol"/>
                        <a:buChar char=""/>
                      </a:pPr>
                      <a:r>
                        <a:rPr lang="en-ZA" sz="2400" baseline="0" dirty="0" smtClean="0">
                          <a:effectLst/>
                          <a:latin typeface="Arial" pitchFamily="34" charset="0"/>
                          <a:ea typeface="Times New Roman"/>
                          <a:cs typeface="Arial" pitchFamily="34" charset="0"/>
                        </a:rPr>
                        <a:t>Work commitments sometimes interfere with academic work</a:t>
                      </a:r>
                      <a:endParaRPr lang="en-ZA" sz="2400" dirty="0">
                        <a:effectLst/>
                        <a:latin typeface="Arial" pitchFamily="34" charset="0"/>
                        <a:ea typeface="Times New Roman"/>
                        <a:cs typeface="Arial" pitchFamily="34"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3FE8F82A-A2A4-4105-9DEB-D5209420085B}" type="slidenum">
              <a:rPr lang="en-ZA"/>
              <a:pPr>
                <a:defRPr/>
              </a:pPr>
              <a:t>20</a:t>
            </a:fld>
            <a:endParaRPr lang="en-Z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ZA" sz="3200" b="1" smtClean="0">
                <a:latin typeface="Arial" charset="0"/>
                <a:cs typeface="Arial" charset="0"/>
              </a:rPr>
              <a:t>Advantages and disadvantages of attending lectures on a block release basis</a:t>
            </a:r>
            <a:endParaRPr lang="en-ZA" sz="320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1007462"/>
              </p:ext>
            </p:extLst>
          </p:nvPr>
        </p:nvGraphicFramePr>
        <p:xfrm>
          <a:off x="827088" y="2060575"/>
          <a:ext cx="7848600" cy="3744913"/>
        </p:xfrm>
        <a:graphic>
          <a:graphicData uri="http://schemas.openxmlformats.org/drawingml/2006/table">
            <a:tbl>
              <a:tblPr firstRow="1" firstCol="1" bandRow="1"/>
              <a:tblGrid>
                <a:gridCol w="3924300"/>
                <a:gridCol w="3924300"/>
              </a:tblGrid>
              <a:tr h="680893">
                <a:tc>
                  <a:txBody>
                    <a:bodyPr/>
                    <a:lstStyle/>
                    <a:p>
                      <a:pPr>
                        <a:spcAft>
                          <a:spcPts val="0"/>
                        </a:spcAft>
                      </a:pPr>
                      <a:r>
                        <a:rPr lang="en-US" sz="2400" b="1" dirty="0" smtClean="0">
                          <a:effectLst/>
                          <a:latin typeface="Arial"/>
                          <a:ea typeface="Times New Roman"/>
                          <a:cs typeface="Times New Roman"/>
                        </a:rPr>
                        <a:t>Advantages</a:t>
                      </a:r>
                      <a:endParaRPr lang="en-ZA" sz="2400" dirty="0">
                        <a:effectLst/>
                        <a:latin typeface="Times New Roman"/>
                        <a:ea typeface="Times New Roman"/>
                        <a:cs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spcAft>
                          <a:spcPts val="0"/>
                        </a:spcAft>
                      </a:pPr>
                      <a:r>
                        <a:rPr lang="en-US" sz="2400" b="1" dirty="0" smtClean="0">
                          <a:effectLst/>
                          <a:latin typeface="Arial"/>
                          <a:ea typeface="Times New Roman"/>
                          <a:cs typeface="Times New Roman"/>
                        </a:rPr>
                        <a:t>Disadvantages</a:t>
                      </a:r>
                      <a:endParaRPr lang="en-ZA" sz="2400" dirty="0">
                        <a:effectLst/>
                        <a:latin typeface="Times New Roman"/>
                        <a:ea typeface="Times New Roman"/>
                        <a:cs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064020">
                <a:tc>
                  <a:txBody>
                    <a:bodyPr/>
                    <a:lstStyle/>
                    <a:p>
                      <a:pPr marL="342900" lvl="0" indent="-342900">
                        <a:spcAft>
                          <a:spcPts val="0"/>
                        </a:spcAft>
                        <a:buFont typeface="Symbol"/>
                        <a:buChar char=""/>
                      </a:pPr>
                      <a:endParaRPr lang="en-ZA" sz="2000" dirty="0" smtClean="0">
                        <a:effectLst/>
                        <a:latin typeface="Arial" pitchFamily="34" charset="0"/>
                        <a:ea typeface="Times New Roman"/>
                        <a:cs typeface="Arial" pitchFamily="34" charset="0"/>
                      </a:endParaRPr>
                    </a:p>
                    <a:p>
                      <a:pPr marL="342900" lvl="0" indent="-342900">
                        <a:spcAft>
                          <a:spcPts val="0"/>
                        </a:spcAft>
                        <a:buFont typeface="Symbol"/>
                        <a:buChar char=""/>
                      </a:pPr>
                      <a:r>
                        <a:rPr lang="en-ZA" sz="2000" dirty="0" smtClean="0">
                          <a:effectLst/>
                          <a:latin typeface="Arial" pitchFamily="34" charset="0"/>
                          <a:ea typeface="Times New Roman"/>
                          <a:cs typeface="Arial" pitchFamily="34" charset="0"/>
                        </a:rPr>
                        <a:t>Easier</a:t>
                      </a:r>
                      <a:r>
                        <a:rPr lang="en-ZA" sz="2000" baseline="0" dirty="0" smtClean="0">
                          <a:effectLst/>
                          <a:latin typeface="Arial" pitchFamily="34" charset="0"/>
                          <a:ea typeface="Times New Roman"/>
                          <a:cs typeface="Arial" pitchFamily="34" charset="0"/>
                        </a:rPr>
                        <a:t> </a:t>
                      </a:r>
                      <a:r>
                        <a:rPr lang="en-ZA" sz="2000" baseline="0" dirty="0" smtClean="0">
                          <a:effectLst/>
                          <a:latin typeface="Arial" pitchFamily="34" charset="0"/>
                          <a:ea typeface="Times New Roman"/>
                          <a:cs typeface="Arial" pitchFamily="34" charset="0"/>
                        </a:rPr>
                        <a:t>to commit to a block week</a:t>
                      </a:r>
                    </a:p>
                    <a:p>
                      <a:pPr marL="342900" lvl="0" indent="-342900">
                        <a:spcAft>
                          <a:spcPts val="0"/>
                        </a:spcAft>
                        <a:buFont typeface="Symbol"/>
                        <a:buChar char=""/>
                      </a:pPr>
                      <a:r>
                        <a:rPr lang="en-ZA" sz="2000" baseline="0" dirty="0" smtClean="0">
                          <a:effectLst/>
                          <a:latin typeface="Arial" pitchFamily="34" charset="0"/>
                          <a:ea typeface="Times New Roman"/>
                          <a:cs typeface="Arial" pitchFamily="34" charset="0"/>
                        </a:rPr>
                        <a:t>No interference from work commitments</a:t>
                      </a:r>
                    </a:p>
                    <a:p>
                      <a:pPr marL="342900" lvl="0" indent="-342900">
                        <a:spcAft>
                          <a:spcPts val="0"/>
                        </a:spcAft>
                        <a:buFont typeface="Symbol"/>
                        <a:buChar char=""/>
                      </a:pPr>
                      <a:r>
                        <a:rPr lang="en-ZA" sz="2000" baseline="0" dirty="0" smtClean="0">
                          <a:effectLst/>
                          <a:latin typeface="Arial" pitchFamily="34" charset="0"/>
                          <a:ea typeface="Times New Roman"/>
                          <a:cs typeface="Arial" pitchFamily="34" charset="0"/>
                        </a:rPr>
                        <a:t>Greater concentration on the topic being studied</a:t>
                      </a:r>
                    </a:p>
                    <a:p>
                      <a:pPr marL="342900" lvl="0" indent="-342900">
                        <a:spcAft>
                          <a:spcPts val="0"/>
                        </a:spcAft>
                        <a:buFont typeface="Symbol"/>
                        <a:buChar char=""/>
                      </a:pPr>
                      <a:r>
                        <a:rPr lang="en-ZA" sz="2000" baseline="0" dirty="0" smtClean="0">
                          <a:effectLst/>
                          <a:latin typeface="Arial" pitchFamily="34" charset="0"/>
                          <a:ea typeface="Times New Roman"/>
                          <a:cs typeface="Arial" pitchFamily="34" charset="0"/>
                        </a:rPr>
                        <a:t>No gaps between lectures</a:t>
                      </a:r>
                    </a:p>
                    <a:p>
                      <a:pPr marL="342900" lvl="0" indent="-342900">
                        <a:spcAft>
                          <a:spcPts val="0"/>
                        </a:spcAft>
                        <a:buFont typeface="Symbol"/>
                        <a:buChar char=""/>
                      </a:pPr>
                      <a:r>
                        <a:rPr lang="en-ZA" sz="2000" baseline="0" dirty="0" smtClean="0">
                          <a:effectLst/>
                          <a:latin typeface="Arial" pitchFamily="34" charset="0"/>
                          <a:ea typeface="Times New Roman"/>
                          <a:cs typeface="Arial" pitchFamily="34" charset="0"/>
                        </a:rPr>
                        <a:t>Assists with planning</a:t>
                      </a:r>
                      <a:endParaRPr lang="en-ZA" sz="2000" baseline="0" dirty="0">
                        <a:effectLst/>
                        <a:latin typeface="Arial" pitchFamily="34" charset="0"/>
                        <a:ea typeface="Times New Roman"/>
                        <a:cs typeface="Arial" pitchFamily="34" charset="0"/>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pPr>
                      <a:endParaRPr lang="en-US" sz="2000" dirty="0" smtClean="0">
                        <a:effectLst/>
                        <a:latin typeface="Arial"/>
                        <a:ea typeface="Times New Roman"/>
                        <a:cs typeface="Times New Roman"/>
                      </a:endParaRPr>
                    </a:p>
                    <a:p>
                      <a:pPr marL="342900" lvl="0" indent="-342900">
                        <a:spcAft>
                          <a:spcPts val="0"/>
                        </a:spcAft>
                        <a:buFont typeface="Symbol"/>
                        <a:buChar char=""/>
                      </a:pPr>
                      <a:r>
                        <a:rPr lang="en-US" sz="2000" dirty="0" smtClean="0">
                          <a:effectLst/>
                          <a:latin typeface="Arial"/>
                          <a:ea typeface="Times New Roman"/>
                          <a:cs typeface="Times New Roman"/>
                        </a:rPr>
                        <a:t>Work</a:t>
                      </a:r>
                      <a:r>
                        <a:rPr lang="en-US" sz="2000" baseline="0" dirty="0" smtClean="0">
                          <a:effectLst/>
                          <a:latin typeface="Arial"/>
                          <a:ea typeface="Times New Roman"/>
                          <a:cs typeface="Times New Roman"/>
                        </a:rPr>
                        <a:t> </a:t>
                      </a:r>
                      <a:r>
                        <a:rPr lang="en-US" sz="2000" baseline="0" dirty="0" smtClean="0">
                          <a:effectLst/>
                          <a:latin typeface="Arial"/>
                          <a:ea typeface="Times New Roman"/>
                          <a:cs typeface="Times New Roman"/>
                        </a:rPr>
                        <a:t>commitments could affect attendance</a:t>
                      </a:r>
                    </a:p>
                    <a:p>
                      <a:pPr marL="342900" lvl="0" indent="-342900">
                        <a:spcAft>
                          <a:spcPts val="0"/>
                        </a:spcAft>
                        <a:buFont typeface="Symbol"/>
                        <a:buChar char=""/>
                      </a:pPr>
                      <a:r>
                        <a:rPr lang="en-US" sz="2000" baseline="0" dirty="0" smtClean="0">
                          <a:effectLst/>
                          <a:latin typeface="Arial"/>
                          <a:ea typeface="Times New Roman"/>
                          <a:cs typeface="Times New Roman"/>
                        </a:rPr>
                        <a:t>Too much information to absorb over a short space of time</a:t>
                      </a:r>
                    </a:p>
                    <a:p>
                      <a:pPr marL="342900" lvl="0" indent="-342900">
                        <a:spcAft>
                          <a:spcPts val="0"/>
                        </a:spcAft>
                        <a:buFont typeface="Symbol"/>
                        <a:buChar char=""/>
                      </a:pPr>
                      <a:r>
                        <a:rPr lang="en-US" sz="2000" baseline="0" dirty="0" smtClean="0">
                          <a:effectLst/>
                          <a:latin typeface="Arial"/>
                          <a:ea typeface="Times New Roman"/>
                          <a:cs typeface="Times New Roman"/>
                        </a:rPr>
                        <a:t>Could be very intense</a:t>
                      </a:r>
                      <a:endParaRPr lang="en-ZA" sz="2000" dirty="0">
                        <a:effectLst/>
                        <a:latin typeface="Times New Roman"/>
                        <a:ea typeface="Times New Roman"/>
                        <a:cs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7D3D61D-90B8-41DA-BC81-D0D9B99566EE}" type="slidenum">
              <a:rPr lang="en-ZA"/>
              <a:pPr>
                <a:defRPr/>
              </a:pPr>
              <a:t>21</a:t>
            </a:fld>
            <a:endParaRPr lang="en-Z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ZA" b="1" smtClean="0">
                <a:latin typeface="Arial" charset="0"/>
                <a:cs typeface="Arial" charset="0"/>
              </a:rPr>
              <a:t>Where to from here?</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ZA" dirty="0" smtClean="0">
                <a:latin typeface="Arial" pitchFamily="34" charset="0"/>
                <a:cs typeface="Arial" pitchFamily="34" charset="0"/>
              </a:rPr>
              <a:t>This </a:t>
            </a:r>
            <a:r>
              <a:rPr lang="en-ZA" dirty="0" smtClean="0">
                <a:latin typeface="Arial" pitchFamily="34" charset="0"/>
                <a:cs typeface="Arial" pitchFamily="34" charset="0"/>
              </a:rPr>
              <a:t>preliminary study </a:t>
            </a:r>
            <a:r>
              <a:rPr lang="en-ZA" dirty="0" smtClean="0">
                <a:latin typeface="Arial" pitchFamily="34" charset="0"/>
                <a:cs typeface="Arial" pitchFamily="34" charset="0"/>
              </a:rPr>
              <a:t>suggests that current students and are in favour of the postgraduate programme at WITS being offered on a block release basis.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This </a:t>
            </a:r>
            <a:r>
              <a:rPr lang="en-ZA" dirty="0" smtClean="0">
                <a:latin typeface="Arial" pitchFamily="34" charset="0"/>
                <a:cs typeface="Arial" pitchFamily="34" charset="0"/>
              </a:rPr>
              <a:t>should </a:t>
            </a:r>
            <a:r>
              <a:rPr lang="en-ZA" dirty="0" smtClean="0">
                <a:latin typeface="Arial" pitchFamily="34" charset="0"/>
                <a:cs typeface="Arial" pitchFamily="34" charset="0"/>
              </a:rPr>
              <a:t>allow CEM to attract students from other parts of Africa.</a:t>
            </a:r>
          </a:p>
          <a:p>
            <a:pPr eaLnBrk="1" fontAlgn="auto" hangingPunct="1">
              <a:spcAft>
                <a:spcPts val="0"/>
              </a:spcAft>
              <a:buFont typeface="Arial" pitchFamily="34" charset="0"/>
              <a:buChar char="•"/>
              <a:defRPr/>
            </a:pPr>
            <a:r>
              <a:rPr lang="en-ZA" dirty="0" smtClean="0">
                <a:latin typeface="Arial" pitchFamily="34" charset="0"/>
                <a:cs typeface="Arial" pitchFamily="34" charset="0"/>
              </a:rPr>
              <a:t>This does have implications for the curriculum as the curriculum is currently very inward focussed.</a:t>
            </a:r>
          </a:p>
          <a:p>
            <a:pPr eaLnBrk="1" fontAlgn="auto" hangingPunct="1">
              <a:spcAft>
                <a:spcPts val="0"/>
              </a:spcAft>
              <a:buFont typeface="Arial" pitchFamily="34" charset="0"/>
              <a:buChar char="•"/>
              <a:defRPr/>
            </a:pPr>
            <a:r>
              <a:rPr lang="en-ZA" dirty="0" smtClean="0">
                <a:latin typeface="Arial" pitchFamily="34" charset="0"/>
                <a:cs typeface="Arial" pitchFamily="34" charset="0"/>
              </a:rPr>
              <a:t>A survey of other programmes to establish best practice.</a:t>
            </a:r>
          </a:p>
          <a:p>
            <a:pPr eaLnBrk="1" fontAlgn="auto" hangingPunct="1">
              <a:spcAft>
                <a:spcPts val="0"/>
              </a:spcAft>
              <a:buFont typeface="Arial" pitchFamily="34" charset="0"/>
              <a:buChar char="•"/>
              <a:defRPr/>
            </a:pPr>
            <a:r>
              <a:rPr lang="en-ZA" dirty="0" smtClean="0">
                <a:latin typeface="Arial" pitchFamily="34" charset="0"/>
                <a:cs typeface="Arial" pitchFamily="34" charset="0"/>
              </a:rPr>
              <a:t>Employers to be surveyed and their commitment needs to be obtained.</a:t>
            </a:r>
            <a:endParaRPr lang="en-ZA"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8E4C0FF4-BB54-4C49-99A4-523C2ED6ADE8}" type="slidenum">
              <a:rPr lang="en-ZA"/>
              <a:pPr>
                <a:defRPr/>
              </a:pPr>
              <a:t>22</a:t>
            </a:fld>
            <a:endParaRPr lang="en-Z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ZA" smtClean="0">
                <a:latin typeface="Arial" charset="0"/>
                <a:cs typeface="Arial" charset="0"/>
              </a:rPr>
              <a:t>Thank You</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ZA" dirty="0" smtClean="0">
                <a:latin typeface="Arial" pitchFamily="34" charset="0"/>
                <a:cs typeface="Arial" pitchFamily="34" charset="0"/>
              </a:rPr>
              <a:t>Questions?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Comments?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Suggestions?</a:t>
            </a:r>
          </a:p>
          <a:p>
            <a:pPr eaLnBrk="1" fontAlgn="auto" hangingPunct="1">
              <a:spcAft>
                <a:spcPts val="0"/>
              </a:spcAft>
              <a:buFont typeface="Arial" pitchFamily="34" charset="0"/>
              <a:buChar char="•"/>
              <a:defRPr/>
            </a:pPr>
            <a:endParaRPr lang="en-ZA" dirty="0">
              <a:latin typeface="Arial" pitchFamily="34" charset="0"/>
              <a:cs typeface="Arial" pitchFamily="34" charset="0"/>
            </a:endParaRPr>
          </a:p>
          <a:p>
            <a:pPr marL="0" indent="0" algn="ctr" eaLnBrk="1" fontAlgn="auto" hangingPunct="1">
              <a:spcAft>
                <a:spcPts val="0"/>
              </a:spcAft>
              <a:buFont typeface="Arial" pitchFamily="34" charset="0"/>
              <a:buNone/>
              <a:defRPr/>
            </a:pPr>
            <a:r>
              <a:rPr lang="en-ZA" dirty="0" smtClean="0">
                <a:latin typeface="Arial" pitchFamily="34" charset="0"/>
                <a:cs typeface="Arial" pitchFamily="34" charset="0"/>
              </a:rPr>
              <a:t>To contact Graeme Jay</a:t>
            </a:r>
          </a:p>
          <a:p>
            <a:pPr marL="0" indent="0" algn="ctr" eaLnBrk="1" fontAlgn="auto" hangingPunct="1">
              <a:spcAft>
                <a:spcPts val="0"/>
              </a:spcAft>
              <a:buFont typeface="Arial" pitchFamily="34" charset="0"/>
              <a:buNone/>
              <a:defRPr/>
            </a:pPr>
            <a:r>
              <a:rPr lang="en-ZA" dirty="0" smtClean="0">
                <a:latin typeface="Arial" pitchFamily="34" charset="0"/>
                <a:cs typeface="Arial" pitchFamily="34" charset="0"/>
                <a:hlinkClick r:id="rId2"/>
              </a:rPr>
              <a:t>graeme@cpmd.co.za</a:t>
            </a:r>
            <a:endParaRPr lang="en-ZA"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0D68605B-3D83-4E06-864A-F4A3369D88FF}" type="slidenum">
              <a:rPr lang="en-ZA"/>
              <a:pPr>
                <a:defRPr/>
              </a:pPr>
              <a:t>23</a:t>
            </a:fld>
            <a:endParaRPr lang="en-Z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ZA" b="1" dirty="0" smtClean="0">
                <a:latin typeface="Arial" pitchFamily="34" charset="0"/>
                <a:cs typeface="Arial" pitchFamily="34" charset="0"/>
              </a:rPr>
              <a:t>University of the Witwatersrand (WITS)</a:t>
            </a:r>
            <a:endParaRPr lang="en-ZA" b="1" dirty="0">
              <a:latin typeface="Arial" pitchFamily="34" charset="0"/>
              <a:cs typeface="Arial" pitchFamily="34" charset="0"/>
            </a:endParaRP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ZA" dirty="0" smtClean="0">
                <a:latin typeface="Arial" pitchFamily="34" charset="0"/>
                <a:cs typeface="Arial" pitchFamily="34" charset="0"/>
              </a:rPr>
              <a:t>School of Construction Economics and Management (CEM) is housed within the Faculty of Engineering and the Built Environment.</a:t>
            </a:r>
          </a:p>
          <a:p>
            <a:pPr eaLnBrk="1" fontAlgn="auto" hangingPunct="1">
              <a:spcAft>
                <a:spcPts val="0"/>
              </a:spcAft>
              <a:buFont typeface="Arial" pitchFamily="34" charset="0"/>
              <a:buChar char="•"/>
              <a:defRPr/>
            </a:pPr>
            <a:r>
              <a:rPr lang="en-ZA" dirty="0" smtClean="0">
                <a:latin typeface="Arial" pitchFamily="34" charset="0"/>
                <a:cs typeface="Arial" pitchFamily="34" charset="0"/>
              </a:rPr>
              <a:t>CEM offers 3 undergraduate degrees:</a:t>
            </a:r>
          </a:p>
          <a:p>
            <a:pPr lvl="1" eaLnBrk="1" fontAlgn="auto" hangingPunct="1">
              <a:spcAft>
                <a:spcPts val="0"/>
              </a:spcAft>
              <a:buFont typeface="Arial" pitchFamily="34" charset="0"/>
              <a:buChar char="–"/>
              <a:defRPr/>
            </a:pPr>
            <a:r>
              <a:rPr lang="en-ZA" dirty="0" smtClean="0">
                <a:latin typeface="Arial" pitchFamily="34" charset="0"/>
                <a:cs typeface="Arial" pitchFamily="34" charset="0"/>
              </a:rPr>
              <a:t>Quantity Surveying Studies</a:t>
            </a:r>
          </a:p>
          <a:p>
            <a:pPr lvl="1" eaLnBrk="1" fontAlgn="auto" hangingPunct="1">
              <a:spcAft>
                <a:spcPts val="0"/>
              </a:spcAft>
              <a:buFont typeface="Arial" pitchFamily="34" charset="0"/>
              <a:buChar char="–"/>
              <a:defRPr/>
            </a:pPr>
            <a:r>
              <a:rPr lang="en-ZA" dirty="0" smtClean="0">
                <a:latin typeface="Arial" pitchFamily="34" charset="0"/>
                <a:cs typeface="Arial" pitchFamily="34" charset="0"/>
              </a:rPr>
              <a:t>Construction Management Studies</a:t>
            </a:r>
          </a:p>
          <a:p>
            <a:pPr lvl="1" eaLnBrk="1" fontAlgn="auto" hangingPunct="1">
              <a:spcAft>
                <a:spcPts val="0"/>
              </a:spcAft>
              <a:buFont typeface="Arial" pitchFamily="34" charset="0"/>
              <a:buChar char="–"/>
              <a:defRPr/>
            </a:pPr>
            <a:r>
              <a:rPr lang="en-ZA" dirty="0" smtClean="0">
                <a:latin typeface="Arial" pitchFamily="34" charset="0"/>
                <a:cs typeface="Arial" pitchFamily="34" charset="0"/>
              </a:rPr>
              <a:t>Property Studies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Property Studies is a new degree having been only introduced in 2001.  The first group of graduates graduated in 2005.</a:t>
            </a:r>
          </a:p>
          <a:p>
            <a:pPr eaLnBrk="1" fontAlgn="auto" hangingPunct="1">
              <a:spcAft>
                <a:spcPts val="0"/>
              </a:spcAft>
              <a:buFont typeface="Arial" pitchFamily="34" charset="0"/>
              <a:buChar char="•"/>
              <a:defRPr/>
            </a:pPr>
            <a:r>
              <a:rPr lang="en-US" dirty="0">
                <a:latin typeface="Arial" pitchFamily="34" charset="0"/>
                <a:cs typeface="Arial" pitchFamily="34" charset="0"/>
              </a:rPr>
              <a:t>It has been noted that property studies as field of study is new in South Africa and has only been offered as a path of study in the last </a:t>
            </a:r>
            <a:r>
              <a:rPr lang="en-US" dirty="0" smtClean="0">
                <a:latin typeface="Arial" pitchFamily="34" charset="0"/>
                <a:cs typeface="Arial" pitchFamily="34" charset="0"/>
              </a:rPr>
              <a:t>few years </a:t>
            </a:r>
            <a:r>
              <a:rPr lang="en-US" dirty="0">
                <a:latin typeface="Arial" pitchFamily="34" charset="0"/>
                <a:cs typeface="Arial" pitchFamily="34" charset="0"/>
              </a:rPr>
              <a:t>(</a:t>
            </a:r>
            <a:r>
              <a:rPr lang="en-US" dirty="0" err="1">
                <a:latin typeface="Arial" pitchFamily="34" charset="0"/>
                <a:cs typeface="Arial" pitchFamily="34" charset="0"/>
              </a:rPr>
              <a:t>Cloete</a:t>
            </a:r>
            <a:r>
              <a:rPr lang="en-US" dirty="0">
                <a:latin typeface="Arial" pitchFamily="34" charset="0"/>
                <a:cs typeface="Arial" pitchFamily="34" charset="0"/>
              </a:rPr>
              <a:t>, 2002). </a:t>
            </a:r>
            <a:endParaRPr lang="en-ZA"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3F7CB817-4C4E-4324-8DDE-BD2C722EE79B}" type="slidenum">
              <a:rPr lang="en-ZA"/>
              <a:pPr>
                <a:defRPr/>
              </a:pPr>
              <a:t>3</a:t>
            </a:fld>
            <a:endParaRPr lang="en-Z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ZA" b="1" dirty="0" smtClean="0">
                <a:latin typeface="Arial" pitchFamily="34" charset="0"/>
                <a:cs typeface="Arial" pitchFamily="34" charset="0"/>
              </a:rPr>
              <a:t>University of the Witwatersrand (WITS)</a:t>
            </a:r>
            <a:endParaRPr lang="en-ZA" b="1" dirty="0">
              <a:latin typeface="Arial" pitchFamily="34" charset="0"/>
              <a:cs typeface="Arial" pitchFamily="34" charset="0"/>
            </a:endParaRPr>
          </a:p>
        </p:txBody>
      </p:sp>
      <p:sp>
        <p:nvSpPr>
          <p:cNvPr id="17411" name="Content Placeholder 2"/>
          <p:cNvSpPr>
            <a:spLocks noGrp="1"/>
          </p:cNvSpPr>
          <p:nvPr>
            <p:ph idx="1"/>
          </p:nvPr>
        </p:nvSpPr>
        <p:spPr/>
        <p:txBody>
          <a:bodyPr/>
          <a:lstStyle/>
          <a:p>
            <a:pPr eaLnBrk="1" hangingPunct="1"/>
            <a:r>
              <a:rPr lang="en-ZA" dirty="0" smtClean="0">
                <a:latin typeface="Arial" charset="0"/>
                <a:cs typeface="Arial" charset="0"/>
              </a:rPr>
              <a:t>CEM primarily offers </a:t>
            </a:r>
            <a:r>
              <a:rPr lang="en-ZA" dirty="0" smtClean="0">
                <a:latin typeface="Arial" charset="0"/>
                <a:cs typeface="Arial" charset="0"/>
              </a:rPr>
              <a:t>2 </a:t>
            </a:r>
            <a:r>
              <a:rPr lang="en-ZA" dirty="0" smtClean="0">
                <a:latin typeface="Arial" charset="0"/>
                <a:cs typeface="Arial" charset="0"/>
              </a:rPr>
              <a:t>postgraduate degrees:</a:t>
            </a:r>
          </a:p>
          <a:p>
            <a:pPr lvl="1" eaLnBrk="1" hangingPunct="1"/>
            <a:r>
              <a:rPr lang="en-ZA" dirty="0" smtClean="0">
                <a:latin typeface="Arial" charset="0"/>
                <a:cs typeface="Arial" charset="0"/>
              </a:rPr>
              <a:t>Postgraduate </a:t>
            </a:r>
            <a:r>
              <a:rPr lang="en-ZA" dirty="0" smtClean="0">
                <a:latin typeface="Arial" charset="0"/>
                <a:cs typeface="Arial" charset="0"/>
              </a:rPr>
              <a:t>Diploma in Property Development and </a:t>
            </a:r>
            <a:r>
              <a:rPr lang="en-ZA" dirty="0" smtClean="0">
                <a:latin typeface="Arial" charset="0"/>
                <a:cs typeface="Arial" charset="0"/>
              </a:rPr>
              <a:t>Management</a:t>
            </a:r>
          </a:p>
          <a:p>
            <a:pPr lvl="1" eaLnBrk="1" hangingPunct="1"/>
            <a:r>
              <a:rPr lang="en-ZA" dirty="0" smtClean="0">
                <a:latin typeface="Arial" charset="0"/>
                <a:cs typeface="Arial" charset="0"/>
              </a:rPr>
              <a:t>MSc </a:t>
            </a:r>
            <a:r>
              <a:rPr lang="en-ZA" dirty="0" smtClean="0">
                <a:latin typeface="Arial" charset="0"/>
                <a:cs typeface="Arial" charset="0"/>
              </a:rPr>
              <a:t>(Building)</a:t>
            </a:r>
          </a:p>
          <a:p>
            <a:pPr eaLnBrk="1" hangingPunct="1"/>
            <a:r>
              <a:rPr lang="en-ZA" dirty="0">
                <a:latin typeface="Arial" charset="0"/>
                <a:cs typeface="Arial" charset="0"/>
              </a:rPr>
              <a:t>B</a:t>
            </a:r>
            <a:r>
              <a:rPr lang="en-ZA" dirty="0" smtClean="0">
                <a:latin typeface="Arial" charset="0"/>
                <a:cs typeface="Arial" charset="0"/>
              </a:rPr>
              <a:t>oth </a:t>
            </a:r>
            <a:r>
              <a:rPr lang="en-ZA" dirty="0" smtClean="0">
                <a:latin typeface="Arial" charset="0"/>
                <a:cs typeface="Arial" charset="0"/>
              </a:rPr>
              <a:t>qualifications are offered primarily on a part-time basis with students </a:t>
            </a:r>
            <a:r>
              <a:rPr lang="en-ZA" dirty="0" smtClean="0">
                <a:latin typeface="Arial" charset="0"/>
                <a:cs typeface="Arial" charset="0"/>
              </a:rPr>
              <a:t>generally attending </a:t>
            </a:r>
            <a:r>
              <a:rPr lang="en-ZA" dirty="0" smtClean="0">
                <a:latin typeface="Arial" charset="0"/>
                <a:cs typeface="Arial" charset="0"/>
              </a:rPr>
              <a:t>evening lectures twice a </a:t>
            </a:r>
            <a:r>
              <a:rPr lang="en-ZA" dirty="0" smtClean="0">
                <a:latin typeface="Arial" charset="0"/>
                <a:cs typeface="Arial" charset="0"/>
              </a:rPr>
              <a:t>week (depending upon what electives are chosen).</a:t>
            </a:r>
            <a:endParaRPr lang="en-ZA" dirty="0" smtClean="0">
              <a:latin typeface="Arial" charset="0"/>
              <a:cs typeface="Arial" charset="0"/>
            </a:endParaRPr>
          </a:p>
          <a:p>
            <a:pPr lvl="1" eaLnBrk="1" hangingPunct="1"/>
            <a:endParaRPr lang="en-ZA"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97740537-5513-4A54-B404-11588048EB34}" type="slidenum">
              <a:rPr lang="en-ZA"/>
              <a:pPr>
                <a:defRPr/>
              </a:pPr>
              <a:t>4</a:t>
            </a:fld>
            <a:endParaRPr lang="en-Z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ZA" sz="3600" b="1" dirty="0" smtClean="0">
                <a:latin typeface="Arial" charset="0"/>
                <a:cs typeface="Arial" charset="0"/>
              </a:rPr>
              <a:t>Overview of selected literature and research problem</a:t>
            </a:r>
          </a:p>
        </p:txBody>
      </p:sp>
      <p:sp>
        <p:nvSpPr>
          <p:cNvPr id="3" name="Content Placeholder 2"/>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Char char="•"/>
              <a:defRPr/>
            </a:pPr>
            <a:r>
              <a:rPr lang="en-US" dirty="0" smtClean="0">
                <a:latin typeface="Arial" pitchFamily="34" charset="0"/>
                <a:cs typeface="Arial" pitchFamily="34" charset="0"/>
              </a:rPr>
              <a:t>As  indicated, real estate or property studies is relatively new field of study in South Africa (</a:t>
            </a:r>
            <a:r>
              <a:rPr lang="en-US" dirty="0" err="1" smtClean="0">
                <a:latin typeface="Arial" pitchFamily="34" charset="0"/>
                <a:cs typeface="Arial" pitchFamily="34" charset="0"/>
              </a:rPr>
              <a:t>Cloete</a:t>
            </a:r>
            <a:r>
              <a:rPr lang="en-US" dirty="0" smtClean="0">
                <a:latin typeface="Arial" pitchFamily="34" charset="0"/>
                <a:cs typeface="Arial" pitchFamily="34" charset="0"/>
              </a:rPr>
              <a:t>, 2002).  The growth in postgraduate programmes has been rather slow as well.</a:t>
            </a:r>
          </a:p>
          <a:p>
            <a:pPr eaLnBrk="1" fontAlgn="auto" hangingPunct="1">
              <a:spcAft>
                <a:spcPts val="0"/>
              </a:spcAft>
              <a:buFont typeface="Arial" pitchFamily="34" charset="0"/>
              <a:buChar char="•"/>
              <a:defRPr/>
            </a:pPr>
            <a:r>
              <a:rPr lang="en-US" dirty="0" smtClean="0">
                <a:latin typeface="Arial" pitchFamily="34" charset="0"/>
                <a:cs typeface="Arial" pitchFamily="34" charset="0"/>
              </a:rPr>
              <a:t>There are in essence only 3 universities in South Africa that offer postgraduate property education.   </a:t>
            </a:r>
          </a:p>
          <a:p>
            <a:pPr eaLnBrk="1" fontAlgn="auto" hangingPunct="1">
              <a:spcAft>
                <a:spcPts val="0"/>
              </a:spcAft>
              <a:buFont typeface="Arial" pitchFamily="34" charset="0"/>
              <a:buChar char="•"/>
              <a:defRPr/>
            </a:pPr>
            <a:r>
              <a:rPr lang="en-US" dirty="0" smtClean="0">
                <a:latin typeface="Arial" pitchFamily="34" charset="0"/>
                <a:cs typeface="Arial" pitchFamily="34" charset="0"/>
              </a:rPr>
              <a:t>Typically, most real estate professionals in South Africa have a building or construction type background or finance and accounting type background.</a:t>
            </a:r>
          </a:p>
          <a:p>
            <a:pPr eaLnBrk="1" fontAlgn="auto" hangingPunct="1">
              <a:spcAft>
                <a:spcPts val="0"/>
              </a:spcAft>
              <a:buFont typeface="Arial" pitchFamily="34" charset="0"/>
              <a:buChar char="•"/>
              <a:defRPr/>
            </a:pPr>
            <a:r>
              <a:rPr lang="en-US" dirty="0" err="1" smtClean="0">
                <a:latin typeface="Arial" pitchFamily="34" charset="0"/>
                <a:cs typeface="Arial" pitchFamily="34" charset="0"/>
              </a:rPr>
              <a:t>Chivers</a:t>
            </a:r>
            <a:r>
              <a:rPr lang="en-US" dirty="0" smtClean="0">
                <a:latin typeface="Arial" pitchFamily="34" charset="0"/>
                <a:cs typeface="Arial" pitchFamily="34" charset="0"/>
              </a:rPr>
              <a:t> (2007) notes that there is increasing pressure on professionals generally to improve their qualifications in order to keep their careers moving forward.</a:t>
            </a:r>
          </a:p>
          <a:p>
            <a:pPr eaLnBrk="1" fontAlgn="auto" hangingPunct="1">
              <a:spcAft>
                <a:spcPts val="0"/>
              </a:spcAft>
              <a:buFont typeface="Arial" pitchFamily="34" charset="0"/>
              <a:buChar char="•"/>
              <a:defRPr/>
            </a:pPr>
            <a:r>
              <a:rPr lang="en-US" dirty="0" smtClean="0">
                <a:latin typeface="Arial" pitchFamily="34" charset="0"/>
                <a:cs typeface="Arial" pitchFamily="34" charset="0"/>
              </a:rPr>
              <a:t>There is potentially a trade off between the costs of studying for both the individual and </a:t>
            </a:r>
            <a:r>
              <a:rPr lang="en-US" dirty="0" err="1" smtClean="0">
                <a:latin typeface="Arial" pitchFamily="34" charset="0"/>
                <a:cs typeface="Arial" pitchFamily="34" charset="0"/>
              </a:rPr>
              <a:t>organisation</a:t>
            </a:r>
            <a:r>
              <a:rPr lang="en-US" dirty="0" smtClean="0">
                <a:latin typeface="Arial" pitchFamily="34" charset="0"/>
                <a:cs typeface="Arial" pitchFamily="34" charset="0"/>
              </a:rPr>
              <a:t> and the time taken out of the work environment versus the benefits of the professional improving their professional competence (</a:t>
            </a:r>
            <a:r>
              <a:rPr lang="en-US" dirty="0" err="1" smtClean="0">
                <a:latin typeface="Arial" pitchFamily="34" charset="0"/>
                <a:cs typeface="Arial" pitchFamily="34" charset="0"/>
              </a:rPr>
              <a:t>Chivers</a:t>
            </a:r>
            <a:r>
              <a:rPr lang="en-US" dirty="0" smtClean="0">
                <a:latin typeface="Arial" pitchFamily="34" charset="0"/>
                <a:cs typeface="Arial" pitchFamily="34" charset="0"/>
              </a:rPr>
              <a:t>, 2007; Woodward, 1996). </a:t>
            </a:r>
          </a:p>
          <a:p>
            <a:pPr eaLnBrk="1" fontAlgn="auto" hangingPunct="1">
              <a:spcAft>
                <a:spcPts val="0"/>
              </a:spcAft>
              <a:buFont typeface="Arial" pitchFamily="34" charset="0"/>
              <a:buChar char="•"/>
              <a:defRPr/>
            </a:pPr>
            <a:r>
              <a:rPr lang="en-US" dirty="0" err="1" smtClean="0">
                <a:latin typeface="Arial" pitchFamily="34" charset="0"/>
                <a:cs typeface="Arial" pitchFamily="34" charset="0"/>
              </a:rPr>
              <a:t>Ulhoi</a:t>
            </a:r>
            <a:r>
              <a:rPr lang="en-US" dirty="0" smtClean="0">
                <a:latin typeface="Arial" pitchFamily="34" charset="0"/>
                <a:cs typeface="Arial" pitchFamily="34" charset="0"/>
              </a:rPr>
              <a:t> (2005) states that postgraduate education is continuously subjected the ongoing demands of various stakeholders.</a:t>
            </a:r>
            <a:endParaRPr lang="en-ZA"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E50870AF-C9C3-4021-AEB9-08730886B0FD}" type="slidenum">
              <a:rPr lang="en-ZA"/>
              <a:pPr>
                <a:defRPr/>
              </a:pPr>
              <a:t>5</a:t>
            </a:fld>
            <a:endParaRPr lang="en-Z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ZA" b="1" dirty="0">
                <a:latin typeface="Arial" charset="0"/>
                <a:cs typeface="Arial" charset="0"/>
              </a:rPr>
              <a:t>Overview of selected literature and research problem</a:t>
            </a:r>
            <a:endParaRPr lang="en-ZA" b="1" dirty="0">
              <a:latin typeface="Arial" pitchFamily="34" charset="0"/>
              <a:cs typeface="Arial" pitchFamily="34" charset="0"/>
            </a:endParaRPr>
          </a:p>
        </p:txBody>
      </p:sp>
      <p:sp>
        <p:nvSpPr>
          <p:cNvPr id="3" name="Content Placeholder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Char char="•"/>
              <a:defRPr/>
            </a:pPr>
            <a:r>
              <a:rPr lang="en-US" dirty="0" smtClean="0">
                <a:latin typeface="Arial" pitchFamily="34" charset="0"/>
                <a:cs typeface="Arial" pitchFamily="34" charset="0"/>
              </a:rPr>
              <a:t>According to Le and Tam (2008), f</a:t>
            </a:r>
            <a:r>
              <a:rPr lang="en-ZA" dirty="0" smtClean="0">
                <a:latin typeface="Arial" pitchFamily="34" charset="0"/>
                <a:cs typeface="Arial" pitchFamily="34" charset="0"/>
              </a:rPr>
              <a:t>actors </a:t>
            </a:r>
            <a:r>
              <a:rPr lang="en-ZA" dirty="0">
                <a:latin typeface="Arial" pitchFamily="34" charset="0"/>
                <a:cs typeface="Arial" pitchFamily="34" charset="0"/>
              </a:rPr>
              <a:t>affecting student retention and attrition in higher education have been the subject of </a:t>
            </a:r>
            <a:r>
              <a:rPr lang="en-ZA" dirty="0" smtClean="0">
                <a:latin typeface="Arial" pitchFamily="34" charset="0"/>
                <a:cs typeface="Arial" pitchFamily="34" charset="0"/>
              </a:rPr>
              <a:t>a vast </a:t>
            </a:r>
            <a:r>
              <a:rPr lang="en-ZA" dirty="0">
                <a:latin typeface="Arial" pitchFamily="34" charset="0"/>
                <a:cs typeface="Arial" pitchFamily="34" charset="0"/>
              </a:rPr>
              <a:t>and varied amount of research over the past 30 </a:t>
            </a:r>
            <a:r>
              <a:rPr lang="en-ZA" dirty="0" smtClean="0">
                <a:latin typeface="Arial" pitchFamily="34" charset="0"/>
                <a:cs typeface="Arial" pitchFamily="34" charset="0"/>
              </a:rPr>
              <a:t>years.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Wong, </a:t>
            </a:r>
            <a:r>
              <a:rPr lang="en-ZA" dirty="0" err="1" smtClean="0">
                <a:latin typeface="Arial" pitchFamily="34" charset="0"/>
                <a:cs typeface="Arial" pitchFamily="34" charset="0"/>
              </a:rPr>
              <a:t>Shen</a:t>
            </a:r>
            <a:r>
              <a:rPr lang="en-ZA" dirty="0" smtClean="0">
                <a:latin typeface="Arial" pitchFamily="34" charset="0"/>
                <a:cs typeface="Arial" pitchFamily="34" charset="0"/>
              </a:rPr>
              <a:t> and </a:t>
            </a:r>
            <a:r>
              <a:rPr lang="en-ZA" dirty="0" err="1" smtClean="0">
                <a:latin typeface="Arial" pitchFamily="34" charset="0"/>
                <a:cs typeface="Arial" pitchFamily="34" charset="0"/>
              </a:rPr>
              <a:t>McGeorge</a:t>
            </a:r>
            <a:r>
              <a:rPr lang="en-ZA" dirty="0" smtClean="0">
                <a:latin typeface="Arial" pitchFamily="34" charset="0"/>
                <a:cs typeface="Arial" pitchFamily="34" charset="0"/>
              </a:rPr>
              <a:t> (2002), note </a:t>
            </a:r>
            <a:r>
              <a:rPr lang="en-ZA" dirty="0">
                <a:latin typeface="Arial" pitchFamily="34" charset="0"/>
                <a:cs typeface="Arial" pitchFamily="34" charset="0"/>
              </a:rPr>
              <a:t>that </a:t>
            </a:r>
            <a:r>
              <a:rPr lang="en-ZA" dirty="0" smtClean="0">
                <a:latin typeface="Arial" pitchFamily="34" charset="0"/>
                <a:cs typeface="Arial" pitchFamily="34" charset="0"/>
              </a:rPr>
              <a:t>the traditional </a:t>
            </a:r>
            <a:r>
              <a:rPr lang="en-ZA" dirty="0">
                <a:latin typeface="Arial" pitchFamily="34" charset="0"/>
                <a:cs typeface="Arial" pitchFamily="34" charset="0"/>
              </a:rPr>
              <a:t>part-time face-to-face methodology of lecture delivery is </a:t>
            </a:r>
            <a:r>
              <a:rPr lang="en-ZA" dirty="0" smtClean="0">
                <a:latin typeface="Arial" pitchFamily="34" charset="0"/>
                <a:cs typeface="Arial" pitchFamily="34" charset="0"/>
              </a:rPr>
              <a:t>impossible </a:t>
            </a:r>
            <a:r>
              <a:rPr lang="en-ZA" dirty="0">
                <a:latin typeface="Arial" pitchFamily="34" charset="0"/>
                <a:cs typeface="Arial" pitchFamily="34" charset="0"/>
              </a:rPr>
              <a:t>where </a:t>
            </a:r>
            <a:r>
              <a:rPr lang="en-ZA" dirty="0" smtClean="0">
                <a:latin typeface="Arial" pitchFamily="34" charset="0"/>
                <a:cs typeface="Arial" pitchFamily="34" charset="0"/>
              </a:rPr>
              <a:t>a programme seeks to attract students who are employed on a full time basis and those who live some distance away from the institution.</a:t>
            </a:r>
          </a:p>
          <a:p>
            <a:pPr eaLnBrk="1" fontAlgn="auto" hangingPunct="1">
              <a:spcAft>
                <a:spcPts val="0"/>
              </a:spcAft>
              <a:buFont typeface="Arial" pitchFamily="34" charset="0"/>
              <a:buChar char="•"/>
              <a:defRPr/>
            </a:pPr>
            <a:r>
              <a:rPr lang="en-ZA" dirty="0" smtClean="0">
                <a:latin typeface="Arial" pitchFamily="34" charset="0"/>
                <a:cs typeface="Arial" pitchFamily="34" charset="0"/>
              </a:rPr>
              <a:t>A lecture programme featuring block release workshops or lectures during the year allows students to work and also travel to attend lectures (Wong, </a:t>
            </a:r>
            <a:r>
              <a:rPr lang="en-ZA" dirty="0" err="1" smtClean="0">
                <a:latin typeface="Arial" pitchFamily="34" charset="0"/>
                <a:cs typeface="Arial" pitchFamily="34" charset="0"/>
              </a:rPr>
              <a:t>Shen</a:t>
            </a:r>
            <a:r>
              <a:rPr lang="en-ZA" dirty="0" smtClean="0">
                <a:latin typeface="Arial" pitchFamily="34" charset="0"/>
                <a:cs typeface="Arial" pitchFamily="34" charset="0"/>
              </a:rPr>
              <a:t> and </a:t>
            </a:r>
            <a:r>
              <a:rPr lang="en-ZA" dirty="0" err="1" smtClean="0">
                <a:latin typeface="Arial" pitchFamily="34" charset="0"/>
                <a:cs typeface="Arial" pitchFamily="34" charset="0"/>
              </a:rPr>
              <a:t>McGeorge</a:t>
            </a:r>
            <a:r>
              <a:rPr lang="en-ZA" dirty="0" smtClean="0">
                <a:latin typeface="Arial" pitchFamily="34" charset="0"/>
                <a:cs typeface="Arial" pitchFamily="34" charset="0"/>
              </a:rPr>
              <a:t>, 2002).</a:t>
            </a:r>
          </a:p>
          <a:p>
            <a:pPr eaLnBrk="1" fontAlgn="auto" hangingPunct="1">
              <a:spcAft>
                <a:spcPts val="0"/>
              </a:spcAft>
              <a:buFont typeface="Arial" pitchFamily="34" charset="0"/>
              <a:buChar char="•"/>
              <a:defRPr/>
            </a:pPr>
            <a:r>
              <a:rPr lang="en-ZA" dirty="0" smtClean="0">
                <a:latin typeface="Arial" pitchFamily="34" charset="0"/>
                <a:cs typeface="Arial" pitchFamily="34" charset="0"/>
              </a:rPr>
              <a:t>The mode of study may impact upon the quality of the educational service that students experience (Hagel and Shaw, 2010).</a:t>
            </a:r>
          </a:p>
          <a:p>
            <a:pPr eaLnBrk="1" fontAlgn="auto" hangingPunct="1">
              <a:spcAft>
                <a:spcPts val="0"/>
              </a:spcAft>
              <a:buFont typeface="Arial" pitchFamily="34" charset="0"/>
              <a:buChar char="•"/>
              <a:defRPr/>
            </a:pPr>
            <a:r>
              <a:rPr lang="en-US" dirty="0" smtClean="0">
                <a:latin typeface="Arial" pitchFamily="34" charset="0"/>
                <a:cs typeface="Arial" pitchFamily="34" charset="0"/>
              </a:rPr>
              <a:t>How does this impact upon the curriculum development of the postgraduate real estate degree in South Africa (particularly at WITS) as well as the manner in which these degrees are offered?</a:t>
            </a:r>
            <a:endParaRPr lang="en-ZA" dirty="0" smtClean="0">
              <a:latin typeface="Arial" pitchFamily="34" charset="0"/>
              <a:cs typeface="Arial" pitchFamily="34" charset="0"/>
            </a:endParaRPr>
          </a:p>
          <a:p>
            <a:pPr eaLnBrk="1" fontAlgn="auto" hangingPunct="1">
              <a:spcAft>
                <a:spcPts val="0"/>
              </a:spcAft>
              <a:buFont typeface="Arial" pitchFamily="34" charset="0"/>
              <a:buChar char="•"/>
              <a:defRPr/>
            </a:pPr>
            <a:endParaRPr lang="en-US" dirty="0" smtClean="0">
              <a:latin typeface="Arial" pitchFamily="34" charset="0"/>
              <a:cs typeface="Arial" pitchFamily="34" charset="0"/>
            </a:endParaRPr>
          </a:p>
          <a:p>
            <a:pPr eaLnBrk="1" fontAlgn="auto" hangingPunct="1">
              <a:spcAft>
                <a:spcPts val="0"/>
              </a:spcAft>
              <a:buFont typeface="Arial" pitchFamily="34" charset="0"/>
              <a:buChar char="•"/>
              <a:defRPr/>
            </a:pPr>
            <a:endParaRPr lang="en-ZA"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47F4932B-280B-40CC-AD7A-92F5C2C26B10}" type="slidenum">
              <a:rPr lang="en-ZA"/>
              <a:pPr>
                <a:defRPr/>
              </a:pPr>
              <a:t>6</a:t>
            </a:fld>
            <a:endParaRPr lang="en-Z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ZA" b="1" smtClean="0">
                <a:latin typeface="Arial" charset="0"/>
                <a:cs typeface="Arial" charset="0"/>
              </a:rPr>
              <a:t>Methodology</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ZA" dirty="0" smtClean="0">
                <a:latin typeface="Arial" pitchFamily="34" charset="0"/>
                <a:cs typeface="Arial" pitchFamily="34" charset="0"/>
              </a:rPr>
              <a:t>One  sample groups was identified, namely; the current postgraduate class (2011).</a:t>
            </a:r>
          </a:p>
          <a:p>
            <a:pPr eaLnBrk="1" fontAlgn="auto" hangingPunct="1">
              <a:spcAft>
                <a:spcPts val="0"/>
              </a:spcAft>
              <a:buFont typeface="Arial" pitchFamily="34" charset="0"/>
              <a:buChar char="•"/>
              <a:defRPr/>
            </a:pPr>
            <a:r>
              <a:rPr lang="en-ZA" dirty="0" smtClean="0">
                <a:latin typeface="Arial" pitchFamily="34" charset="0"/>
                <a:cs typeface="Arial" pitchFamily="34" charset="0"/>
              </a:rPr>
              <a:t>A questionnaire was developed.</a:t>
            </a:r>
          </a:p>
          <a:p>
            <a:pPr eaLnBrk="1" fontAlgn="auto" hangingPunct="1">
              <a:spcAft>
                <a:spcPts val="0"/>
              </a:spcAft>
              <a:buFont typeface="Arial" pitchFamily="34" charset="0"/>
              <a:buChar char="•"/>
              <a:defRPr/>
            </a:pPr>
            <a:r>
              <a:rPr lang="en-ZA" dirty="0" smtClean="0">
                <a:latin typeface="Arial" pitchFamily="34" charset="0"/>
                <a:cs typeface="Arial" pitchFamily="34" charset="0"/>
              </a:rPr>
              <a:t>The questionnaire </a:t>
            </a:r>
            <a:r>
              <a:rPr lang="en-ZA" dirty="0" smtClean="0">
                <a:latin typeface="Arial" pitchFamily="34" charset="0"/>
                <a:cs typeface="Arial" pitchFamily="34" charset="0"/>
              </a:rPr>
              <a:t>was </a:t>
            </a:r>
            <a:r>
              <a:rPr lang="en-ZA" dirty="0" smtClean="0">
                <a:latin typeface="Arial" pitchFamily="34" charset="0"/>
                <a:cs typeface="Arial" pitchFamily="34" charset="0"/>
              </a:rPr>
              <a:t>administered in class and 30 out of 30 responses were received, although on that day a number of students were not in class as it was an optional class.</a:t>
            </a:r>
          </a:p>
          <a:p>
            <a:pPr eaLnBrk="1" fontAlgn="auto" hangingPunct="1">
              <a:spcAft>
                <a:spcPts val="0"/>
              </a:spcAft>
              <a:buFont typeface="Arial" pitchFamily="34" charset="0"/>
              <a:buChar char="•"/>
              <a:defRPr/>
            </a:pPr>
            <a:r>
              <a:rPr lang="en-ZA" dirty="0" smtClean="0">
                <a:latin typeface="Arial" pitchFamily="34" charset="0"/>
                <a:cs typeface="Arial" pitchFamily="34" charset="0"/>
              </a:rPr>
              <a:t>Responses were analysed .</a:t>
            </a:r>
            <a:endParaRPr lang="en-ZA"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357EB50A-3F82-4BE2-BED8-A3A93A00B12A}" type="slidenum">
              <a:rPr lang="en-ZA"/>
              <a:pPr>
                <a:defRPr/>
              </a:pPr>
              <a:t>7</a:t>
            </a:fld>
            <a:endParaRPr lang="en-Z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Chart 1"/>
          <p:cNvGraphicFramePr>
            <a:graphicFrameLocks/>
          </p:cNvGraphicFramePr>
          <p:nvPr/>
        </p:nvGraphicFramePr>
        <p:xfrm>
          <a:off x="57150" y="1217613"/>
          <a:ext cx="9029700" cy="5502275"/>
        </p:xfrm>
        <a:graphic>
          <a:graphicData uri="http://schemas.openxmlformats.org/presentationml/2006/ole">
            <mc:AlternateContent xmlns:mc="http://schemas.openxmlformats.org/markup-compatibility/2006">
              <mc:Choice xmlns:v="urn:schemas-microsoft-com:vml" Requires="v">
                <p:oleObj spid="_x0000_s1035" r:id="rId3" imgW="9035055" imgH="5499069" progId="Excel.Chart.8">
                  <p:embed/>
                </p:oleObj>
              </mc:Choice>
              <mc:Fallback>
                <p:oleObj r:id="rId3" imgW="9035055" imgH="5499069"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 y="1217613"/>
                        <a:ext cx="9029700" cy="550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TextBox 2"/>
          <p:cNvSpPr txBox="1">
            <a:spLocks noChangeArrowheads="1"/>
          </p:cNvSpPr>
          <p:nvPr/>
        </p:nvSpPr>
        <p:spPr bwMode="auto">
          <a:xfrm>
            <a:off x="1979712" y="473075"/>
            <a:ext cx="51149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3200" b="1" dirty="0"/>
              <a:t>Are you currently employed?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Chart 1"/>
          <p:cNvGraphicFramePr>
            <a:graphicFrameLocks/>
          </p:cNvGraphicFramePr>
          <p:nvPr/>
        </p:nvGraphicFramePr>
        <p:xfrm>
          <a:off x="684213" y="1268413"/>
          <a:ext cx="7991475" cy="5360987"/>
        </p:xfrm>
        <a:graphic>
          <a:graphicData uri="http://schemas.openxmlformats.org/presentationml/2006/ole">
            <mc:AlternateContent xmlns:mc="http://schemas.openxmlformats.org/markup-compatibility/2006">
              <mc:Choice xmlns:v="urn:schemas-microsoft-com:vml" Requires="v">
                <p:oleObj spid="_x0000_s2059" r:id="rId3" imgW="7992549" imgH="5364945" progId="Excel.Chart.8">
                  <p:embed/>
                </p:oleObj>
              </mc:Choice>
              <mc:Fallback>
                <p:oleObj r:id="rId3" imgW="7992549" imgH="5364945"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268413"/>
                        <a:ext cx="7991475" cy="5360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TextBox 2"/>
          <p:cNvSpPr txBox="1">
            <a:spLocks noChangeArrowheads="1"/>
          </p:cNvSpPr>
          <p:nvPr/>
        </p:nvSpPr>
        <p:spPr bwMode="auto">
          <a:xfrm>
            <a:off x="755576" y="575780"/>
            <a:ext cx="78055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ZA" sz="2400" b="1" dirty="0"/>
              <a:t>Where is your place of </a:t>
            </a:r>
            <a:r>
              <a:rPr lang="en-ZA" sz="2400" b="1" dirty="0" smtClean="0"/>
              <a:t>employment </a:t>
            </a:r>
            <a:r>
              <a:rPr lang="en-ZA" sz="2400" b="1" dirty="0"/>
              <a:t>geographically </a:t>
            </a:r>
            <a:r>
              <a:rPr lang="en-ZA" sz="2400" b="1" dirty="0" smtClean="0"/>
              <a:t>located?</a:t>
            </a:r>
            <a:endParaRPr lang="en-ZA"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12916</TotalTime>
  <Words>978</Words>
  <Application>Microsoft Office PowerPoint</Application>
  <PresentationFormat>On-screen Show (4:3)</PresentationFormat>
  <Paragraphs>101</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Microsoft Excel Chart</vt:lpstr>
      <vt:lpstr>ERES 2012</vt:lpstr>
      <vt:lpstr>BACKGROUND AND RESEARCH PROBLEM</vt:lpstr>
      <vt:lpstr>University of the Witwatersrand (WITS)</vt:lpstr>
      <vt:lpstr>University of the Witwatersrand (WITS)</vt:lpstr>
      <vt:lpstr>Overview of selected literature and research problem</vt:lpstr>
      <vt:lpstr>Overview of selected literature and research problem</vt:lpstr>
      <vt:lpstr>Methodology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Advantages and disadvantages of a attending lectures on a part-time basis</vt:lpstr>
      <vt:lpstr>Advantages and disadvantages of attending lectures on a block release basis</vt:lpstr>
      <vt:lpstr>Where to from here?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Tracy Jay</cp:lastModifiedBy>
  <cp:revision>77</cp:revision>
  <dcterms:created xsi:type="dcterms:W3CDTF">2011-06-10T06:47:21Z</dcterms:created>
  <dcterms:modified xsi:type="dcterms:W3CDTF">2012-06-14T23:19:07Z</dcterms:modified>
</cp:coreProperties>
</file>