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5"/>
  </p:notesMasterIdLst>
  <p:handoutMasterIdLst>
    <p:handoutMasterId r:id="rId36"/>
  </p:handoutMasterIdLst>
  <p:sldIdLst>
    <p:sldId id="260" r:id="rId2"/>
    <p:sldId id="290" r:id="rId3"/>
    <p:sldId id="314" r:id="rId4"/>
    <p:sldId id="304" r:id="rId5"/>
    <p:sldId id="297" r:id="rId6"/>
    <p:sldId id="310" r:id="rId7"/>
    <p:sldId id="305" r:id="rId8"/>
    <p:sldId id="308" r:id="rId9"/>
    <p:sldId id="296" r:id="rId10"/>
    <p:sldId id="313" r:id="rId11"/>
    <p:sldId id="325" r:id="rId12"/>
    <p:sldId id="321" r:id="rId13"/>
    <p:sldId id="322" r:id="rId14"/>
    <p:sldId id="324" r:id="rId15"/>
    <p:sldId id="323" r:id="rId16"/>
    <p:sldId id="316" r:id="rId17"/>
    <p:sldId id="309" r:id="rId18"/>
    <p:sldId id="311" r:id="rId19"/>
    <p:sldId id="320" r:id="rId20"/>
    <p:sldId id="295" r:id="rId21"/>
    <p:sldId id="319" r:id="rId22"/>
    <p:sldId id="307" r:id="rId23"/>
    <p:sldId id="315" r:id="rId24"/>
    <p:sldId id="299" r:id="rId25"/>
    <p:sldId id="306" r:id="rId26"/>
    <p:sldId id="294" r:id="rId27"/>
    <p:sldId id="318" r:id="rId28"/>
    <p:sldId id="317" r:id="rId29"/>
    <p:sldId id="326" r:id="rId30"/>
    <p:sldId id="300" r:id="rId31"/>
    <p:sldId id="301" r:id="rId32"/>
    <p:sldId id="302" r:id="rId33"/>
    <p:sldId id="303" r:id="rId34"/>
  </p:sldIdLst>
  <p:sldSz cx="9144000" cy="6858000" type="screen4x3"/>
  <p:notesSz cx="7099300" cy="10234613"/>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912" y="-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7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t-EE"/>
          </a:p>
        </p:txBody>
      </p:sp>
      <p:sp>
        <p:nvSpPr>
          <p:cNvPr id="3" name="Kuupäeva kohatäide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D0DCA51D-6345-4148-9F55-FC4BBAC6B4F0}" type="datetimeFigureOut">
              <a:rPr lang="et-EE" smtClean="0"/>
              <a:pPr/>
              <a:t>14.06.2012</a:t>
            </a:fld>
            <a:endParaRPr lang="et-EE"/>
          </a:p>
        </p:txBody>
      </p:sp>
      <p:sp>
        <p:nvSpPr>
          <p:cNvPr id="4" name="Jaluse kohatäide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t-EE"/>
          </a:p>
        </p:txBody>
      </p:sp>
      <p:sp>
        <p:nvSpPr>
          <p:cNvPr id="5" name="Slaidinumbri kohatäide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1E8A3366-F1F0-4A40-9522-E976C1F99BBA}" type="slidenum">
              <a:rPr lang="et-EE" smtClean="0"/>
              <a:pPr/>
              <a:t>‹#›</a:t>
            </a:fld>
            <a:endParaRPr lang="et-EE"/>
          </a:p>
        </p:txBody>
      </p:sp>
    </p:spTree>
    <p:extLst>
      <p:ext uri="{BB962C8B-B14F-4D97-AF65-F5344CB8AC3E}">
        <p14:creationId xmlns:p14="http://schemas.microsoft.com/office/powerpoint/2010/main" xmlns="" val="2474535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t-EE"/>
          </a:p>
        </p:txBody>
      </p:sp>
      <p:sp>
        <p:nvSpPr>
          <p:cNvPr id="3" name="Kuupäeva kohatäid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52577FF-6CB7-4B4E-86BD-0741F1CDF360}" type="datetimeFigureOut">
              <a:rPr lang="et-EE" smtClean="0"/>
              <a:pPr/>
              <a:t>14.06.2012</a:t>
            </a:fld>
            <a:endParaRPr lang="et-EE"/>
          </a:p>
        </p:txBody>
      </p:sp>
      <p:sp>
        <p:nvSpPr>
          <p:cNvPr id="4" name="Slaidi pildi kohatäide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t-EE"/>
          </a:p>
        </p:txBody>
      </p:sp>
      <p:sp>
        <p:nvSpPr>
          <p:cNvPr id="5" name="Märkmete kohatäide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t-EE"/>
          </a:p>
        </p:txBody>
      </p:sp>
      <p:sp>
        <p:nvSpPr>
          <p:cNvPr id="7" name="Slaidinumbri kohatäid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5F659F6-E2C1-45A4-9086-831B65EFFCD9}" type="slidenum">
              <a:rPr lang="et-EE" smtClean="0"/>
              <a:pPr/>
              <a:t>‹#›</a:t>
            </a:fld>
            <a:endParaRPr lang="et-EE"/>
          </a:p>
        </p:txBody>
      </p:sp>
    </p:spTree>
    <p:extLst>
      <p:ext uri="{BB962C8B-B14F-4D97-AF65-F5344CB8AC3E}">
        <p14:creationId xmlns:p14="http://schemas.microsoft.com/office/powerpoint/2010/main" xmlns="" val="819244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lislaid">
    <p:spTree>
      <p:nvGrpSpPr>
        <p:cNvPr id="1" name=""/>
        <p:cNvGrpSpPr/>
        <p:nvPr/>
      </p:nvGrpSpPr>
      <p:grpSpPr>
        <a:xfrm>
          <a:off x="0" y="0"/>
          <a:ext cx="0" cy="0"/>
          <a:chOff x="0" y="0"/>
          <a:chExt cx="0" cy="0"/>
        </a:xfrm>
      </p:grpSpPr>
      <p:sp>
        <p:nvSpPr>
          <p:cNvPr id="28" name="Kuupäeva kohatäide 27"/>
          <p:cNvSpPr>
            <a:spLocks noGrp="1"/>
          </p:cNvSpPr>
          <p:nvPr>
            <p:ph type="dt" sz="half" idx="10"/>
          </p:nvPr>
        </p:nvSpPr>
        <p:spPr/>
        <p:txBody>
          <a:bodyPr/>
          <a:lstStyle>
            <a:extLst/>
          </a:lstStyle>
          <a:p>
            <a:r>
              <a:rPr lang="et-EE" smtClean="0"/>
              <a:t>22.07.2011</a:t>
            </a:r>
            <a:endParaRPr lang="et-EE"/>
          </a:p>
        </p:txBody>
      </p:sp>
      <p:sp>
        <p:nvSpPr>
          <p:cNvPr id="17" name="Jaluse kohatäide 16"/>
          <p:cNvSpPr>
            <a:spLocks noGrp="1"/>
          </p:cNvSpPr>
          <p:nvPr>
            <p:ph type="ftr" sz="quarter" idx="11"/>
          </p:nvPr>
        </p:nvSpPr>
        <p:spPr/>
        <p:txBody>
          <a:bodyPr/>
          <a:lstStyle>
            <a:extLst/>
          </a:lstStyle>
          <a:p>
            <a:r>
              <a:rPr lang="et-EE" smtClean="0"/>
              <a:t>BVC2011#Kaarel Sahk#Mutual recognation ...</a:t>
            </a:r>
            <a:endParaRPr lang="et-EE"/>
          </a:p>
        </p:txBody>
      </p:sp>
      <p:sp>
        <p:nvSpPr>
          <p:cNvPr id="29" name="Slaidinumbri kohatäide 28"/>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32" name="Ristküli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istküli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istküli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istküli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istküli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Pealkiri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t-EE" smtClean="0"/>
              <a:t>Klõpsake tiitlilaadi muutmiseks</a:t>
            </a:r>
            <a:endParaRPr kumimoji="0" lang="en-US"/>
          </a:p>
        </p:txBody>
      </p:sp>
      <p:sp>
        <p:nvSpPr>
          <p:cNvPr id="9" name="Alapealkiri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t-EE" smtClean="0"/>
              <a:t>Klõpsake juhtslaidi alamtiitli laadi redigeerimiseks</a:t>
            </a:r>
            <a:endParaRPr kumimoji="0" lang="en-US"/>
          </a:p>
        </p:txBody>
      </p:sp>
      <p:sp>
        <p:nvSpPr>
          <p:cNvPr id="56" name="Ristküli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istküli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istküli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istküli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extLst/>
          </a:lstStyle>
          <a:p>
            <a:r>
              <a:rPr kumimoji="0" lang="et-EE" smtClean="0"/>
              <a:t>Klõpsake tiitlilaadi muutmiseks</a:t>
            </a:r>
            <a:endParaRPr kumimoji="0" lang="en-US"/>
          </a:p>
        </p:txBody>
      </p:sp>
      <p:sp>
        <p:nvSpPr>
          <p:cNvPr id="3" name="Vertikaalteksti kohatäide 2"/>
          <p:cNvSpPr>
            <a:spLocks noGrp="1"/>
          </p:cNvSpPr>
          <p:nvPr>
            <p:ph type="body" orient="vert" idx="1"/>
          </p:nvPr>
        </p:nvSpPr>
        <p:spPr/>
        <p:txBody>
          <a:bodyPr vert="eaVert"/>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9"/>
            <a:ext cx="1981200" cy="5851525"/>
          </a:xfrm>
        </p:spPr>
        <p:txBody>
          <a:bodyPr vert="eaVert" anchor="ctr"/>
          <a:lstStyle>
            <a:extLst/>
          </a:lstStyle>
          <a:p>
            <a:r>
              <a:rPr kumimoji="0" lang="et-EE" smtClean="0"/>
              <a:t>Klõpsake tiitlilaadi muutmiseks</a:t>
            </a:r>
            <a:endParaRPr kumimoji="0" lang="en-US"/>
          </a:p>
        </p:txBody>
      </p:sp>
      <p:sp>
        <p:nvSpPr>
          <p:cNvPr id="3" name="Vertikaalteksti kohatäide 2"/>
          <p:cNvSpPr>
            <a:spLocks noGrp="1"/>
          </p:cNvSpPr>
          <p:nvPr>
            <p:ph type="body" orient="vert" idx="1"/>
          </p:nvPr>
        </p:nvSpPr>
        <p:spPr>
          <a:xfrm>
            <a:off x="609600" y="274639"/>
            <a:ext cx="5867400" cy="5851525"/>
          </a:xfrm>
        </p:spPr>
        <p:txBody>
          <a:bodyPr vert="eaVert"/>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extLst/>
          </a:lstStyle>
          <a:p>
            <a:r>
              <a:rPr kumimoji="0" lang="et-EE" smtClean="0"/>
              <a:t>Klõpsake tiitlilaadi muutmiseks</a:t>
            </a:r>
            <a:endParaRPr kumimoji="0" lang="en-US"/>
          </a:p>
        </p:txBody>
      </p:sp>
      <p:sp>
        <p:nvSpPr>
          <p:cNvPr id="3" name="Sisu kohatäide 2"/>
          <p:cNvSpPr>
            <a:spLocks noGrp="1"/>
          </p:cNvSpPr>
          <p:nvPr>
            <p:ph idx="1"/>
          </p:nvPr>
        </p:nvSpPr>
        <p:spPr/>
        <p:txBody>
          <a:bodyPr/>
          <a:lstStyle>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14" name="Vabakuju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abakuju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abakuju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abakuju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abakuju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abakuju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abakuju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abakuju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abakuju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abakuju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abakuju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abakuju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abakuju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abakuju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abakuju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ksti kohatäid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t-EE" smtClean="0"/>
              <a:t>Klõpsake juhtslaidi teksti laadide redigeerimiseks</a:t>
            </a:r>
          </a:p>
        </p:txBody>
      </p:sp>
      <p:sp>
        <p:nvSpPr>
          <p:cNvPr id="4" name="Kuupäeva kohatäide 3"/>
          <p:cNvSpPr>
            <a:spLocks noGrp="1"/>
          </p:cNvSpPr>
          <p:nvPr>
            <p:ph type="dt" sz="half" idx="10"/>
          </p:nvPr>
        </p:nvSpPr>
        <p:spPr/>
        <p:txBody>
          <a:bodyPr/>
          <a:lstStyle>
            <a:extLst/>
          </a:lstStyle>
          <a:p>
            <a:r>
              <a:rPr lang="et-EE" smtClean="0"/>
              <a:t>22.07.2011</a:t>
            </a:r>
            <a:endParaRPr lang="et-EE"/>
          </a:p>
        </p:txBody>
      </p:sp>
      <p:sp>
        <p:nvSpPr>
          <p:cNvPr id="5" name="Jaluse kohatäide 4"/>
          <p:cNvSpPr>
            <a:spLocks noGrp="1"/>
          </p:cNvSpPr>
          <p:nvPr>
            <p:ph type="ftr" sz="quarter" idx="11"/>
          </p:nvPr>
        </p:nvSpPr>
        <p:spPr/>
        <p:txBody>
          <a:bodyPr/>
          <a:lstStyle>
            <a:extLst/>
          </a:lstStyle>
          <a:p>
            <a:r>
              <a:rPr lang="et-EE" smtClean="0"/>
              <a:t>BVC2011#Kaarel Sahk#Mutual recognation ...</a:t>
            </a:r>
            <a:endParaRPr lang="et-EE"/>
          </a:p>
        </p:txBody>
      </p:sp>
      <p:sp>
        <p:nvSpPr>
          <p:cNvPr id="6" name="Slaidinumbri kohatäide 5"/>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7" name="Ristküli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Pealkiri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t-EE" smtClean="0"/>
              <a:t>Klõpsake tiitlilaadi muutmiseks</a:t>
            </a:r>
            <a:endParaRPr kumimoji="0" lang="en-US"/>
          </a:p>
        </p:txBody>
      </p:sp>
      <p:sp>
        <p:nvSpPr>
          <p:cNvPr id="8" name="Ristküli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istküli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istküli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stküli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istküli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512064"/>
            <a:ext cx="8229600" cy="914400"/>
          </a:xfrm>
        </p:spPr>
        <p:txBody>
          <a:bodyPr/>
          <a:lstStyle>
            <a:extLst/>
          </a:lstStyle>
          <a:p>
            <a:r>
              <a:rPr kumimoji="0" lang="et-EE" smtClean="0"/>
              <a:t>Klõpsake tiitlilaadi muutmiseks</a:t>
            </a:r>
            <a:endParaRPr kumimoji="0" lang="en-US"/>
          </a:p>
        </p:txBody>
      </p:sp>
      <p:sp>
        <p:nvSpPr>
          <p:cNvPr id="3" name="Sisu kohatäide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4" name="Sisu kohatäide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5" name="Kuupäeva kohatäide 4"/>
          <p:cNvSpPr>
            <a:spLocks noGrp="1"/>
          </p:cNvSpPr>
          <p:nvPr>
            <p:ph type="dt" sz="half" idx="10"/>
          </p:nvPr>
        </p:nvSpPr>
        <p:spPr/>
        <p:txBody>
          <a:bodyPr/>
          <a:lstStyle>
            <a:extLst/>
          </a:lstStyle>
          <a:p>
            <a:r>
              <a:rPr lang="et-EE" smtClean="0"/>
              <a:t>22.07.2011</a:t>
            </a:r>
            <a:endParaRPr lang="et-EE"/>
          </a:p>
        </p:txBody>
      </p:sp>
      <p:sp>
        <p:nvSpPr>
          <p:cNvPr id="6" name="Jaluse kohatäide 5"/>
          <p:cNvSpPr>
            <a:spLocks noGrp="1"/>
          </p:cNvSpPr>
          <p:nvPr>
            <p:ph type="ftr" sz="quarter" idx="11"/>
          </p:nvPr>
        </p:nvSpPr>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õrdlus">
    <p:spTree>
      <p:nvGrpSpPr>
        <p:cNvPr id="1" name=""/>
        <p:cNvGrpSpPr/>
        <p:nvPr/>
      </p:nvGrpSpPr>
      <p:grpSpPr>
        <a:xfrm>
          <a:off x="0" y="0"/>
          <a:ext cx="0" cy="0"/>
          <a:chOff x="0" y="0"/>
          <a:chExt cx="0" cy="0"/>
        </a:xfrm>
      </p:grpSpPr>
      <p:sp>
        <p:nvSpPr>
          <p:cNvPr id="25" name="Ristküli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Pealkiri 1"/>
          <p:cNvSpPr>
            <a:spLocks noGrp="1"/>
          </p:cNvSpPr>
          <p:nvPr>
            <p:ph type="title"/>
          </p:nvPr>
        </p:nvSpPr>
        <p:spPr>
          <a:xfrm>
            <a:off x="504824" y="512064"/>
            <a:ext cx="7772400" cy="914400"/>
          </a:xfrm>
        </p:spPr>
        <p:txBody>
          <a:bodyPr anchor="t"/>
          <a:lstStyle>
            <a:lvl1pPr>
              <a:defRPr sz="4000"/>
            </a:lvl1pPr>
            <a:extLst/>
          </a:lstStyle>
          <a:p>
            <a:r>
              <a:rPr kumimoji="0" lang="et-EE" smtClean="0"/>
              <a:t>Klõpsake tiitlilaadi muutmiseks</a:t>
            </a:r>
            <a:endParaRPr kumimoji="0" lang="en-US"/>
          </a:p>
        </p:txBody>
      </p:sp>
      <p:sp>
        <p:nvSpPr>
          <p:cNvPr id="3" name="Teksti kohatäid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t-EE" smtClean="0"/>
              <a:t>Klõpsake juhtslaidi teksti laadide redigeerimiseks</a:t>
            </a:r>
          </a:p>
        </p:txBody>
      </p:sp>
      <p:sp>
        <p:nvSpPr>
          <p:cNvPr id="4" name="Teksti kohatäid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t-EE" smtClean="0"/>
              <a:t>Klõpsake juhtslaidi teksti laadide redigeerimiseks</a:t>
            </a:r>
          </a:p>
        </p:txBody>
      </p:sp>
      <p:sp>
        <p:nvSpPr>
          <p:cNvPr id="5" name="Sisu kohatäide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6" name="Sisu kohatäide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7" name="Kuupäeva kohatäide 6"/>
          <p:cNvSpPr>
            <a:spLocks noGrp="1"/>
          </p:cNvSpPr>
          <p:nvPr>
            <p:ph type="dt" sz="half" idx="10"/>
          </p:nvPr>
        </p:nvSpPr>
        <p:spPr/>
        <p:txBody>
          <a:bodyPr/>
          <a:lstStyle>
            <a:extLst/>
          </a:lstStyle>
          <a:p>
            <a:r>
              <a:rPr lang="et-EE" smtClean="0"/>
              <a:t>22.07.2011</a:t>
            </a:r>
            <a:endParaRPr lang="et-EE"/>
          </a:p>
        </p:txBody>
      </p:sp>
      <p:sp>
        <p:nvSpPr>
          <p:cNvPr id="8" name="Jaluse kohatäide 7"/>
          <p:cNvSpPr>
            <a:spLocks noGrp="1"/>
          </p:cNvSpPr>
          <p:nvPr>
            <p:ph type="ftr" sz="quarter" idx="11"/>
          </p:nvPr>
        </p:nvSpPr>
        <p:spPr/>
        <p:txBody>
          <a:bodyPr/>
          <a:lstStyle>
            <a:extLst/>
          </a:lstStyle>
          <a:p>
            <a:r>
              <a:rPr lang="et-EE" smtClean="0"/>
              <a:t>BVC2011#Kaarel Sahk#Mutual recognation ...</a:t>
            </a:r>
            <a:endParaRPr lang="et-EE"/>
          </a:p>
        </p:txBody>
      </p:sp>
      <p:sp>
        <p:nvSpPr>
          <p:cNvPr id="9" name="Slaidinumbri kohatäide 8"/>
          <p:cNvSpPr>
            <a:spLocks noGrp="1"/>
          </p:cNvSpPr>
          <p:nvPr>
            <p:ph type="sldNum" sz="quarter" idx="12"/>
          </p:nvPr>
        </p:nvSpPr>
        <p:spPr/>
        <p:txBody>
          <a:bodyPr/>
          <a:lstStyle>
            <a:extLst/>
          </a:lstStyle>
          <a:p>
            <a:fld id="{427650CF-7B6C-461A-A1C1-31222103A3B1}" type="slidenum">
              <a:rPr lang="et-EE" smtClean="0"/>
              <a:pPr/>
              <a:t>‹#›</a:t>
            </a:fld>
            <a:endParaRPr lang="et-EE"/>
          </a:p>
        </p:txBody>
      </p:sp>
      <p:sp>
        <p:nvSpPr>
          <p:cNvPr id="16" name="Ristküli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istküli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istküli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istküli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istküli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istküli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istküli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istküli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istküli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tiitel">
    <p:spTree>
      <p:nvGrpSpPr>
        <p:cNvPr id="1" name=""/>
        <p:cNvGrpSpPr/>
        <p:nvPr/>
      </p:nvGrpSpPr>
      <p:grpSpPr>
        <a:xfrm>
          <a:off x="0" y="0"/>
          <a:ext cx="0" cy="0"/>
          <a:chOff x="0" y="0"/>
          <a:chExt cx="0" cy="0"/>
        </a:xfrm>
      </p:grpSpPr>
      <p:sp>
        <p:nvSpPr>
          <p:cNvPr id="2" name="Pealkiri 1"/>
          <p:cNvSpPr>
            <a:spLocks noGrp="1"/>
          </p:cNvSpPr>
          <p:nvPr>
            <p:ph type="title"/>
          </p:nvPr>
        </p:nvSpPr>
        <p:spPr>
          <a:xfrm>
            <a:off x="914400" y="512064"/>
            <a:ext cx="7772400" cy="914400"/>
          </a:xfrm>
        </p:spPr>
        <p:txBody>
          <a:bodyPr/>
          <a:lstStyle>
            <a:lvl1pPr>
              <a:defRPr sz="4000" cap="none" baseline="0"/>
            </a:lvl1pPr>
            <a:extLst/>
          </a:lstStyle>
          <a:p>
            <a:r>
              <a:rPr kumimoji="0" lang="et-EE" smtClean="0"/>
              <a:t>Klõpsake tiitlilaadi muutmiseks</a:t>
            </a:r>
            <a:endParaRPr kumimoji="0" lang="en-US"/>
          </a:p>
        </p:txBody>
      </p:sp>
      <p:sp>
        <p:nvSpPr>
          <p:cNvPr id="3" name="Kuupäeva kohatäide 2"/>
          <p:cNvSpPr>
            <a:spLocks noGrp="1"/>
          </p:cNvSpPr>
          <p:nvPr>
            <p:ph type="dt" sz="half" idx="10"/>
          </p:nvPr>
        </p:nvSpPr>
        <p:spPr/>
        <p:txBody>
          <a:bodyPr/>
          <a:lstStyle>
            <a:extLst/>
          </a:lstStyle>
          <a:p>
            <a:r>
              <a:rPr lang="et-EE" smtClean="0"/>
              <a:t>22.07.2011</a:t>
            </a:r>
            <a:endParaRPr lang="et-EE"/>
          </a:p>
        </p:txBody>
      </p:sp>
      <p:sp>
        <p:nvSpPr>
          <p:cNvPr id="4" name="Jaluse kohatäide 3"/>
          <p:cNvSpPr>
            <a:spLocks noGrp="1"/>
          </p:cNvSpPr>
          <p:nvPr>
            <p:ph type="ftr" sz="quarter" idx="11"/>
          </p:nvPr>
        </p:nvSpPr>
        <p:spPr/>
        <p:txBody>
          <a:bodyPr/>
          <a:lstStyle>
            <a:extLst/>
          </a:lstStyle>
          <a:p>
            <a:r>
              <a:rPr lang="et-EE" smtClean="0"/>
              <a:t>BVC2011#Kaarel Sahk#Mutual recognation ...</a:t>
            </a:r>
            <a:endParaRPr lang="et-EE"/>
          </a:p>
        </p:txBody>
      </p:sp>
      <p:sp>
        <p:nvSpPr>
          <p:cNvPr id="5" name="Slaidinumbri kohatäide 4"/>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extLst/>
          </a:lstStyle>
          <a:p>
            <a:r>
              <a:rPr lang="et-EE" smtClean="0"/>
              <a:t>22.07.2011</a:t>
            </a:r>
            <a:endParaRPr lang="et-EE"/>
          </a:p>
        </p:txBody>
      </p:sp>
      <p:sp>
        <p:nvSpPr>
          <p:cNvPr id="3" name="Jaluse kohatäide 2"/>
          <p:cNvSpPr>
            <a:spLocks noGrp="1"/>
          </p:cNvSpPr>
          <p:nvPr>
            <p:ph type="ftr" sz="quarter" idx="11"/>
          </p:nvPr>
        </p:nvSpPr>
        <p:spPr/>
        <p:txBody>
          <a:bodyPr/>
          <a:lstStyle>
            <a:extLst/>
          </a:lstStyle>
          <a:p>
            <a:r>
              <a:rPr lang="et-EE" smtClean="0"/>
              <a:t>BVC2011#Kaarel Sahk#Mutual recognation ...</a:t>
            </a:r>
            <a:endParaRPr lang="et-EE"/>
          </a:p>
        </p:txBody>
      </p:sp>
      <p:sp>
        <p:nvSpPr>
          <p:cNvPr id="4" name="Slaidinumbri kohatäide 3"/>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685800" y="273050"/>
            <a:ext cx="8229600" cy="1162050"/>
          </a:xfrm>
        </p:spPr>
        <p:txBody>
          <a:bodyPr anchor="ctr"/>
          <a:lstStyle>
            <a:lvl1pPr algn="l">
              <a:buNone/>
              <a:defRPr sz="3600" b="0"/>
            </a:lvl1pPr>
            <a:extLst/>
          </a:lstStyle>
          <a:p>
            <a:r>
              <a:rPr kumimoji="0" lang="et-EE" smtClean="0"/>
              <a:t>Klõpsake tiitlilaadi muutmiseks</a:t>
            </a:r>
            <a:endParaRPr kumimoji="0" lang="en-US"/>
          </a:p>
        </p:txBody>
      </p:sp>
      <p:sp>
        <p:nvSpPr>
          <p:cNvPr id="3" name="Teksti kohatäid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t-EE" smtClean="0"/>
              <a:t>Klõpsake juhtslaidi teksti laadide redigeerimiseks</a:t>
            </a:r>
          </a:p>
        </p:txBody>
      </p:sp>
      <p:sp>
        <p:nvSpPr>
          <p:cNvPr id="4" name="Sisu kohatäide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t-EE" smtClean="0"/>
              <a:t>Klõpsake juhtslaidi teksti laadide redigeerimiseks</a:t>
            </a:r>
          </a:p>
          <a:p>
            <a:pPr lvl="1" eaLnBrk="1" latinLnBrk="0" hangingPunct="1"/>
            <a:r>
              <a:rPr lang="et-EE" smtClean="0"/>
              <a:t>Teine tase</a:t>
            </a:r>
          </a:p>
          <a:p>
            <a:pPr lvl="2" eaLnBrk="1" latinLnBrk="0" hangingPunct="1"/>
            <a:r>
              <a:rPr lang="et-EE" smtClean="0"/>
              <a:t>Kolmas tase</a:t>
            </a:r>
          </a:p>
          <a:p>
            <a:pPr lvl="3" eaLnBrk="1" latinLnBrk="0" hangingPunct="1"/>
            <a:r>
              <a:rPr lang="et-EE" smtClean="0"/>
              <a:t>Neljas tase</a:t>
            </a:r>
          </a:p>
          <a:p>
            <a:pPr lvl="4" eaLnBrk="1" latinLnBrk="0" hangingPunct="1"/>
            <a:r>
              <a:rPr lang="et-EE" smtClean="0"/>
              <a:t>Viies tase</a:t>
            </a:r>
            <a:endParaRPr kumimoji="0" lang="en-US"/>
          </a:p>
        </p:txBody>
      </p:sp>
      <p:sp>
        <p:nvSpPr>
          <p:cNvPr id="5" name="Kuupäeva kohatäide 4"/>
          <p:cNvSpPr>
            <a:spLocks noGrp="1"/>
          </p:cNvSpPr>
          <p:nvPr>
            <p:ph type="dt" sz="half" idx="10"/>
          </p:nvPr>
        </p:nvSpPr>
        <p:spPr/>
        <p:txBody>
          <a:bodyPr/>
          <a:lstStyle>
            <a:extLst/>
          </a:lstStyle>
          <a:p>
            <a:r>
              <a:rPr lang="et-EE" smtClean="0"/>
              <a:t>22.07.2011</a:t>
            </a:r>
            <a:endParaRPr lang="et-EE"/>
          </a:p>
        </p:txBody>
      </p:sp>
      <p:sp>
        <p:nvSpPr>
          <p:cNvPr id="6" name="Jaluse kohatäide 5"/>
          <p:cNvSpPr>
            <a:spLocks noGrp="1"/>
          </p:cNvSpPr>
          <p:nvPr>
            <p:ph type="ftr" sz="quarter" idx="11"/>
          </p:nvPr>
        </p:nvSpPr>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p:txBody>
          <a:bodyPr/>
          <a:lstStyle>
            <a:extLst/>
          </a:lstStyle>
          <a:p>
            <a:fld id="{427650CF-7B6C-461A-A1C1-31222103A3B1}"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8" name="Ristküli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irgkonnek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Rühm 9"/>
          <p:cNvGrpSpPr/>
          <p:nvPr/>
        </p:nvGrpSpPr>
        <p:grpSpPr>
          <a:xfrm rot="5400000">
            <a:off x="8514581" y="1219200"/>
            <a:ext cx="132763" cy="128466"/>
            <a:chOff x="6668087" y="1297746"/>
            <a:chExt cx="161840" cy="156602"/>
          </a:xfrm>
        </p:grpSpPr>
        <p:cxnSp>
          <p:nvCxnSpPr>
            <p:cNvPr id="15" name="Sirgkonnek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irgkonnek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irgkonnek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Pealkiri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t-EE" smtClean="0"/>
              <a:t>Klõpsake tiitlilaadi muutmiseks</a:t>
            </a:r>
            <a:endParaRPr kumimoji="0" lang="en-US"/>
          </a:p>
        </p:txBody>
      </p:sp>
      <p:sp>
        <p:nvSpPr>
          <p:cNvPr id="3" name="Pildi kohatäid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t-EE" smtClean="0"/>
              <a:t>Pildi lisamiseks klõpsake ikooni</a:t>
            </a:r>
            <a:endParaRPr kumimoji="0" lang="en-US"/>
          </a:p>
        </p:txBody>
      </p:sp>
      <p:sp>
        <p:nvSpPr>
          <p:cNvPr id="4" name="Teksti kohatäid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t-EE" smtClean="0"/>
              <a:t>Klõpsake juhtslaidi teksti laadide redigeerimiseks</a:t>
            </a:r>
          </a:p>
        </p:txBody>
      </p:sp>
      <p:grpSp>
        <p:nvGrpSpPr>
          <p:cNvPr id="14" name="Rühm 13"/>
          <p:cNvGrpSpPr/>
          <p:nvPr/>
        </p:nvGrpSpPr>
        <p:grpSpPr>
          <a:xfrm rot="5400000">
            <a:off x="8666981" y="1371600"/>
            <a:ext cx="132763" cy="128466"/>
            <a:chOff x="6668087" y="1297746"/>
            <a:chExt cx="161840" cy="156602"/>
          </a:xfrm>
        </p:grpSpPr>
        <p:cxnSp>
          <p:nvCxnSpPr>
            <p:cNvPr id="11" name="Sirgkonnek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irgkonnek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irgkonnek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Rühm 17"/>
          <p:cNvGrpSpPr/>
          <p:nvPr/>
        </p:nvGrpSpPr>
        <p:grpSpPr>
          <a:xfrm rot="5400000">
            <a:off x="8320088" y="1474763"/>
            <a:ext cx="132763" cy="128466"/>
            <a:chOff x="6668087" y="1297746"/>
            <a:chExt cx="161840" cy="156602"/>
          </a:xfrm>
        </p:grpSpPr>
        <p:cxnSp>
          <p:nvCxnSpPr>
            <p:cNvPr id="19" name="Sirgkonnek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irgkonnek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irgkonnek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Kuupäeva kohatäide 4"/>
          <p:cNvSpPr>
            <a:spLocks noGrp="1"/>
          </p:cNvSpPr>
          <p:nvPr>
            <p:ph type="dt" sz="half" idx="10"/>
          </p:nvPr>
        </p:nvSpPr>
        <p:spPr>
          <a:xfrm>
            <a:off x="6477000" y="55499"/>
            <a:ext cx="2133600" cy="365125"/>
          </a:xfrm>
        </p:spPr>
        <p:txBody>
          <a:bodyPr/>
          <a:lstStyle>
            <a:extLst/>
          </a:lstStyle>
          <a:p>
            <a:r>
              <a:rPr lang="et-EE" smtClean="0"/>
              <a:t>22.07.2011</a:t>
            </a:r>
            <a:endParaRPr lang="et-EE"/>
          </a:p>
        </p:txBody>
      </p:sp>
      <p:sp>
        <p:nvSpPr>
          <p:cNvPr id="6" name="Jaluse kohatäide 5"/>
          <p:cNvSpPr>
            <a:spLocks noGrp="1"/>
          </p:cNvSpPr>
          <p:nvPr>
            <p:ph type="ftr" sz="quarter" idx="11"/>
          </p:nvPr>
        </p:nvSpPr>
        <p:spPr>
          <a:xfrm>
            <a:off x="914400" y="55499"/>
            <a:ext cx="5562600" cy="365125"/>
          </a:xfrm>
        </p:spPr>
        <p:txBody>
          <a:bodyPr/>
          <a:lstStyle>
            <a:extLst/>
          </a:lstStyle>
          <a:p>
            <a:r>
              <a:rPr lang="et-EE" smtClean="0"/>
              <a:t>BVC2011#Kaarel Sahk#Mutual recognation ...</a:t>
            </a:r>
            <a:endParaRPr lang="et-EE"/>
          </a:p>
        </p:txBody>
      </p:sp>
      <p:sp>
        <p:nvSpPr>
          <p:cNvPr id="7" name="Slaidinumbri kohatäide 6"/>
          <p:cNvSpPr>
            <a:spLocks noGrp="1"/>
          </p:cNvSpPr>
          <p:nvPr>
            <p:ph type="sldNum" sz="quarter" idx="12"/>
          </p:nvPr>
        </p:nvSpPr>
        <p:spPr>
          <a:xfrm>
            <a:off x="8610600" y="55499"/>
            <a:ext cx="457200" cy="365125"/>
          </a:xfrm>
        </p:spPr>
        <p:txBody>
          <a:bodyPr/>
          <a:lstStyle>
            <a:extLst/>
          </a:lstStyle>
          <a:p>
            <a:fld id="{427650CF-7B6C-461A-A1C1-31222103A3B1}" type="slidenum">
              <a:rPr lang="et-EE" smtClean="0"/>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istküli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istküli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istküli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istküli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istküli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istküli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istküli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istküli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istküli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Pealkirja kohatäid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t-EE" smtClean="0"/>
              <a:t>Klõpsake tiitlilaadi muutmiseks</a:t>
            </a:r>
            <a:endParaRPr kumimoji="0" lang="en-US"/>
          </a:p>
        </p:txBody>
      </p:sp>
      <p:sp>
        <p:nvSpPr>
          <p:cNvPr id="13" name="Teksti kohatäid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t-EE" smtClean="0"/>
              <a:t>Klõpsake juhtslaidi teksti laadide redigeerimiseks</a:t>
            </a:r>
          </a:p>
          <a:p>
            <a:pPr lvl="1" eaLnBrk="1" latinLnBrk="0" hangingPunct="1"/>
            <a:r>
              <a:rPr kumimoji="0" lang="et-EE" smtClean="0"/>
              <a:t>Teine tase</a:t>
            </a:r>
          </a:p>
          <a:p>
            <a:pPr lvl="2" eaLnBrk="1" latinLnBrk="0" hangingPunct="1"/>
            <a:r>
              <a:rPr kumimoji="0" lang="et-EE" smtClean="0"/>
              <a:t>Kolmas tase</a:t>
            </a:r>
          </a:p>
          <a:p>
            <a:pPr lvl="3" eaLnBrk="1" latinLnBrk="0" hangingPunct="1"/>
            <a:r>
              <a:rPr kumimoji="0" lang="et-EE" smtClean="0"/>
              <a:t>Neljas tase</a:t>
            </a:r>
          </a:p>
          <a:p>
            <a:pPr lvl="4" eaLnBrk="1" latinLnBrk="0" hangingPunct="1"/>
            <a:r>
              <a:rPr kumimoji="0" lang="et-EE" smtClean="0"/>
              <a:t>Viies tase</a:t>
            </a:r>
            <a:endParaRPr kumimoji="0" lang="en-US"/>
          </a:p>
        </p:txBody>
      </p:sp>
      <p:sp>
        <p:nvSpPr>
          <p:cNvPr id="14" name="Kuupäeva kohatäid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r>
              <a:rPr lang="et-EE" smtClean="0"/>
              <a:t>22.07.2011</a:t>
            </a:r>
            <a:endParaRPr lang="et-EE"/>
          </a:p>
        </p:txBody>
      </p:sp>
      <p:sp>
        <p:nvSpPr>
          <p:cNvPr id="3" name="Jaluse kohatäid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et-EE" smtClean="0"/>
              <a:t>BVC2011#Kaarel Sahk#Mutual recognation ...</a:t>
            </a:r>
            <a:endParaRPr lang="et-EE"/>
          </a:p>
        </p:txBody>
      </p:sp>
      <p:sp>
        <p:nvSpPr>
          <p:cNvPr id="23" name="Slaidinumbri kohatäid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27650CF-7B6C-461A-A1C1-31222103A3B1}" type="slidenum">
              <a:rPr lang="et-EE" smtClean="0"/>
              <a:pPr/>
              <a:t>‹#›</a:t>
            </a:fld>
            <a:endParaRPr lang="et-E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3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kaarel.sahk@emu.ee" TargetMode="External"/><Relationship Id="rId2" Type="http://schemas.openxmlformats.org/officeDocument/2006/relationships/hyperlink" Target="https://www.etis.ee/Portaal/isikuCV.aspx?LastNameFirstLetter=S&amp;PersonVID=43875&amp;lang=en&amp;FromUrl0=isikud.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533400" y="3124200"/>
            <a:ext cx="8382000" cy="2432304"/>
          </a:xfrm>
        </p:spPr>
        <p:txBody>
          <a:bodyPr/>
          <a:lstStyle/>
          <a:p>
            <a:pPr algn="ctr"/>
            <a:r>
              <a:rPr lang="en-GB" cap="none" dirty="0" smtClean="0">
                <a:solidFill>
                  <a:srgbClr val="FFFF00"/>
                </a:solidFill>
              </a:rPr>
              <a:t>Real estate appraisal development during the II independency, the past, the present and the future</a:t>
            </a:r>
            <a:r>
              <a:rPr lang="lv-LV" sz="4800" cap="none" dirty="0" smtClean="0">
                <a:solidFill>
                  <a:srgbClr val="FFFF00"/>
                </a:solidFill>
                <a:latin typeface="+mn-lt"/>
              </a:rPr>
              <a:t/>
            </a:r>
            <a:br>
              <a:rPr lang="lv-LV" sz="4800" cap="none" dirty="0" smtClean="0">
                <a:solidFill>
                  <a:srgbClr val="FFFF00"/>
                </a:solidFill>
                <a:latin typeface="+mn-lt"/>
              </a:rPr>
            </a:br>
            <a:r>
              <a:rPr lang="en-GB" sz="2800" i="1" cap="none" dirty="0" smtClean="0">
                <a:solidFill>
                  <a:schemeClr val="tx1"/>
                </a:solidFill>
              </a:rPr>
              <a:t>Kaarel Sahk, lecturer Estonian University of Life Sciences</a:t>
            </a:r>
            <a:r>
              <a:rPr lang="et-EE" sz="3200" dirty="0" smtClean="0"/>
              <a:t/>
            </a:r>
            <a:br>
              <a:rPr lang="et-EE" sz="3200" dirty="0" smtClean="0"/>
            </a:br>
            <a:r>
              <a:rPr lang="lv-LV" dirty="0" smtClean="0"/>
              <a:t/>
            </a:r>
            <a:br>
              <a:rPr lang="lv-LV" dirty="0" smtClean="0"/>
            </a:br>
            <a:endParaRPr lang="et-EE" dirty="0"/>
          </a:p>
        </p:txBody>
      </p:sp>
      <p:sp>
        <p:nvSpPr>
          <p:cNvPr id="3" name="Alapealkiri 2"/>
          <p:cNvSpPr>
            <a:spLocks noGrp="1"/>
          </p:cNvSpPr>
          <p:nvPr>
            <p:ph type="subTitle" idx="1"/>
          </p:nvPr>
        </p:nvSpPr>
        <p:spPr>
          <a:xfrm>
            <a:off x="457200" y="914400"/>
            <a:ext cx="8077200" cy="2667000"/>
          </a:xfrm>
        </p:spPr>
        <p:txBody>
          <a:bodyPr>
            <a:noAutofit/>
          </a:bodyPr>
          <a:lstStyle/>
          <a:p>
            <a:r>
              <a:rPr lang="en-GB" sz="4400" b="1" dirty="0" smtClean="0"/>
              <a:t> </a:t>
            </a:r>
            <a:endParaRPr lang="et-EE" sz="4400" dirty="0" smtClean="0"/>
          </a:p>
          <a:p>
            <a:pPr algn="ctr"/>
            <a:r>
              <a:rPr lang="en-GB" sz="4000" b="1" dirty="0" smtClean="0"/>
              <a:t>European Real Estate Society 19th Annual Conference </a:t>
            </a:r>
            <a:endParaRPr lang="et-EE" sz="4000" dirty="0" smtClean="0"/>
          </a:p>
          <a:p>
            <a:pPr algn="ctr"/>
            <a:r>
              <a:rPr lang="en-GB" sz="4000" b="1" dirty="0" smtClean="0"/>
              <a:t>13th-16th June 2012</a:t>
            </a:r>
            <a:endParaRPr lang="et-EE" sz="4000" dirty="0" smtClean="0"/>
          </a:p>
          <a:p>
            <a:endParaRPr lang="en-US" sz="4400" b="1" dirty="0">
              <a:solidFill>
                <a:srgbClr val="66FF33"/>
              </a:solidFill>
            </a:endParaRPr>
          </a:p>
        </p:txBody>
      </p:sp>
      <p:pic>
        <p:nvPicPr>
          <p:cNvPr id="4" name="Pilt 3"/>
          <p:cNvPicPr/>
          <p:nvPr/>
        </p:nvPicPr>
        <p:blipFill>
          <a:blip r:embed="rId2" cstate="print"/>
          <a:srcRect/>
          <a:stretch>
            <a:fillRect/>
          </a:stretch>
        </p:blipFill>
        <p:spPr bwMode="auto">
          <a:xfrm>
            <a:off x="381000" y="0"/>
            <a:ext cx="1447800" cy="1143000"/>
          </a:xfrm>
          <a:prstGeom prst="rect">
            <a:avLst/>
          </a:prstGeom>
          <a:noFill/>
          <a:ln w="9525">
            <a:noFill/>
            <a:miter lim="800000"/>
            <a:headEnd/>
            <a:tailEnd/>
          </a:ln>
        </p:spPr>
      </p:pic>
      <p:pic>
        <p:nvPicPr>
          <p:cNvPr id="5" name="Pilt 4"/>
          <p:cNvPicPr/>
          <p:nvPr/>
        </p:nvPicPr>
        <p:blipFill>
          <a:blip r:embed="rId3" cstate="print"/>
          <a:srcRect/>
          <a:stretch>
            <a:fillRect/>
          </a:stretch>
        </p:blipFill>
        <p:spPr bwMode="auto">
          <a:xfrm>
            <a:off x="7239001" y="0"/>
            <a:ext cx="19050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533400" y="228600"/>
            <a:ext cx="8229600" cy="914400"/>
          </a:xfrm>
        </p:spPr>
        <p:txBody>
          <a:bodyPr/>
          <a:lstStyle/>
          <a:p>
            <a:r>
              <a:rPr lang="en-US" b="1" dirty="0" smtClean="0">
                <a:solidFill>
                  <a:srgbClr val="66FF33"/>
                </a:solidFill>
              </a:rPr>
              <a:t>Definition of items followed</a:t>
            </a:r>
            <a:endParaRPr lang="en-US" b="1" dirty="0">
              <a:solidFill>
                <a:srgbClr val="66FF33"/>
              </a:solidFill>
            </a:endParaRPr>
          </a:p>
        </p:txBody>
      </p:sp>
      <p:sp>
        <p:nvSpPr>
          <p:cNvPr id="8" name="Sisu kohatäide 7"/>
          <p:cNvSpPr>
            <a:spLocks noGrp="1"/>
          </p:cNvSpPr>
          <p:nvPr>
            <p:ph idx="1"/>
          </p:nvPr>
        </p:nvSpPr>
        <p:spPr>
          <a:xfrm>
            <a:off x="762000" y="1295400"/>
            <a:ext cx="8077200" cy="5029200"/>
          </a:xfrm>
        </p:spPr>
        <p:txBody>
          <a:bodyPr/>
          <a:lstStyle/>
          <a:p>
            <a:pPr lvl="0"/>
            <a:r>
              <a:rPr lang="et-EE" b="1" dirty="0" smtClean="0"/>
              <a:t>Appraisal. </a:t>
            </a:r>
            <a:r>
              <a:rPr lang="en-US" b="1" dirty="0" smtClean="0"/>
              <a:t>An expert opinion of the value of property, (noun) the act </a:t>
            </a:r>
            <a:r>
              <a:rPr lang="et-EE" b="1" dirty="0"/>
              <a:t>o</a:t>
            </a:r>
            <a:r>
              <a:rPr lang="en-US" b="1" dirty="0" smtClean="0"/>
              <a:t>r process of estimating value, an estimate of value, (adjective) of or pertaining to appraising and related functions, e.g appraisal practice, appraisal service.</a:t>
            </a:r>
          </a:p>
          <a:p>
            <a:pPr lvl="0"/>
            <a:r>
              <a:rPr lang="en-US" b="1" dirty="0" smtClean="0"/>
              <a:t>Valuation. The act or process of determining the value or worth of something. An assessment of the market value of property  at a given point in time.</a:t>
            </a:r>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10</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304800"/>
            <a:ext cx="7772400" cy="914400"/>
          </a:xfrm>
        </p:spPr>
        <p:txBody>
          <a:bodyPr/>
          <a:lstStyle/>
          <a:p>
            <a:r>
              <a:rPr lang="en-US" b="1" dirty="0">
                <a:solidFill>
                  <a:srgbClr val="66FF33"/>
                </a:solidFill>
              </a:rPr>
              <a:t>Definition of items followed</a:t>
            </a:r>
            <a:endParaRPr lang="et-EE" dirty="0"/>
          </a:p>
        </p:txBody>
      </p:sp>
      <p:sp>
        <p:nvSpPr>
          <p:cNvPr id="3" name="Sisu kohatäide 2"/>
          <p:cNvSpPr>
            <a:spLocks noGrp="1"/>
          </p:cNvSpPr>
          <p:nvPr>
            <p:ph idx="1"/>
          </p:nvPr>
        </p:nvSpPr>
        <p:spPr>
          <a:xfrm>
            <a:off x="838200" y="1447800"/>
            <a:ext cx="7848600" cy="4907760"/>
          </a:xfrm>
        </p:spPr>
        <p:txBody>
          <a:bodyPr/>
          <a:lstStyle/>
          <a:p>
            <a:r>
              <a:rPr lang="en-US" b="1" dirty="0" smtClean="0"/>
              <a:t>Assessment</a:t>
            </a:r>
            <a:r>
              <a:rPr lang="en-US" dirty="0" smtClean="0"/>
              <a:t>. An evaluation or a result of evaluation, made in order to determine the amount of tax to be paid by an individual; in particularly by an owner</a:t>
            </a:r>
            <a:r>
              <a:rPr lang="et-EE" dirty="0" smtClean="0"/>
              <a:t> </a:t>
            </a:r>
            <a:r>
              <a:rPr lang="en-US" dirty="0" smtClean="0"/>
              <a:t>or occupier of the land or building</a:t>
            </a:r>
            <a:endParaRPr lang="et-EE" dirty="0" smtClean="0"/>
          </a:p>
          <a:p>
            <a:r>
              <a:rPr lang="en-US" b="1" dirty="0" smtClean="0"/>
              <a:t>Assessment. </a:t>
            </a:r>
            <a:r>
              <a:rPr lang="en-US" dirty="0" smtClean="0"/>
              <a:t>A </a:t>
            </a:r>
            <a:r>
              <a:rPr lang="en-US" dirty="0" err="1" smtClean="0"/>
              <a:t>determiantion</a:t>
            </a:r>
            <a:r>
              <a:rPr lang="en-US" dirty="0" smtClean="0"/>
              <a:t> of the </a:t>
            </a:r>
            <a:r>
              <a:rPr lang="en-US" dirty="0" err="1" smtClean="0"/>
              <a:t>assessd</a:t>
            </a:r>
            <a:r>
              <a:rPr lang="en-US" dirty="0" smtClean="0"/>
              <a:t> value of real </a:t>
            </a:r>
            <a:r>
              <a:rPr lang="en-US" dirty="0" err="1" smtClean="0"/>
              <a:t>proeprty</a:t>
            </a:r>
            <a:r>
              <a:rPr lang="en-US" dirty="0" smtClean="0"/>
              <a:t>. An </a:t>
            </a:r>
            <a:r>
              <a:rPr lang="en-US" dirty="0" err="1" smtClean="0"/>
              <a:t>officialvaluation</a:t>
            </a:r>
            <a:r>
              <a:rPr lang="en-US" dirty="0" smtClean="0"/>
              <a:t> made for the purpose of a local tax that is to be levied on the </a:t>
            </a:r>
            <a:r>
              <a:rPr lang="en-US" dirty="0" err="1" smtClean="0"/>
              <a:t>basisi</a:t>
            </a:r>
            <a:r>
              <a:rPr lang="en-US" dirty="0" smtClean="0"/>
              <a:t> of assumed market value of property.</a:t>
            </a:r>
            <a:endParaRPr lang="en-US"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11</a:t>
            </a:fld>
            <a:endParaRPr lang="et-EE"/>
          </a:p>
        </p:txBody>
      </p:sp>
    </p:spTree>
    <p:extLst>
      <p:ext uri="{BB962C8B-B14F-4D97-AF65-F5344CB8AC3E}">
        <p14:creationId xmlns:p14="http://schemas.microsoft.com/office/powerpoint/2010/main" xmlns="" val="1496317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381000" y="228600"/>
            <a:ext cx="8763000" cy="914400"/>
          </a:xfrm>
        </p:spPr>
        <p:txBody>
          <a:bodyPr/>
          <a:lstStyle/>
          <a:p>
            <a:r>
              <a:rPr lang="et-EE" b="1" dirty="0" err="1" smtClean="0">
                <a:solidFill>
                  <a:srgbClr val="66FF33"/>
                </a:solidFill>
              </a:rPr>
              <a:t>Foundation</a:t>
            </a:r>
            <a:r>
              <a:rPr lang="et-EE" b="1" dirty="0" smtClean="0">
                <a:solidFill>
                  <a:srgbClr val="66FF33"/>
                </a:solidFill>
              </a:rPr>
              <a:t> </a:t>
            </a:r>
            <a:r>
              <a:rPr lang="et-EE" b="1" dirty="0" err="1" smtClean="0">
                <a:solidFill>
                  <a:srgbClr val="66FF33"/>
                </a:solidFill>
              </a:rPr>
              <a:t>of</a:t>
            </a:r>
            <a:r>
              <a:rPr lang="et-EE" b="1" dirty="0" smtClean="0">
                <a:solidFill>
                  <a:srgbClr val="66FF33"/>
                </a:solidFill>
              </a:rPr>
              <a:t> </a:t>
            </a:r>
            <a:r>
              <a:rPr lang="et-EE" b="1" dirty="0" err="1" smtClean="0">
                <a:solidFill>
                  <a:srgbClr val="66FF33"/>
                </a:solidFill>
              </a:rPr>
              <a:t>valuation</a:t>
            </a:r>
            <a:r>
              <a:rPr lang="et-EE" b="1" dirty="0" smtClean="0">
                <a:solidFill>
                  <a:srgbClr val="66FF33"/>
                </a:solidFill>
              </a:rPr>
              <a:t> </a:t>
            </a:r>
            <a:r>
              <a:rPr lang="et-EE" b="1" dirty="0" err="1" smtClean="0">
                <a:solidFill>
                  <a:srgbClr val="66FF33"/>
                </a:solidFill>
              </a:rPr>
              <a:t>landscape</a:t>
            </a:r>
            <a:endParaRPr lang="et-EE" b="1" dirty="0">
              <a:solidFill>
                <a:srgbClr val="66FF33"/>
              </a:solidFill>
            </a:endParaRPr>
          </a:p>
        </p:txBody>
      </p:sp>
      <p:sp>
        <p:nvSpPr>
          <p:cNvPr id="8" name="Sisu kohatäide 7"/>
          <p:cNvSpPr>
            <a:spLocks noGrp="1"/>
          </p:cNvSpPr>
          <p:nvPr>
            <p:ph idx="1"/>
          </p:nvPr>
        </p:nvSpPr>
        <p:spPr/>
        <p:txBody>
          <a:bodyPr>
            <a:normAutofit/>
          </a:bodyPr>
          <a:lstStyle/>
          <a:p>
            <a:pPr>
              <a:buClr>
                <a:srgbClr val="FFFF00"/>
              </a:buClr>
              <a:buSzPct val="110000"/>
              <a:buNone/>
            </a:pPr>
            <a:r>
              <a:rPr lang="en-GB" sz="3600" b="1" dirty="0" smtClean="0"/>
              <a:t>Three whales for development analyze</a:t>
            </a:r>
          </a:p>
          <a:p>
            <a:pPr lvl="1">
              <a:buClr>
                <a:srgbClr val="FFFF00"/>
              </a:buClr>
              <a:buSzPct val="110000"/>
              <a:buFont typeface="Wingdings" pitchFamily="2" charset="2"/>
              <a:buChar char=""/>
            </a:pPr>
            <a:r>
              <a:rPr lang="et-EE" sz="3600" dirty="0" smtClean="0"/>
              <a:t>Appraisal </a:t>
            </a:r>
            <a:r>
              <a:rPr lang="et-EE" sz="3600" dirty="0"/>
              <a:t>p</a:t>
            </a:r>
            <a:r>
              <a:rPr lang="en-GB" sz="3600" dirty="0" err="1" smtClean="0"/>
              <a:t>roduction</a:t>
            </a:r>
            <a:r>
              <a:rPr lang="en-GB" sz="3600" dirty="0" smtClean="0"/>
              <a:t>  quality development</a:t>
            </a:r>
          </a:p>
          <a:p>
            <a:pPr lvl="1">
              <a:buClr>
                <a:srgbClr val="FFFF00"/>
              </a:buClr>
              <a:buSzPct val="110000"/>
              <a:buFont typeface="Wingdings" pitchFamily="2" charset="2"/>
              <a:buChar char=""/>
            </a:pPr>
            <a:r>
              <a:rPr lang="et-EE" sz="3600" dirty="0" smtClean="0"/>
              <a:t>Appraisal </a:t>
            </a:r>
            <a:r>
              <a:rPr lang="et-EE" sz="3600" dirty="0"/>
              <a:t>s</a:t>
            </a:r>
            <a:r>
              <a:rPr lang="en-GB" sz="3600" dirty="0" err="1" smtClean="0"/>
              <a:t>ervice</a:t>
            </a:r>
            <a:r>
              <a:rPr lang="en-GB" sz="3600" dirty="0" smtClean="0"/>
              <a:t> quality development </a:t>
            </a:r>
          </a:p>
          <a:p>
            <a:pPr lvl="1">
              <a:buClr>
                <a:srgbClr val="FFFF00"/>
              </a:buClr>
              <a:buSzPct val="110000"/>
              <a:buFont typeface="Wingdings" pitchFamily="2" charset="2"/>
              <a:buChar char=""/>
            </a:pPr>
            <a:r>
              <a:rPr lang="en-GB" sz="3600" dirty="0" smtClean="0"/>
              <a:t>Appraisers quality development</a:t>
            </a:r>
          </a:p>
          <a:p>
            <a:endParaRPr lang="et-EE" sz="2800" dirty="0" smtClean="0"/>
          </a:p>
          <a:p>
            <a:endParaRPr lang="et-EE" sz="3200" dirty="0" smtClean="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12</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381000" y="304800"/>
            <a:ext cx="8763000" cy="914400"/>
          </a:xfrm>
        </p:spPr>
        <p:txBody>
          <a:bodyPr/>
          <a:lstStyle/>
          <a:p>
            <a:pPr marL="411480" lvl="1" indent="-342900">
              <a:spcBef>
                <a:spcPts val="700"/>
              </a:spcBef>
            </a:pPr>
            <a:r>
              <a:rPr lang="en-GB" sz="4000" b="1" dirty="0" smtClean="0">
                <a:solidFill>
                  <a:srgbClr val="66FF33"/>
                </a:solidFill>
              </a:rPr>
              <a:t>Production  quality development </a:t>
            </a:r>
            <a:r>
              <a:rPr lang="en-GB" sz="3600" dirty="0" smtClean="0"/>
              <a:t>quality development</a:t>
            </a:r>
            <a:endParaRPr lang="et-EE" dirty="0" smtClean="0"/>
          </a:p>
        </p:txBody>
      </p:sp>
      <p:sp>
        <p:nvSpPr>
          <p:cNvPr id="8" name="Sisu kohatäide 7"/>
          <p:cNvSpPr>
            <a:spLocks noGrp="1"/>
          </p:cNvSpPr>
          <p:nvPr>
            <p:ph idx="1"/>
          </p:nvPr>
        </p:nvSpPr>
        <p:spPr/>
        <p:txBody>
          <a:bodyPr>
            <a:normAutofit fontScale="92500"/>
          </a:bodyPr>
          <a:lstStyle/>
          <a:p>
            <a:pPr marL="411480" lvl="1" indent="-342900">
              <a:spcBef>
                <a:spcPts val="700"/>
              </a:spcBef>
              <a:buClr>
                <a:schemeClr val="tx2"/>
              </a:buClr>
              <a:buSzPct val="95000"/>
              <a:buFont typeface="Wingdings"/>
              <a:buChar char=""/>
            </a:pPr>
            <a:r>
              <a:rPr lang="en-GB" sz="3600" dirty="0" smtClean="0"/>
              <a:t>Production  quality development</a:t>
            </a:r>
            <a:endParaRPr lang="et-EE" dirty="0" smtClean="0"/>
          </a:p>
          <a:p>
            <a:pPr lvl="1">
              <a:buClr>
                <a:srgbClr val="FFFF00"/>
              </a:buClr>
              <a:buSzPct val="110000"/>
              <a:buFont typeface="Wingdings" pitchFamily="2" charset="2"/>
              <a:buChar char=""/>
            </a:pPr>
            <a:r>
              <a:rPr lang="et-EE" sz="3600" dirty="0" err="1" smtClean="0"/>
              <a:t>Movement</a:t>
            </a:r>
            <a:r>
              <a:rPr lang="et-EE" sz="3600" dirty="0" smtClean="0"/>
              <a:t> </a:t>
            </a:r>
            <a:r>
              <a:rPr lang="et-EE" sz="3600" dirty="0" err="1" smtClean="0"/>
              <a:t>from</a:t>
            </a:r>
            <a:r>
              <a:rPr lang="et-EE" sz="3600" dirty="0" smtClean="0"/>
              <a:t> </a:t>
            </a:r>
            <a:r>
              <a:rPr lang="et-EE" sz="3600" dirty="0" err="1" smtClean="0"/>
              <a:t>preliminary</a:t>
            </a:r>
            <a:r>
              <a:rPr lang="et-EE" sz="3600" dirty="0" smtClean="0"/>
              <a:t> </a:t>
            </a:r>
            <a:r>
              <a:rPr lang="et-EE" sz="3600" dirty="0" err="1" smtClean="0"/>
              <a:t>ordered</a:t>
            </a:r>
            <a:r>
              <a:rPr lang="et-EE" sz="3600" dirty="0" smtClean="0"/>
              <a:t> </a:t>
            </a:r>
            <a:r>
              <a:rPr lang="et-EE" sz="3600" dirty="0" err="1" smtClean="0"/>
              <a:t>requirements</a:t>
            </a:r>
            <a:r>
              <a:rPr lang="et-EE" sz="3600" dirty="0" smtClean="0"/>
              <a:t> </a:t>
            </a:r>
            <a:r>
              <a:rPr lang="et-EE" sz="3600" dirty="0" err="1" smtClean="0"/>
              <a:t>for</a:t>
            </a:r>
            <a:r>
              <a:rPr lang="et-EE" sz="3600" dirty="0" smtClean="0"/>
              <a:t> </a:t>
            </a:r>
            <a:r>
              <a:rPr lang="et-EE" sz="3600" dirty="0" err="1" smtClean="0"/>
              <a:t>appriasal</a:t>
            </a:r>
            <a:r>
              <a:rPr lang="et-EE" sz="3600" dirty="0" smtClean="0"/>
              <a:t> </a:t>
            </a:r>
            <a:r>
              <a:rPr lang="et-EE" sz="3600" dirty="0" err="1" smtClean="0"/>
              <a:t>report</a:t>
            </a:r>
            <a:r>
              <a:rPr lang="et-EE" sz="3600" dirty="0" smtClean="0"/>
              <a:t> </a:t>
            </a:r>
            <a:r>
              <a:rPr lang="et-EE" sz="3600" dirty="0" err="1" smtClean="0"/>
              <a:t>to</a:t>
            </a:r>
            <a:r>
              <a:rPr lang="et-EE" sz="3600" dirty="0" smtClean="0"/>
              <a:t>  </a:t>
            </a:r>
            <a:r>
              <a:rPr lang="et-EE" sz="3600" dirty="0" err="1" smtClean="0"/>
              <a:t>use</a:t>
            </a:r>
            <a:r>
              <a:rPr lang="et-EE" sz="3600" dirty="0" smtClean="0"/>
              <a:t> </a:t>
            </a:r>
            <a:r>
              <a:rPr lang="et-EE" sz="3600" dirty="0" err="1" smtClean="0"/>
              <a:t>of</a:t>
            </a:r>
            <a:r>
              <a:rPr lang="et-EE" sz="3600" dirty="0" smtClean="0"/>
              <a:t> </a:t>
            </a:r>
            <a:r>
              <a:rPr lang="et-EE" sz="3600" dirty="0" err="1" smtClean="0"/>
              <a:t>international</a:t>
            </a:r>
            <a:r>
              <a:rPr lang="et-EE" sz="3600" dirty="0" smtClean="0"/>
              <a:t> </a:t>
            </a:r>
            <a:r>
              <a:rPr lang="et-EE" sz="3600" dirty="0" err="1" smtClean="0"/>
              <a:t>standards</a:t>
            </a:r>
            <a:endParaRPr lang="et-EE" sz="3600" dirty="0" smtClean="0"/>
          </a:p>
          <a:p>
            <a:pPr lvl="1">
              <a:buClr>
                <a:srgbClr val="FFFF00"/>
              </a:buClr>
              <a:buSzPct val="110000"/>
              <a:buFont typeface="Wingdings" pitchFamily="2" charset="2"/>
              <a:buChar char=""/>
            </a:pPr>
            <a:r>
              <a:rPr lang="et-EE" sz="3600" dirty="0" err="1" smtClean="0"/>
              <a:t>Implementation</a:t>
            </a:r>
            <a:r>
              <a:rPr lang="et-EE" sz="3600" dirty="0" smtClean="0"/>
              <a:t> and </a:t>
            </a:r>
            <a:r>
              <a:rPr lang="et-EE" sz="3600" dirty="0" err="1" smtClean="0"/>
              <a:t>development</a:t>
            </a:r>
            <a:r>
              <a:rPr lang="et-EE" sz="3600" dirty="0" smtClean="0"/>
              <a:t> </a:t>
            </a:r>
            <a:r>
              <a:rPr lang="et-EE" sz="3600" dirty="0" err="1" smtClean="0"/>
              <a:t>national</a:t>
            </a:r>
            <a:r>
              <a:rPr lang="et-EE" sz="3600" dirty="0" smtClean="0"/>
              <a:t> </a:t>
            </a:r>
            <a:r>
              <a:rPr lang="et-EE" sz="3600" dirty="0" err="1" smtClean="0"/>
              <a:t>standards</a:t>
            </a:r>
            <a:endParaRPr lang="et-EE" sz="3600" dirty="0" smtClean="0"/>
          </a:p>
          <a:p>
            <a:pPr lvl="1">
              <a:buClr>
                <a:srgbClr val="FFFF00"/>
              </a:buClr>
              <a:buSzPct val="110000"/>
              <a:buFont typeface="Wingdings" pitchFamily="2" charset="2"/>
              <a:buChar char=""/>
            </a:pPr>
            <a:r>
              <a:rPr lang="et-EE" sz="3600" dirty="0" err="1" smtClean="0"/>
              <a:t>Contemporay</a:t>
            </a:r>
            <a:r>
              <a:rPr lang="et-EE" sz="3600" dirty="0" smtClean="0"/>
              <a:t> </a:t>
            </a:r>
            <a:r>
              <a:rPr lang="et-EE" sz="3600" dirty="0" err="1" smtClean="0"/>
              <a:t>employment</a:t>
            </a:r>
            <a:r>
              <a:rPr lang="et-EE" sz="3600" dirty="0" smtClean="0"/>
              <a:t> </a:t>
            </a:r>
            <a:r>
              <a:rPr lang="et-EE" sz="3600" dirty="0" err="1" smtClean="0"/>
              <a:t>of</a:t>
            </a:r>
            <a:r>
              <a:rPr lang="et-EE" sz="3600" dirty="0" smtClean="0"/>
              <a:t> </a:t>
            </a:r>
            <a:r>
              <a:rPr lang="et-EE" sz="3600" dirty="0" err="1" smtClean="0"/>
              <a:t>international</a:t>
            </a:r>
            <a:r>
              <a:rPr lang="et-EE" sz="3600" dirty="0" smtClean="0"/>
              <a:t> </a:t>
            </a:r>
            <a:r>
              <a:rPr lang="et-EE" sz="3600" dirty="0" err="1" smtClean="0"/>
              <a:t>standards</a:t>
            </a:r>
            <a:endParaRPr lang="et-EE" sz="3600" dirty="0" smtClean="0"/>
          </a:p>
          <a:p>
            <a:pPr lvl="1">
              <a:buClr>
                <a:srgbClr val="FFFF00"/>
              </a:buClr>
              <a:buSzPct val="110000"/>
              <a:buFont typeface="Wingdings" pitchFamily="2" charset="2"/>
              <a:buChar char=""/>
            </a:pPr>
            <a:endParaRPr lang="en-GB" sz="3600" dirty="0" smtClean="0"/>
          </a:p>
          <a:p>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13</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533400" y="228600"/>
            <a:ext cx="8610600" cy="914400"/>
          </a:xfrm>
        </p:spPr>
        <p:txBody>
          <a:bodyPr/>
          <a:lstStyle/>
          <a:p>
            <a:pPr lvl="1" algn="l" rtl="0">
              <a:spcBef>
                <a:spcPct val="0"/>
              </a:spcBef>
            </a:pPr>
            <a:r>
              <a:rPr lang="en-GB" sz="4400" b="1" dirty="0" smtClean="0">
                <a:solidFill>
                  <a:srgbClr val="66FF33"/>
                </a:solidFill>
              </a:rPr>
              <a:t>Service quality development </a:t>
            </a:r>
            <a:r>
              <a:rPr lang="en-GB" sz="3600" b="1" dirty="0" smtClean="0">
                <a:solidFill>
                  <a:srgbClr val="66FF33"/>
                </a:solidFill>
              </a:rPr>
              <a:t/>
            </a:r>
            <a:br>
              <a:rPr lang="en-GB" sz="3600" b="1" dirty="0" smtClean="0">
                <a:solidFill>
                  <a:srgbClr val="66FF33"/>
                </a:solidFill>
              </a:rPr>
            </a:br>
            <a:endParaRPr lang="et-EE" b="1" dirty="0">
              <a:solidFill>
                <a:srgbClr val="66FF33"/>
              </a:solidFill>
            </a:endParaRPr>
          </a:p>
        </p:txBody>
      </p:sp>
      <p:sp>
        <p:nvSpPr>
          <p:cNvPr id="8" name="Sisu kohatäide 7"/>
          <p:cNvSpPr>
            <a:spLocks noGrp="1"/>
          </p:cNvSpPr>
          <p:nvPr>
            <p:ph idx="1"/>
          </p:nvPr>
        </p:nvSpPr>
        <p:spPr/>
        <p:txBody>
          <a:bodyPr>
            <a:normAutofit fontScale="92500" lnSpcReduction="10000"/>
          </a:bodyPr>
          <a:lstStyle/>
          <a:p>
            <a:pPr lvl="1">
              <a:buClr>
                <a:srgbClr val="FFFF00"/>
              </a:buClr>
              <a:buSzPct val="110000"/>
              <a:buNone/>
            </a:pPr>
            <a:r>
              <a:rPr lang="en-GB" sz="3600" dirty="0" smtClean="0"/>
              <a:t>Service quality development </a:t>
            </a:r>
          </a:p>
          <a:p>
            <a:pPr lvl="1">
              <a:buClr>
                <a:srgbClr val="FFFF00"/>
              </a:buClr>
              <a:buSzPct val="110000"/>
              <a:buFont typeface="Wingdings" pitchFamily="2" charset="2"/>
              <a:buChar char=""/>
            </a:pPr>
            <a:r>
              <a:rPr lang="en-GB" sz="3600" dirty="0" smtClean="0"/>
              <a:t>International recognition</a:t>
            </a:r>
          </a:p>
          <a:p>
            <a:pPr lvl="1">
              <a:buClr>
                <a:srgbClr val="FFFF00"/>
              </a:buClr>
              <a:buSzPct val="110000"/>
              <a:buFont typeface="Wingdings" pitchFamily="2" charset="2"/>
              <a:buChar char=""/>
            </a:pPr>
            <a:r>
              <a:rPr lang="en-GB" sz="3600" dirty="0" smtClean="0"/>
              <a:t> Certification of real estate companies</a:t>
            </a:r>
          </a:p>
          <a:p>
            <a:pPr lvl="1">
              <a:buClr>
                <a:srgbClr val="FFFF00"/>
              </a:buClr>
              <a:buSzPct val="110000"/>
              <a:buFont typeface="Wingdings" pitchFamily="2" charset="2"/>
              <a:buChar char=""/>
            </a:pPr>
            <a:r>
              <a:rPr lang="en-GB" sz="3600" dirty="0" smtClean="0"/>
              <a:t>Insurance of firms v.s insurance of appraisers</a:t>
            </a:r>
          </a:p>
          <a:p>
            <a:pPr lvl="1">
              <a:buClr>
                <a:srgbClr val="FFFF00"/>
              </a:buClr>
              <a:buSzPct val="110000"/>
              <a:buFont typeface="Wingdings" pitchFamily="2" charset="2"/>
              <a:buChar char=""/>
            </a:pPr>
            <a:r>
              <a:rPr lang="en-GB" sz="3600" dirty="0" smtClean="0"/>
              <a:t>International companies</a:t>
            </a:r>
            <a:endParaRPr lang="et-EE" sz="3600" dirty="0" smtClean="0"/>
          </a:p>
          <a:p>
            <a:pPr lvl="1">
              <a:buClr>
                <a:srgbClr val="FFFF00"/>
              </a:buClr>
              <a:buSzPct val="110000"/>
              <a:buFont typeface="Wingdings" pitchFamily="2" charset="2"/>
              <a:buChar char=""/>
            </a:pPr>
            <a:r>
              <a:rPr lang="en-GB" sz="3600" dirty="0" smtClean="0"/>
              <a:t>Audit of appraisers</a:t>
            </a:r>
          </a:p>
          <a:p>
            <a:pPr lvl="1">
              <a:buClr>
                <a:srgbClr val="FFFF00"/>
              </a:buClr>
              <a:buSzPct val="110000"/>
              <a:buFont typeface="Wingdings" pitchFamily="2" charset="2"/>
              <a:buChar char=""/>
            </a:pPr>
            <a:r>
              <a:rPr lang="en-GB" sz="3600" dirty="0" err="1" smtClean="0"/>
              <a:t>Etichs</a:t>
            </a:r>
            <a:r>
              <a:rPr lang="en-GB" sz="3600" dirty="0" smtClean="0"/>
              <a:t> committee</a:t>
            </a:r>
          </a:p>
          <a:p>
            <a:pPr lvl="1">
              <a:buClr>
                <a:srgbClr val="FFFF00"/>
              </a:buClr>
              <a:buSzPct val="110000"/>
              <a:buFont typeface="Wingdings" pitchFamily="2" charset="2"/>
              <a:buChar char=""/>
            </a:pPr>
            <a:endParaRPr lang="en-GB" sz="3600" dirty="0" smtClean="0"/>
          </a:p>
          <a:p>
            <a:pPr lvl="1">
              <a:buClr>
                <a:srgbClr val="FFFF00"/>
              </a:buClr>
              <a:buSzPct val="110000"/>
              <a:buNone/>
            </a:pPr>
            <a:endParaRPr lang="en-GB" sz="3600" dirty="0" smtClean="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14</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457200" y="228600"/>
            <a:ext cx="8686800" cy="914400"/>
          </a:xfrm>
        </p:spPr>
        <p:txBody>
          <a:bodyPr/>
          <a:lstStyle/>
          <a:p>
            <a:pPr lvl="1" algn="l" rtl="0">
              <a:spcBef>
                <a:spcPct val="0"/>
              </a:spcBef>
            </a:pPr>
            <a:r>
              <a:rPr lang="en-GB" sz="4400" b="1" dirty="0" smtClean="0">
                <a:solidFill>
                  <a:srgbClr val="66FF33"/>
                </a:solidFill>
              </a:rPr>
              <a:t>Appraisers quality development</a:t>
            </a:r>
            <a:br>
              <a:rPr lang="en-GB" sz="4400" b="1" dirty="0" smtClean="0">
                <a:solidFill>
                  <a:srgbClr val="66FF33"/>
                </a:solidFill>
              </a:rPr>
            </a:br>
            <a:endParaRPr lang="et-EE" sz="4400" b="1" dirty="0">
              <a:solidFill>
                <a:srgbClr val="66FF33"/>
              </a:solidFill>
            </a:endParaRPr>
          </a:p>
        </p:txBody>
      </p:sp>
      <p:sp>
        <p:nvSpPr>
          <p:cNvPr id="8" name="Sisu kohatäide 7"/>
          <p:cNvSpPr>
            <a:spLocks noGrp="1"/>
          </p:cNvSpPr>
          <p:nvPr>
            <p:ph idx="1"/>
          </p:nvPr>
        </p:nvSpPr>
        <p:spPr>
          <a:xfrm>
            <a:off x="914400" y="1447800"/>
            <a:ext cx="7848600" cy="5105400"/>
          </a:xfrm>
        </p:spPr>
        <p:txBody>
          <a:bodyPr>
            <a:normAutofit fontScale="92500" lnSpcReduction="10000"/>
          </a:bodyPr>
          <a:lstStyle/>
          <a:p>
            <a:pPr lvl="1">
              <a:buClr>
                <a:srgbClr val="FFFF00"/>
              </a:buClr>
              <a:buSzPct val="110000"/>
              <a:buNone/>
            </a:pPr>
            <a:r>
              <a:rPr lang="en-GB" sz="3600" dirty="0" smtClean="0"/>
              <a:t>Appraisers quality development</a:t>
            </a:r>
          </a:p>
          <a:p>
            <a:pPr lvl="1">
              <a:buClr>
                <a:srgbClr val="FFFF00"/>
              </a:buClr>
              <a:buSzPct val="110000"/>
              <a:buFont typeface="Wingdings" pitchFamily="2" charset="2"/>
              <a:buChar char=""/>
            </a:pPr>
            <a:r>
              <a:rPr lang="en-GB" sz="3600" dirty="0" smtClean="0"/>
              <a:t>Certification of appraisers</a:t>
            </a:r>
          </a:p>
          <a:p>
            <a:pPr lvl="1">
              <a:buClr>
                <a:srgbClr val="FFFF00"/>
              </a:buClr>
              <a:buSzPct val="110000"/>
              <a:buFont typeface="Wingdings" pitchFamily="2" charset="2"/>
              <a:buChar char=""/>
            </a:pPr>
            <a:r>
              <a:rPr lang="en-GB" sz="3600" dirty="0" smtClean="0"/>
              <a:t>Requirements of education</a:t>
            </a:r>
          </a:p>
          <a:p>
            <a:pPr lvl="1">
              <a:buClr>
                <a:srgbClr val="FFFF00"/>
              </a:buClr>
              <a:buSzPct val="110000"/>
              <a:buFont typeface="Wingdings" pitchFamily="2" charset="2"/>
              <a:buChar char=""/>
            </a:pPr>
            <a:r>
              <a:rPr lang="en-GB" sz="3600" dirty="0" smtClean="0"/>
              <a:t>Step by step movement on the professional level</a:t>
            </a:r>
          </a:p>
          <a:p>
            <a:pPr lvl="1">
              <a:buClr>
                <a:srgbClr val="FFFF00"/>
              </a:buClr>
              <a:buSzPct val="110000"/>
              <a:buFont typeface="Wingdings" pitchFamily="2" charset="2"/>
              <a:buChar char=""/>
            </a:pPr>
            <a:r>
              <a:rPr lang="en-GB" sz="3600" dirty="0" smtClean="0"/>
              <a:t>LLL</a:t>
            </a:r>
          </a:p>
          <a:p>
            <a:pPr lvl="1">
              <a:buClr>
                <a:srgbClr val="FFFF00"/>
              </a:buClr>
              <a:buSzPct val="110000"/>
              <a:buFont typeface="Wingdings" pitchFamily="2" charset="2"/>
              <a:buChar char=""/>
            </a:pPr>
            <a:r>
              <a:rPr lang="en-GB" sz="3600" dirty="0" smtClean="0"/>
              <a:t>Audit of appraisers</a:t>
            </a:r>
          </a:p>
          <a:p>
            <a:pPr lvl="1">
              <a:buClr>
                <a:srgbClr val="FFFF00"/>
              </a:buClr>
              <a:buSzPct val="110000"/>
              <a:buFont typeface="Wingdings" pitchFamily="2" charset="2"/>
              <a:buChar char=""/>
            </a:pPr>
            <a:r>
              <a:rPr lang="en-GB" sz="3600" dirty="0" err="1" smtClean="0"/>
              <a:t>Etichs</a:t>
            </a:r>
            <a:r>
              <a:rPr lang="en-GB" sz="3600" dirty="0" smtClean="0"/>
              <a:t> committee</a:t>
            </a:r>
          </a:p>
          <a:p>
            <a:pPr lvl="1">
              <a:buClr>
                <a:srgbClr val="FFFF00"/>
              </a:buClr>
              <a:buSzPct val="110000"/>
              <a:buFont typeface="Wingdings" pitchFamily="2" charset="2"/>
              <a:buChar char=""/>
            </a:pPr>
            <a:r>
              <a:rPr lang="en-GB" sz="3600" dirty="0" smtClean="0"/>
              <a:t>Accounting of market demand</a:t>
            </a:r>
          </a:p>
          <a:p>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15</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381000" y="0"/>
            <a:ext cx="8763000" cy="914400"/>
          </a:xfrm>
        </p:spPr>
        <p:txBody>
          <a:bodyPr/>
          <a:lstStyle/>
          <a:p>
            <a:r>
              <a:rPr lang="et-EE" b="1" dirty="0" smtClean="0">
                <a:solidFill>
                  <a:srgbClr val="66FF33"/>
                </a:solidFill>
              </a:rPr>
              <a:t>Real </a:t>
            </a:r>
            <a:r>
              <a:rPr lang="et-EE" b="1" dirty="0" err="1" smtClean="0">
                <a:solidFill>
                  <a:srgbClr val="66FF33"/>
                </a:solidFill>
              </a:rPr>
              <a:t>estate</a:t>
            </a:r>
            <a:r>
              <a:rPr lang="et-EE" b="1" dirty="0" smtClean="0">
                <a:solidFill>
                  <a:srgbClr val="66FF33"/>
                </a:solidFill>
              </a:rPr>
              <a:t> </a:t>
            </a:r>
            <a:r>
              <a:rPr lang="et-EE" b="1" dirty="0" err="1" smtClean="0">
                <a:solidFill>
                  <a:srgbClr val="66FF33"/>
                </a:solidFill>
              </a:rPr>
              <a:t>appraisal</a:t>
            </a:r>
            <a:r>
              <a:rPr lang="et-EE" b="1" dirty="0" smtClean="0">
                <a:solidFill>
                  <a:srgbClr val="66FF33"/>
                </a:solidFill>
              </a:rPr>
              <a:t> </a:t>
            </a:r>
            <a:r>
              <a:rPr lang="et-EE" b="1" dirty="0" err="1" smtClean="0">
                <a:solidFill>
                  <a:srgbClr val="66FF33"/>
                </a:solidFill>
              </a:rPr>
              <a:t>life</a:t>
            </a:r>
            <a:r>
              <a:rPr lang="et-EE" b="1" dirty="0" smtClean="0">
                <a:solidFill>
                  <a:srgbClr val="66FF33"/>
                </a:solidFill>
              </a:rPr>
              <a:t> </a:t>
            </a:r>
            <a:r>
              <a:rPr lang="et-EE" b="1" dirty="0" err="1" smtClean="0">
                <a:solidFill>
                  <a:srgbClr val="66FF33"/>
                </a:solidFill>
              </a:rPr>
              <a:t>cycle</a:t>
            </a:r>
            <a:endParaRPr lang="et-EE" b="1" dirty="0">
              <a:solidFill>
                <a:srgbClr val="66FF33"/>
              </a:solidFill>
            </a:endParaRPr>
          </a:p>
        </p:txBody>
      </p:sp>
      <p:sp>
        <p:nvSpPr>
          <p:cNvPr id="8" name="Sisu kohatäide 7"/>
          <p:cNvSpPr>
            <a:spLocks noGrp="1"/>
          </p:cNvSpPr>
          <p:nvPr>
            <p:ph idx="1"/>
          </p:nvPr>
        </p:nvSpPr>
        <p:spPr>
          <a:xfrm>
            <a:off x="685800" y="1295400"/>
            <a:ext cx="8229600" cy="5060160"/>
          </a:xfrm>
        </p:spPr>
        <p:txBody>
          <a:bodyPr>
            <a:normAutofit/>
          </a:bodyPr>
          <a:lstStyle/>
          <a:p>
            <a:r>
              <a:rPr lang="en-US" sz="3200" b="1" dirty="0" smtClean="0"/>
              <a:t>Premature independency 1991-1994</a:t>
            </a:r>
          </a:p>
          <a:p>
            <a:r>
              <a:rPr lang="en-US" sz="3200" b="1" dirty="0" smtClean="0"/>
              <a:t>Start of </a:t>
            </a:r>
            <a:r>
              <a:rPr lang="en-US" sz="3200" b="1" dirty="0" err="1" smtClean="0"/>
              <a:t>acitivty</a:t>
            </a:r>
            <a:r>
              <a:rPr lang="en-US" sz="3200" b="1" dirty="0" smtClean="0"/>
              <a:t> 1995-1999</a:t>
            </a:r>
          </a:p>
          <a:p>
            <a:r>
              <a:rPr lang="en-US" sz="3200" b="1" dirty="0" smtClean="0"/>
              <a:t>Professional development  I stage 1999-2004</a:t>
            </a:r>
          </a:p>
          <a:p>
            <a:r>
              <a:rPr lang="en-US" sz="3200" b="1" dirty="0" smtClean="0"/>
              <a:t>Professional development II stage 2004-2010</a:t>
            </a:r>
          </a:p>
          <a:p>
            <a:r>
              <a:rPr lang="en-US" sz="3200" b="1" dirty="0" smtClean="0"/>
              <a:t>Contemporary movement since 2010</a:t>
            </a:r>
            <a:endParaRPr lang="en-US" sz="3200" b="1"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16</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381000" y="0"/>
            <a:ext cx="8763000" cy="914400"/>
          </a:xfrm>
        </p:spPr>
        <p:txBody>
          <a:bodyPr/>
          <a:lstStyle/>
          <a:p>
            <a:r>
              <a:rPr lang="en-US" b="1" dirty="0" smtClean="0">
                <a:solidFill>
                  <a:srgbClr val="66FF33"/>
                </a:solidFill>
              </a:rPr>
              <a:t>Appraiser’s qualification </a:t>
            </a:r>
            <a:endParaRPr lang="en-US" b="1" dirty="0">
              <a:solidFill>
                <a:srgbClr val="66FF33"/>
              </a:solidFill>
            </a:endParaRPr>
          </a:p>
        </p:txBody>
      </p:sp>
      <p:sp>
        <p:nvSpPr>
          <p:cNvPr id="8" name="Sisu kohatäide 7"/>
          <p:cNvSpPr>
            <a:spLocks noGrp="1"/>
          </p:cNvSpPr>
          <p:nvPr>
            <p:ph idx="1"/>
          </p:nvPr>
        </p:nvSpPr>
        <p:spPr>
          <a:xfrm>
            <a:off x="609600" y="1219200"/>
            <a:ext cx="8305800" cy="5136360"/>
          </a:xfrm>
        </p:spPr>
        <p:txBody>
          <a:bodyPr>
            <a:noAutofit/>
          </a:bodyPr>
          <a:lstStyle/>
          <a:p>
            <a:r>
              <a:rPr lang="en-US" sz="2800" dirty="0" smtClean="0"/>
              <a:t>Evaluation by Estonian Association of Appraisers in co-operation Chamber of Commerce and Estonian Banking Association -1999</a:t>
            </a:r>
          </a:p>
          <a:p>
            <a:r>
              <a:rPr lang="en-US" sz="2800" dirty="0" smtClean="0"/>
              <a:t>Professional certification with  Estonian Qualification Authority- 2002</a:t>
            </a:r>
          </a:p>
          <a:p>
            <a:pPr lvl="1"/>
            <a:r>
              <a:rPr lang="en-US" sz="2800" dirty="0" smtClean="0"/>
              <a:t>Regulated by Professions Act</a:t>
            </a:r>
          </a:p>
          <a:p>
            <a:pPr lvl="1"/>
            <a:r>
              <a:rPr lang="en-US" sz="2800" dirty="0" smtClean="0"/>
              <a:t>Supervised by Professional Council</a:t>
            </a:r>
          </a:p>
          <a:p>
            <a:pPr lvl="1"/>
            <a:r>
              <a:rPr lang="en-US" sz="2800" dirty="0" smtClean="0"/>
              <a:t>Certificates registered in Register of Professions</a:t>
            </a:r>
          </a:p>
          <a:p>
            <a:pPr lvl="1"/>
            <a:r>
              <a:rPr lang="en-US" sz="2800" dirty="0" smtClean="0"/>
              <a:t>Founded on professional standards</a:t>
            </a:r>
          </a:p>
          <a:p>
            <a:pPr lvl="1"/>
            <a:r>
              <a:rPr lang="en-US" sz="2800" dirty="0" smtClean="0"/>
              <a:t>Managed by Awarding body in connection with Regulation of awarding of profession</a:t>
            </a:r>
            <a:endParaRPr lang="en-US" sz="2800"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17</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ealkiri 7"/>
          <p:cNvSpPr>
            <a:spLocks noGrp="1"/>
          </p:cNvSpPr>
          <p:nvPr>
            <p:ph type="title"/>
          </p:nvPr>
        </p:nvSpPr>
        <p:spPr>
          <a:xfrm>
            <a:off x="381000" y="228600"/>
            <a:ext cx="8305800" cy="914400"/>
          </a:xfrm>
        </p:spPr>
        <p:txBody>
          <a:bodyPr/>
          <a:lstStyle/>
          <a:p>
            <a:r>
              <a:rPr lang="et-EE" sz="4400" b="1" dirty="0" err="1" smtClean="0">
                <a:solidFill>
                  <a:srgbClr val="66FF33"/>
                </a:solidFill>
              </a:rPr>
              <a:t>EU</a:t>
            </a:r>
            <a:r>
              <a:rPr lang="et-EE" sz="4400" b="1" dirty="0" smtClean="0">
                <a:solidFill>
                  <a:srgbClr val="66FF33"/>
                </a:solidFill>
              </a:rPr>
              <a:t> </a:t>
            </a:r>
            <a:r>
              <a:rPr lang="et-EE" sz="4400" b="1" dirty="0" err="1" smtClean="0">
                <a:solidFill>
                  <a:srgbClr val="66FF33"/>
                </a:solidFill>
              </a:rPr>
              <a:t>influence</a:t>
            </a:r>
            <a:endParaRPr lang="et-EE" sz="4400" b="1" dirty="0">
              <a:solidFill>
                <a:srgbClr val="66FF33"/>
              </a:solidFill>
            </a:endParaRPr>
          </a:p>
        </p:txBody>
      </p:sp>
      <p:sp>
        <p:nvSpPr>
          <p:cNvPr id="9" name="Sisu kohatäide 8"/>
          <p:cNvSpPr>
            <a:spLocks noGrp="1"/>
          </p:cNvSpPr>
          <p:nvPr>
            <p:ph idx="1"/>
          </p:nvPr>
        </p:nvSpPr>
        <p:spPr>
          <a:xfrm>
            <a:off x="685800" y="1371600"/>
            <a:ext cx="8001000" cy="4983960"/>
          </a:xfrm>
        </p:spPr>
        <p:txBody>
          <a:bodyPr>
            <a:normAutofit fontScale="92500" lnSpcReduction="20000"/>
          </a:bodyPr>
          <a:lstStyle/>
          <a:p>
            <a:r>
              <a:rPr lang="en-US" dirty="0" smtClean="0"/>
              <a:t>The movement towards European standards together with the accession introduces the need of the separate approach of historical real estate </a:t>
            </a:r>
            <a:r>
              <a:rPr lang="en-US" i="1" dirty="0" smtClean="0"/>
              <a:t>i.e.</a:t>
            </a:r>
            <a:r>
              <a:rPr lang="en-US" dirty="0" smtClean="0"/>
              <a:t> properties and their historicity as a narrative story or complexity of semiotic signs, in the contest of the four driving forces of EU - the four basic freedoms of it, signed by members of EU in The Maastricht Treaty: </a:t>
            </a:r>
            <a:endParaRPr lang="et-EE" b="1" dirty="0" smtClean="0"/>
          </a:p>
          <a:p>
            <a:pPr lvl="0"/>
            <a:r>
              <a:rPr lang="en-US" dirty="0" smtClean="0"/>
              <a:t>Movement of goods, </a:t>
            </a:r>
            <a:endParaRPr lang="et-EE" b="1" dirty="0" smtClean="0"/>
          </a:p>
          <a:p>
            <a:pPr lvl="0"/>
            <a:r>
              <a:rPr lang="en-US" dirty="0" smtClean="0"/>
              <a:t>Movement of capital, </a:t>
            </a:r>
            <a:endParaRPr lang="et-EE" b="1" dirty="0" smtClean="0"/>
          </a:p>
          <a:p>
            <a:pPr lvl="0"/>
            <a:r>
              <a:rPr lang="en-US" dirty="0" smtClean="0"/>
              <a:t>Movement of services and </a:t>
            </a:r>
            <a:endParaRPr lang="et-EE" b="1" dirty="0" smtClean="0"/>
          </a:p>
          <a:p>
            <a:pPr lvl="0"/>
            <a:r>
              <a:rPr lang="en-US" dirty="0" smtClean="0"/>
              <a:t>Movement of </a:t>
            </a:r>
            <a:r>
              <a:rPr lang="en-US" dirty="0" err="1" smtClean="0"/>
              <a:t>labour</a:t>
            </a:r>
            <a:r>
              <a:rPr lang="en-US" dirty="0" smtClean="0"/>
              <a:t> </a:t>
            </a:r>
            <a:endParaRPr lang="et-EE" b="1" dirty="0" smtClean="0"/>
          </a:p>
          <a:p>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18</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33400" y="152400"/>
            <a:ext cx="8305800" cy="914400"/>
          </a:xfrm>
        </p:spPr>
        <p:txBody>
          <a:bodyPr/>
          <a:lstStyle/>
          <a:p>
            <a:r>
              <a:rPr lang="et-EE" b="1" dirty="0" smtClean="0">
                <a:solidFill>
                  <a:srgbClr val="66FF33"/>
                </a:solidFill>
              </a:rPr>
              <a:t>EU </a:t>
            </a:r>
            <a:r>
              <a:rPr lang="et-EE" b="1" dirty="0" err="1" smtClean="0">
                <a:solidFill>
                  <a:srgbClr val="66FF33"/>
                </a:solidFill>
              </a:rPr>
              <a:t>influence</a:t>
            </a:r>
            <a:r>
              <a:rPr lang="et-EE" b="1" dirty="0" smtClean="0">
                <a:solidFill>
                  <a:srgbClr val="66FF33"/>
                </a:solidFill>
              </a:rPr>
              <a:t>. Vol 2</a:t>
            </a:r>
            <a:endParaRPr lang="et-EE" b="1" dirty="0">
              <a:solidFill>
                <a:srgbClr val="66FF33"/>
              </a:solidFill>
            </a:endParaRPr>
          </a:p>
        </p:txBody>
      </p:sp>
      <p:sp>
        <p:nvSpPr>
          <p:cNvPr id="3" name="Sisu kohatäide 2"/>
          <p:cNvSpPr>
            <a:spLocks noGrp="1"/>
          </p:cNvSpPr>
          <p:nvPr>
            <p:ph idx="1"/>
          </p:nvPr>
        </p:nvSpPr>
        <p:spPr>
          <a:xfrm>
            <a:off x="762000" y="1371600"/>
            <a:ext cx="7924800" cy="4983960"/>
          </a:xfrm>
        </p:spPr>
        <p:txBody>
          <a:bodyPr/>
          <a:lstStyle/>
          <a:p>
            <a:r>
              <a:rPr lang="en-US" dirty="0" smtClean="0"/>
              <a:t>Beside with the EU freedoms influence, </a:t>
            </a:r>
            <a:r>
              <a:rPr lang="et-EE" dirty="0" smtClean="0"/>
              <a:t>t</a:t>
            </a:r>
            <a:r>
              <a:rPr lang="en-US" dirty="0" err="1" smtClean="0"/>
              <a:t>herefore</a:t>
            </a:r>
            <a:r>
              <a:rPr lang="en-US" dirty="0" smtClean="0"/>
              <a:t> exist a influence of changes  of real estate market</a:t>
            </a:r>
          </a:p>
          <a:p>
            <a:pPr lvl="1"/>
            <a:r>
              <a:rPr lang="en-US" dirty="0" smtClean="0"/>
              <a:t>Diversification of objects submitted to appraisal procedure</a:t>
            </a:r>
          </a:p>
          <a:p>
            <a:pPr lvl="1"/>
            <a:r>
              <a:rPr lang="en-US" dirty="0" smtClean="0"/>
              <a:t>Concentration o</a:t>
            </a:r>
            <a:r>
              <a:rPr lang="et-EE" dirty="0" smtClean="0"/>
              <a:t>f</a:t>
            </a:r>
            <a:r>
              <a:rPr lang="en-US" dirty="0" smtClean="0"/>
              <a:t> </a:t>
            </a:r>
            <a:r>
              <a:rPr lang="et-EE" dirty="0" err="1" smtClean="0"/>
              <a:t>business</a:t>
            </a:r>
            <a:r>
              <a:rPr lang="en-US" dirty="0" smtClean="0"/>
              <a:t>, e.g appraisal business</a:t>
            </a:r>
          </a:p>
          <a:p>
            <a:pPr lvl="1"/>
            <a:r>
              <a:rPr lang="en-US" dirty="0" smtClean="0"/>
              <a:t>Permanent movement form demand based market to supply based market</a:t>
            </a:r>
            <a:endParaRPr lang="en-US"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19</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533400" y="304800"/>
            <a:ext cx="8153400" cy="6050760"/>
          </a:xfrm>
        </p:spPr>
        <p:txBody>
          <a:bodyPr>
            <a:normAutofit fontScale="62500" lnSpcReduction="20000"/>
          </a:bodyPr>
          <a:lstStyle/>
          <a:p>
            <a:r>
              <a:rPr lang="en-GB" b="1" dirty="0" smtClean="0"/>
              <a:t>Abstract</a:t>
            </a:r>
            <a:endParaRPr lang="et-EE" dirty="0" smtClean="0"/>
          </a:p>
          <a:p>
            <a:r>
              <a:rPr lang="en-GB" dirty="0" smtClean="0"/>
              <a:t>Real estate appraisal as a separate procedure had started after the declaration of the second independency. Preliminary all power was dedicated to the ownership reform and this approach makes appraisal procedure as a part of the reform. As a fact the procedure was not started from the valuation of properties so as three whales of reform, restitution, housing privatization and state property dispose as a goal of appraisal, collected all the activities. Beside the reform, a rising financial market started requires the valuation based on the other foundation than three whales. In this case the contemporary movement started while the IVS were published in Estonian in 1997. The second impulse arises from the initiated by Estonian Society of Real Estate Appraisers a procedure of professional certification. Simultaneously the changes in area based curricula and started membership in EU have played a significant role also. As a no isolated system, Estonian environment of real estate valuation bear the influences of international crisis. Last but not least impulse arise form the association with the Euro market that is representing the last approaches of the real estate appraisal as a procedure market dynamic. This short description gives a possibility to compare the local procedure with international one.</a:t>
            </a:r>
            <a:r>
              <a:rPr lang="et-EE" dirty="0" smtClean="0"/>
              <a:t/>
            </a:r>
            <a:br>
              <a:rPr lang="et-EE" dirty="0" smtClean="0"/>
            </a:br>
            <a:r>
              <a:rPr lang="et-EE" dirty="0" smtClean="0"/>
              <a:t/>
            </a:r>
            <a:br>
              <a:rPr lang="et-EE" dirty="0" smtClean="0"/>
            </a:br>
            <a:r>
              <a:rPr lang="en-GB" i="1" dirty="0" smtClean="0"/>
              <a:t>Keywords: real estate appraisal, ownership reform, foundation of procedure, impulses of development</a:t>
            </a:r>
            <a:endParaRPr lang="et-EE" dirty="0" smtClean="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a:t>
            </a:fld>
            <a:endParaRPr lang="et-E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US" sz="3600" b="1" dirty="0">
                <a:solidFill>
                  <a:srgbClr val="66FF33"/>
                </a:solidFill>
              </a:rPr>
              <a:t>Real estate market con</a:t>
            </a:r>
            <a:r>
              <a:rPr lang="et-EE" sz="3600" b="1" dirty="0" err="1">
                <a:solidFill>
                  <a:srgbClr val="66FF33"/>
                </a:solidFill>
              </a:rPr>
              <a:t>stellation</a:t>
            </a:r>
            <a:r>
              <a:rPr lang="et-EE" sz="3600" b="1" dirty="0">
                <a:solidFill>
                  <a:srgbClr val="66FF33"/>
                </a:solidFill>
              </a:rPr>
              <a:t>  </a:t>
            </a:r>
            <a:r>
              <a:rPr lang="en-US" sz="3600" b="1" dirty="0">
                <a:solidFill>
                  <a:srgbClr val="66FF33"/>
                </a:solidFill>
              </a:rPr>
              <a:t>influencing appraisal procedure</a:t>
            </a:r>
            <a:endParaRPr lang="et-EE" sz="3600" dirty="0">
              <a:solidFill>
                <a:srgbClr val="66FF33"/>
              </a:solidFill>
            </a:endParaRPr>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20</a:t>
            </a:fld>
            <a:endParaRPr lang="et-EE"/>
          </a:p>
        </p:txBody>
      </p:sp>
      <p:pic>
        <p:nvPicPr>
          <p:cNvPr id="5125"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3400" y="1447800"/>
            <a:ext cx="8418173"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413977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21</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t-EE" sz="4400" b="1" dirty="0" err="1" smtClean="0">
                <a:solidFill>
                  <a:srgbClr val="66FF33"/>
                </a:solidFill>
              </a:rPr>
              <a:t>Appraisal</a:t>
            </a:r>
            <a:r>
              <a:rPr lang="et-EE" sz="4400" b="1" dirty="0" smtClean="0">
                <a:solidFill>
                  <a:srgbClr val="66FF33"/>
                </a:solidFill>
              </a:rPr>
              <a:t> </a:t>
            </a:r>
            <a:r>
              <a:rPr lang="et-EE" sz="4400" b="1" dirty="0" err="1" smtClean="0">
                <a:solidFill>
                  <a:srgbClr val="66FF33"/>
                </a:solidFill>
              </a:rPr>
              <a:t>quality</a:t>
            </a:r>
            <a:r>
              <a:rPr lang="et-EE" sz="4400" b="1" dirty="0" smtClean="0">
                <a:solidFill>
                  <a:srgbClr val="66FF33"/>
                </a:solidFill>
              </a:rPr>
              <a:t> </a:t>
            </a:r>
            <a:r>
              <a:rPr lang="et-EE" sz="4400" b="1" dirty="0" err="1" smtClean="0">
                <a:solidFill>
                  <a:srgbClr val="66FF33"/>
                </a:solidFill>
              </a:rPr>
              <a:t>formation</a:t>
            </a:r>
            <a:endParaRPr lang="et-EE" sz="4400" b="1" dirty="0">
              <a:solidFill>
                <a:srgbClr val="66FF33"/>
              </a:solidFill>
            </a:endParaRPr>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22</a:t>
            </a:fld>
            <a:endParaRPr lang="et-EE"/>
          </a:p>
        </p:txBody>
      </p:sp>
      <p:pic>
        <p:nvPicPr>
          <p:cNvPr id="7253" name="Picture 85"/>
          <p:cNvPicPr>
            <a:picLocks noChangeAspect="1" noChangeArrowheads="1"/>
          </p:cNvPicPr>
          <p:nvPr/>
        </p:nvPicPr>
        <p:blipFill>
          <a:blip r:embed="rId2" cstate="print"/>
          <a:srcRect/>
          <a:stretch>
            <a:fillRect/>
          </a:stretch>
        </p:blipFill>
        <p:spPr bwMode="auto">
          <a:xfrm>
            <a:off x="609600" y="1066799"/>
            <a:ext cx="8305800" cy="5328595"/>
          </a:xfrm>
          <a:prstGeom prst="rect">
            <a:avLst/>
          </a:prstGeom>
          <a:noFill/>
          <a:ln w="9525">
            <a:noFill/>
            <a:miter lim="800000"/>
            <a:headEnd/>
            <a:tailEnd/>
          </a:ln>
        </p:spPr>
      </p:pic>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04800" y="228600"/>
            <a:ext cx="7772400" cy="914400"/>
          </a:xfrm>
        </p:spPr>
        <p:txBody>
          <a:bodyPr/>
          <a:lstStyle/>
          <a:p>
            <a:r>
              <a:rPr lang="en-US" b="1" dirty="0" smtClean="0">
                <a:solidFill>
                  <a:srgbClr val="66FF33"/>
                </a:solidFill>
              </a:rPr>
              <a:t>Methods that are employed</a:t>
            </a:r>
            <a:endParaRPr lang="en-US" b="1" dirty="0">
              <a:solidFill>
                <a:srgbClr val="66FF33"/>
              </a:solidFill>
            </a:endParaRPr>
          </a:p>
        </p:txBody>
      </p:sp>
      <p:sp>
        <p:nvSpPr>
          <p:cNvPr id="8" name="Teksti kohatäide 7"/>
          <p:cNvSpPr>
            <a:spLocks noGrp="1"/>
          </p:cNvSpPr>
          <p:nvPr>
            <p:ph type="body" idx="1"/>
          </p:nvPr>
        </p:nvSpPr>
        <p:spPr>
          <a:xfrm>
            <a:off x="228600" y="1295400"/>
            <a:ext cx="4040188" cy="639762"/>
          </a:xfrm>
        </p:spPr>
        <p:txBody>
          <a:bodyPr/>
          <a:lstStyle/>
          <a:p>
            <a:r>
              <a:rPr lang="et-EE" dirty="0" err="1" smtClean="0"/>
              <a:t>How</a:t>
            </a:r>
            <a:r>
              <a:rPr lang="et-EE" dirty="0" smtClean="0"/>
              <a:t> </a:t>
            </a:r>
            <a:r>
              <a:rPr lang="et-EE" dirty="0" err="1" smtClean="0"/>
              <a:t>we</a:t>
            </a:r>
            <a:r>
              <a:rPr lang="et-EE" dirty="0" smtClean="0"/>
              <a:t> </a:t>
            </a:r>
            <a:r>
              <a:rPr lang="et-EE" dirty="0" err="1" smtClean="0"/>
              <a:t>started</a:t>
            </a:r>
            <a:endParaRPr lang="et-EE" dirty="0"/>
          </a:p>
        </p:txBody>
      </p:sp>
      <p:sp>
        <p:nvSpPr>
          <p:cNvPr id="10" name="Teksti kohatäide 9"/>
          <p:cNvSpPr>
            <a:spLocks noGrp="1"/>
          </p:cNvSpPr>
          <p:nvPr>
            <p:ph type="body" sz="half" idx="3"/>
          </p:nvPr>
        </p:nvSpPr>
        <p:spPr>
          <a:xfrm>
            <a:off x="4876800" y="1295400"/>
            <a:ext cx="4041775" cy="639762"/>
          </a:xfrm>
        </p:spPr>
        <p:txBody>
          <a:bodyPr/>
          <a:lstStyle/>
          <a:p>
            <a:r>
              <a:rPr lang="et-EE" dirty="0" err="1" smtClean="0"/>
              <a:t>Were</a:t>
            </a:r>
            <a:r>
              <a:rPr lang="et-EE" dirty="0" smtClean="0"/>
              <a:t> </a:t>
            </a:r>
            <a:r>
              <a:rPr lang="et-EE" dirty="0" err="1" smtClean="0"/>
              <a:t>we</a:t>
            </a:r>
            <a:r>
              <a:rPr lang="et-EE" dirty="0" smtClean="0"/>
              <a:t> </a:t>
            </a:r>
            <a:r>
              <a:rPr lang="et-EE" dirty="0" err="1" smtClean="0"/>
              <a:t>go</a:t>
            </a:r>
            <a:endParaRPr lang="et-EE" dirty="0"/>
          </a:p>
        </p:txBody>
      </p:sp>
      <p:sp>
        <p:nvSpPr>
          <p:cNvPr id="9" name="Sisu kohatäide 8"/>
          <p:cNvSpPr>
            <a:spLocks noGrp="1"/>
          </p:cNvSpPr>
          <p:nvPr>
            <p:ph sz="quarter" idx="2"/>
          </p:nvPr>
        </p:nvSpPr>
        <p:spPr>
          <a:xfrm>
            <a:off x="228600" y="2133600"/>
            <a:ext cx="4040188" cy="3429000"/>
          </a:xfrm>
        </p:spPr>
        <p:txBody>
          <a:bodyPr/>
          <a:lstStyle/>
          <a:p>
            <a:pPr lvl="0"/>
            <a:r>
              <a:rPr lang="en-GB" dirty="0"/>
              <a:t>Approaches of </a:t>
            </a:r>
            <a:r>
              <a:rPr lang="en-GB" dirty="0" smtClean="0"/>
              <a:t>valuation </a:t>
            </a:r>
            <a:r>
              <a:rPr lang="et-EE" i="1" dirty="0" smtClean="0"/>
              <a:t>&amp; </a:t>
            </a:r>
            <a:r>
              <a:rPr lang="en-GB" dirty="0" smtClean="0"/>
              <a:t>Methods </a:t>
            </a:r>
            <a:r>
              <a:rPr lang="en-GB" dirty="0"/>
              <a:t>of </a:t>
            </a:r>
            <a:r>
              <a:rPr lang="en-GB" dirty="0" smtClean="0"/>
              <a:t>valuation</a:t>
            </a:r>
            <a:endParaRPr lang="et-EE" dirty="0" smtClean="0"/>
          </a:p>
          <a:p>
            <a:pPr lvl="0"/>
            <a:r>
              <a:rPr lang="et-EE" b="1" i="1" dirty="0" err="1" smtClean="0"/>
              <a:t>Cost</a:t>
            </a:r>
            <a:r>
              <a:rPr lang="et-EE" b="1" i="1" dirty="0" smtClean="0"/>
              <a:t> </a:t>
            </a:r>
            <a:r>
              <a:rPr lang="et-EE" b="1" i="1" dirty="0" err="1" smtClean="0"/>
              <a:t>approach</a:t>
            </a:r>
            <a:endParaRPr lang="et-EE" b="1" i="1" dirty="0" smtClean="0"/>
          </a:p>
          <a:p>
            <a:pPr lvl="0"/>
            <a:r>
              <a:rPr lang="et-EE" b="1" i="1" dirty="0" err="1" smtClean="0"/>
              <a:t>Income</a:t>
            </a:r>
            <a:r>
              <a:rPr lang="et-EE" b="1" i="1" dirty="0" smtClean="0"/>
              <a:t> </a:t>
            </a:r>
            <a:r>
              <a:rPr lang="et-EE" b="1" i="1" dirty="0" err="1" smtClean="0"/>
              <a:t>approach</a:t>
            </a:r>
            <a:r>
              <a:rPr lang="et-EE" b="1" i="1" dirty="0" smtClean="0"/>
              <a:t> </a:t>
            </a:r>
          </a:p>
          <a:p>
            <a:pPr lvl="0"/>
            <a:r>
              <a:rPr lang="et-EE" b="1" i="1" dirty="0" err="1" smtClean="0"/>
              <a:t>Sales</a:t>
            </a:r>
            <a:r>
              <a:rPr lang="et-EE" b="1" i="1" dirty="0" smtClean="0"/>
              <a:t> </a:t>
            </a:r>
            <a:r>
              <a:rPr lang="et-EE" b="1" i="1" dirty="0" err="1" smtClean="0"/>
              <a:t>comparison</a:t>
            </a:r>
            <a:r>
              <a:rPr lang="et-EE" b="1" i="1" dirty="0" smtClean="0"/>
              <a:t> </a:t>
            </a:r>
            <a:r>
              <a:rPr lang="et-EE" b="1" i="1" dirty="0" err="1" smtClean="0"/>
              <a:t>approach</a:t>
            </a:r>
            <a:endParaRPr lang="et-EE" b="1" i="1" dirty="0" smtClean="0"/>
          </a:p>
          <a:p>
            <a:pPr lvl="0"/>
            <a:endParaRPr lang="et-EE" dirty="0"/>
          </a:p>
          <a:p>
            <a:endParaRPr lang="et-EE" dirty="0"/>
          </a:p>
        </p:txBody>
      </p:sp>
      <p:sp>
        <p:nvSpPr>
          <p:cNvPr id="11" name="Sisu kohatäide 10"/>
          <p:cNvSpPr>
            <a:spLocks noGrp="1"/>
          </p:cNvSpPr>
          <p:nvPr>
            <p:ph sz="quarter" idx="4"/>
          </p:nvPr>
        </p:nvSpPr>
        <p:spPr>
          <a:xfrm>
            <a:off x="4876800" y="2133600"/>
            <a:ext cx="4041775" cy="3657600"/>
          </a:xfrm>
        </p:spPr>
        <p:txBody>
          <a:bodyPr/>
          <a:lstStyle/>
          <a:p>
            <a:pPr lvl="0"/>
            <a:r>
              <a:rPr lang="en-GB" dirty="0" smtClean="0"/>
              <a:t>Approaches </a:t>
            </a:r>
            <a:r>
              <a:rPr lang="en-GB" dirty="0"/>
              <a:t>of valuation </a:t>
            </a:r>
            <a:r>
              <a:rPr lang="et-EE" i="1" dirty="0"/>
              <a:t>&amp; </a:t>
            </a:r>
            <a:r>
              <a:rPr lang="en-GB" dirty="0"/>
              <a:t>Methods of </a:t>
            </a:r>
            <a:r>
              <a:rPr lang="en-GB" dirty="0" smtClean="0"/>
              <a:t>valuation</a:t>
            </a:r>
            <a:endParaRPr lang="et-EE" dirty="0" smtClean="0"/>
          </a:p>
          <a:p>
            <a:pPr lvl="0"/>
            <a:r>
              <a:rPr lang="en-GB" b="1" i="1" dirty="0"/>
              <a:t>The capital comparison;</a:t>
            </a:r>
            <a:endParaRPr lang="et-EE" b="1" i="1" dirty="0"/>
          </a:p>
          <a:p>
            <a:pPr lvl="0"/>
            <a:r>
              <a:rPr lang="en-GB" b="1" i="1" dirty="0"/>
              <a:t>The investment method; </a:t>
            </a:r>
            <a:endParaRPr lang="et-EE" b="1" i="1" dirty="0"/>
          </a:p>
          <a:p>
            <a:pPr lvl="0"/>
            <a:r>
              <a:rPr lang="en-GB" b="1" i="1" dirty="0"/>
              <a:t>The depreciated replacement cost method;</a:t>
            </a:r>
            <a:endParaRPr lang="et-EE" b="1" i="1" dirty="0"/>
          </a:p>
          <a:p>
            <a:pPr lvl="0"/>
            <a:r>
              <a:rPr lang="en-GB" b="1" i="1" dirty="0"/>
              <a:t>The residual method and</a:t>
            </a:r>
            <a:endParaRPr lang="et-EE" b="1" i="1" dirty="0"/>
          </a:p>
          <a:p>
            <a:pPr lvl="0"/>
            <a:r>
              <a:rPr lang="en-GB" b="1" i="1" dirty="0"/>
              <a:t>The profits method </a:t>
            </a:r>
            <a:endParaRPr lang="et-EE" b="1" i="1" dirty="0"/>
          </a:p>
          <a:p>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23</a:t>
            </a:fld>
            <a:endParaRPr lang="et-EE"/>
          </a:p>
        </p:txBody>
      </p:sp>
      <p:sp>
        <p:nvSpPr>
          <p:cNvPr id="12" name="Ristkülik 11"/>
          <p:cNvSpPr/>
          <p:nvPr/>
        </p:nvSpPr>
        <p:spPr>
          <a:xfrm>
            <a:off x="228600" y="5638800"/>
            <a:ext cx="87630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French Nick; </a:t>
            </a:r>
            <a:r>
              <a:rPr lang="en-GB" dirty="0" err="1"/>
              <a:t>Gabrielli</a:t>
            </a:r>
            <a:r>
              <a:rPr lang="en-GB" dirty="0"/>
              <a:t> Laura (2007) Market value and depreciated replacement cost: contradictory or complementary? </a:t>
            </a:r>
            <a:r>
              <a:rPr lang="en-GB" i="1" dirty="0"/>
              <a:t>Journal of Property Investment &amp; Finance,</a:t>
            </a:r>
            <a:r>
              <a:rPr lang="en-GB" dirty="0"/>
              <a:t> 5(25): 515-524</a:t>
            </a:r>
            <a:endParaRPr lang="et-EE" dirty="0"/>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24</a:t>
            </a:fld>
            <a:endParaRPr lang="et-EE"/>
          </a:p>
        </p:txBody>
      </p:sp>
      <p:sp>
        <p:nvSpPr>
          <p:cNvPr id="4132" name="Rectangle 36"/>
          <p:cNvSpPr>
            <a:spLocks noChangeArrowheads="1"/>
          </p:cNvSpPr>
          <p:nvPr/>
        </p:nvSpPr>
        <p:spPr bwMode="auto">
          <a:xfrm>
            <a:off x="0" y="381000"/>
            <a:ext cx="8839200" cy="5905500"/>
          </a:xfrm>
          <a:prstGeom prst="rect">
            <a:avLst/>
          </a:prstGeom>
          <a:solidFill>
            <a:srgbClr val="FFFFFF"/>
          </a:solidFill>
          <a:ln w="28575">
            <a:solidFill>
              <a:srgbClr val="FF0000"/>
            </a:solidFill>
            <a:miter lim="800000"/>
            <a:headEnd/>
            <a:tailEnd/>
          </a:ln>
        </p:spPr>
        <p:txBody>
          <a:bodyPr vert="horz" wrap="square" lIns="91440" tIns="45720" rIns="91440" bIns="45720" numCol="1" anchor="t" anchorCtr="0" compatLnSpc="1">
            <a:prstTxWarp prst="textNoShape">
              <a:avLst/>
            </a:prstTxWarp>
          </a:bodyPr>
          <a:lstStyle/>
          <a:p>
            <a:endParaRPr lang="et-EE"/>
          </a:p>
        </p:txBody>
      </p:sp>
      <p:sp>
        <p:nvSpPr>
          <p:cNvPr id="4131" name="Text Box 35"/>
          <p:cNvSpPr txBox="1">
            <a:spLocks noChangeArrowheads="1"/>
          </p:cNvSpPr>
          <p:nvPr/>
        </p:nvSpPr>
        <p:spPr bwMode="auto">
          <a:xfrm>
            <a:off x="242888" y="623888"/>
            <a:ext cx="2501900" cy="800100"/>
          </a:xfrm>
          <a:prstGeom prst="rect">
            <a:avLst/>
          </a:prstGeom>
          <a:solidFill>
            <a:srgbClr val="66FF99"/>
          </a:solidFill>
          <a:ln w="9525">
            <a:solidFill>
              <a:srgbClr val="000000"/>
            </a:solidFill>
            <a:miter lim="800000"/>
            <a:headEnd/>
            <a:tailEnd/>
          </a:ln>
          <a:effectLst>
            <a:outerShdw dist="107763" dir="135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t-EE"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Arial" pitchFamily="34" charset="0"/>
                <a:cs typeface="Arial" pitchFamily="34" charset="0"/>
              </a:rPr>
              <a:t>Professional body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4130" name="Text Box 34"/>
          <p:cNvSpPr txBox="1">
            <a:spLocks noChangeArrowheads="1"/>
          </p:cNvSpPr>
          <p:nvPr/>
        </p:nvSpPr>
        <p:spPr bwMode="auto">
          <a:xfrm>
            <a:off x="3175000" y="623888"/>
            <a:ext cx="2579688" cy="800100"/>
          </a:xfrm>
          <a:prstGeom prst="rect">
            <a:avLst/>
          </a:prstGeom>
          <a:solidFill>
            <a:srgbClr val="FABF8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t-EE" sz="1400" b="1" i="0" u="none" strike="noStrike" cap="none" normalizeH="0" baseline="0" dirty="0" smtClean="0">
              <a:ln>
                <a:noFill/>
              </a:ln>
              <a:solidFill>
                <a:srgbClr val="FF0000"/>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Arial" pitchFamily="34" charset="0"/>
                <a:ea typeface="Times New Roman" pitchFamily="18" charset="0"/>
              </a:rPr>
              <a:t>Standardization and legal authorities</a:t>
            </a:r>
            <a:endParaRPr kumimoji="0" lang="en-US" sz="1400" b="0" i="0" u="none" strike="noStrike" cap="none" normalizeH="0" baseline="0" dirty="0" smtClean="0">
              <a:ln>
                <a:noFill/>
              </a:ln>
              <a:solidFill>
                <a:srgbClr val="FF0000"/>
              </a:solidFill>
              <a:effectLst/>
              <a:latin typeface="Arial" pitchFamily="34" charset="0"/>
            </a:endParaRPr>
          </a:p>
        </p:txBody>
      </p:sp>
      <p:sp>
        <p:nvSpPr>
          <p:cNvPr id="4129" name="Text Box 33"/>
          <p:cNvSpPr txBox="1">
            <a:spLocks noChangeArrowheads="1"/>
          </p:cNvSpPr>
          <p:nvPr/>
        </p:nvSpPr>
        <p:spPr bwMode="auto">
          <a:xfrm>
            <a:off x="6135688" y="623888"/>
            <a:ext cx="2501900" cy="800100"/>
          </a:xfrm>
          <a:prstGeom prst="rect">
            <a:avLst/>
          </a:prstGeom>
          <a:solidFill>
            <a:srgbClr val="C6D9F1"/>
          </a:solidFill>
          <a:ln w="9525">
            <a:solidFill>
              <a:srgbClr val="000000"/>
            </a:solidFill>
            <a:miter lim="800000"/>
            <a:headEnd/>
            <a:tailEnd/>
          </a:ln>
          <a:effectLst>
            <a:outerShdw dist="107763" dir="189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t-EE" sz="1400" b="1" i="0" u="none" strike="noStrike" cap="none" normalizeH="0" baseline="0" dirty="0" smtClean="0">
              <a:ln>
                <a:noFill/>
              </a:ln>
              <a:solidFill>
                <a:srgbClr val="FF0000"/>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FF0000"/>
                </a:solidFill>
                <a:effectLst/>
                <a:latin typeface="Arial" pitchFamily="34" charset="0"/>
                <a:ea typeface="Times New Roman" pitchFamily="18" charset="0"/>
              </a:rPr>
              <a:t>Certification authorities</a:t>
            </a:r>
            <a:endParaRPr kumimoji="0" lang="en-GB" sz="1400" b="1" i="0" u="none" strike="noStrike" cap="none" normalizeH="0" baseline="0" dirty="0" smtClean="0">
              <a:ln>
                <a:noFill/>
              </a:ln>
              <a:solidFill>
                <a:srgbClr val="FF0000"/>
              </a:solidFill>
              <a:effectLst/>
              <a:latin typeface="Arial" pitchFamily="34" charset="0"/>
            </a:endParaRPr>
          </a:p>
        </p:txBody>
      </p:sp>
      <p:sp>
        <p:nvSpPr>
          <p:cNvPr id="4128" name="Rectangle 32"/>
          <p:cNvSpPr>
            <a:spLocks noChangeArrowheads="1"/>
          </p:cNvSpPr>
          <p:nvPr/>
        </p:nvSpPr>
        <p:spPr bwMode="auto">
          <a:xfrm>
            <a:off x="242888" y="1657350"/>
            <a:ext cx="8394700" cy="1333500"/>
          </a:xfrm>
          <a:prstGeom prst="rect">
            <a:avLst/>
          </a:prstGeom>
          <a:solidFill>
            <a:srgbClr val="EEECE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FF0000"/>
                </a:solidFill>
                <a:effectLst/>
                <a:latin typeface="Arial" pitchFamily="34" charset="0"/>
                <a:ea typeface="Times New Roman" pitchFamily="18" charset="0"/>
              </a:rPr>
              <a:t>Real estate appraisal space</a:t>
            </a:r>
            <a:endParaRPr kumimoji="0" lang="en-GB" sz="11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127" name="AutoShape 31"/>
          <p:cNvSpPr>
            <a:spLocks noChangeArrowheads="1"/>
          </p:cNvSpPr>
          <p:nvPr/>
        </p:nvSpPr>
        <p:spPr bwMode="auto">
          <a:xfrm>
            <a:off x="3319463" y="2022475"/>
            <a:ext cx="2435225" cy="742950"/>
          </a:xfrm>
          <a:prstGeom prst="roundRect">
            <a:avLst>
              <a:gd name="adj" fmla="val 16667"/>
            </a:avLst>
          </a:prstGeom>
          <a:solidFill>
            <a:srgbClr val="FABF8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accent4">
                    <a:lumMod val="75000"/>
                  </a:schemeClr>
                </a:solidFill>
                <a:effectLst/>
                <a:latin typeface="Arial" pitchFamily="34" charset="0"/>
                <a:ea typeface="Times New Roman" pitchFamily="18" charset="0"/>
              </a:rPr>
              <a:t>Real estate appraisal production quality</a:t>
            </a:r>
            <a:endParaRPr kumimoji="0" lang="en-GB" sz="1400" b="1" i="0" u="none" strike="noStrike" cap="none" normalizeH="0" baseline="0" smtClean="0">
              <a:ln>
                <a:noFill/>
              </a:ln>
              <a:solidFill>
                <a:schemeClr val="accent4">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smtClean="0">
              <a:ln>
                <a:noFill/>
              </a:ln>
              <a:solidFill>
                <a:schemeClr val="accent4">
                  <a:lumMod val="75000"/>
                </a:schemeClr>
              </a:solidFill>
              <a:effectLst/>
              <a:latin typeface="Arial" pitchFamily="34" charset="0"/>
            </a:endParaRPr>
          </a:p>
        </p:txBody>
      </p:sp>
      <p:sp>
        <p:nvSpPr>
          <p:cNvPr id="4126" name="AutoShape 30"/>
          <p:cNvSpPr>
            <a:spLocks noChangeArrowheads="1"/>
          </p:cNvSpPr>
          <p:nvPr/>
        </p:nvSpPr>
        <p:spPr bwMode="auto">
          <a:xfrm>
            <a:off x="357188" y="2022475"/>
            <a:ext cx="2435225" cy="742950"/>
          </a:xfrm>
          <a:prstGeom prst="roundRect">
            <a:avLst>
              <a:gd name="adj" fmla="val 16667"/>
            </a:avLst>
          </a:prstGeom>
          <a:solidFill>
            <a:srgbClr val="66FF99"/>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accent4">
                    <a:lumMod val="75000"/>
                  </a:schemeClr>
                </a:solidFill>
                <a:effectLst/>
                <a:latin typeface="Arial" pitchFamily="34" charset="0"/>
                <a:ea typeface="Times New Roman" pitchFamily="18" charset="0"/>
              </a:rPr>
              <a:t>Real estate appraiser’s quality</a:t>
            </a:r>
            <a:endParaRPr kumimoji="0" lang="en-GB" sz="1400" b="1" i="0" u="none" strike="noStrike" cap="none" normalizeH="0" baseline="0" smtClean="0">
              <a:ln>
                <a:noFill/>
              </a:ln>
              <a:solidFill>
                <a:schemeClr val="accent4">
                  <a:lumMod val="75000"/>
                </a:schemeClr>
              </a:solidFill>
              <a:effectLst/>
              <a:latin typeface="Arial" pitchFamily="34" charset="0"/>
            </a:endParaRPr>
          </a:p>
        </p:txBody>
      </p:sp>
      <p:sp>
        <p:nvSpPr>
          <p:cNvPr id="4125" name="AutoShape 29"/>
          <p:cNvSpPr>
            <a:spLocks noChangeArrowheads="1"/>
          </p:cNvSpPr>
          <p:nvPr/>
        </p:nvSpPr>
        <p:spPr bwMode="auto">
          <a:xfrm>
            <a:off x="6135688" y="2022475"/>
            <a:ext cx="2435225" cy="742950"/>
          </a:xfrm>
          <a:prstGeom prst="roundRect">
            <a:avLst>
              <a:gd name="adj" fmla="val 16667"/>
            </a:avLst>
          </a:prstGeom>
          <a:solidFill>
            <a:srgbClr val="C6D9F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accent4">
                    <a:lumMod val="75000"/>
                  </a:schemeClr>
                </a:solidFill>
                <a:effectLst/>
                <a:latin typeface="Arial" pitchFamily="34" charset="0"/>
                <a:ea typeface="Times New Roman" pitchFamily="18" charset="0"/>
              </a:rPr>
              <a:t>Real estate appraisal service quality</a:t>
            </a:r>
            <a:endParaRPr kumimoji="0" lang="en-GB" sz="1400" b="1" i="0" u="none" strike="noStrike" cap="none" normalizeH="0" baseline="0" smtClean="0">
              <a:ln>
                <a:noFill/>
              </a:ln>
              <a:solidFill>
                <a:schemeClr val="accent4">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smtClean="0">
              <a:ln>
                <a:noFill/>
              </a:ln>
              <a:solidFill>
                <a:schemeClr val="accent4">
                  <a:lumMod val="75000"/>
                </a:schemeClr>
              </a:solidFill>
              <a:effectLst/>
              <a:latin typeface="Arial" pitchFamily="34" charset="0"/>
            </a:endParaRPr>
          </a:p>
        </p:txBody>
      </p:sp>
      <p:sp>
        <p:nvSpPr>
          <p:cNvPr id="4124" name="AutoShape 28"/>
          <p:cNvSpPr>
            <a:spLocks noChangeShapeType="1"/>
          </p:cNvSpPr>
          <p:nvPr/>
        </p:nvSpPr>
        <p:spPr bwMode="auto">
          <a:xfrm flipH="1">
            <a:off x="2424113" y="1452563"/>
            <a:ext cx="9525" cy="552450"/>
          </a:xfrm>
          <a:prstGeom prst="straightConnector1">
            <a:avLst/>
          </a:prstGeom>
          <a:noFill/>
          <a:ln w="57150">
            <a:solidFill>
              <a:srgbClr val="00B050"/>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23" name="AutoShape 27"/>
          <p:cNvSpPr>
            <a:spLocks noChangeShapeType="1"/>
          </p:cNvSpPr>
          <p:nvPr/>
        </p:nvSpPr>
        <p:spPr bwMode="auto">
          <a:xfrm>
            <a:off x="2744788" y="1022350"/>
            <a:ext cx="430212" cy="0"/>
          </a:xfrm>
          <a:prstGeom prst="straightConnector1">
            <a:avLst/>
          </a:prstGeom>
          <a:noFill/>
          <a:ln w="57150">
            <a:solidFill>
              <a:srgbClr val="FF000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22" name="AutoShape 26"/>
          <p:cNvSpPr>
            <a:spLocks noChangeShapeType="1"/>
          </p:cNvSpPr>
          <p:nvPr/>
        </p:nvSpPr>
        <p:spPr bwMode="auto">
          <a:xfrm flipH="1">
            <a:off x="2744788" y="1227138"/>
            <a:ext cx="430212" cy="0"/>
          </a:xfrm>
          <a:prstGeom prst="straightConnector1">
            <a:avLst/>
          </a:prstGeom>
          <a:noFill/>
          <a:ln w="57150">
            <a:solidFill>
              <a:srgbClr val="FF000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21" name="AutoShape 25"/>
          <p:cNvSpPr>
            <a:spLocks noChangeShapeType="1"/>
          </p:cNvSpPr>
          <p:nvPr/>
        </p:nvSpPr>
        <p:spPr bwMode="auto">
          <a:xfrm>
            <a:off x="4452938" y="1452563"/>
            <a:ext cx="0" cy="552450"/>
          </a:xfrm>
          <a:prstGeom prst="straightConnector1">
            <a:avLst/>
          </a:prstGeom>
          <a:noFill/>
          <a:ln w="57150">
            <a:solidFill>
              <a:srgbClr val="E36C0A"/>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20" name="AutoShape 24"/>
          <p:cNvSpPr>
            <a:spLocks noChangeShapeType="1"/>
          </p:cNvSpPr>
          <p:nvPr/>
        </p:nvSpPr>
        <p:spPr bwMode="auto">
          <a:xfrm>
            <a:off x="6405563" y="1452563"/>
            <a:ext cx="0" cy="552450"/>
          </a:xfrm>
          <a:prstGeom prst="straightConnector1">
            <a:avLst/>
          </a:prstGeom>
          <a:noFill/>
          <a:ln w="57150">
            <a:solidFill>
              <a:srgbClr val="0070C0"/>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19" name="AutoShape 23"/>
          <p:cNvSpPr>
            <a:spLocks noChangeShapeType="1"/>
          </p:cNvSpPr>
          <p:nvPr/>
        </p:nvSpPr>
        <p:spPr bwMode="auto">
          <a:xfrm>
            <a:off x="5754688" y="968375"/>
            <a:ext cx="430212" cy="0"/>
          </a:xfrm>
          <a:prstGeom prst="straightConnector1">
            <a:avLst/>
          </a:prstGeom>
          <a:noFill/>
          <a:ln w="57150">
            <a:solidFill>
              <a:srgbClr val="FF000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18" name="AutoShape 22"/>
          <p:cNvSpPr>
            <a:spLocks noChangeShapeType="1"/>
          </p:cNvSpPr>
          <p:nvPr/>
        </p:nvSpPr>
        <p:spPr bwMode="auto">
          <a:xfrm flipH="1">
            <a:off x="5754688" y="1168400"/>
            <a:ext cx="430212" cy="0"/>
          </a:xfrm>
          <a:prstGeom prst="straightConnector1">
            <a:avLst/>
          </a:prstGeom>
          <a:noFill/>
          <a:ln w="57150">
            <a:solidFill>
              <a:srgbClr val="FF000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17" name="AutoShape 21"/>
          <p:cNvSpPr>
            <a:spLocks noChangeShapeType="1"/>
          </p:cNvSpPr>
          <p:nvPr/>
        </p:nvSpPr>
        <p:spPr bwMode="auto">
          <a:xfrm>
            <a:off x="2744788" y="1016000"/>
            <a:ext cx="430212" cy="0"/>
          </a:xfrm>
          <a:prstGeom prst="straightConnector1">
            <a:avLst/>
          </a:prstGeom>
          <a:noFill/>
          <a:ln w="57150">
            <a:solidFill>
              <a:srgbClr val="00B05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16" name="AutoShape 20"/>
          <p:cNvSpPr>
            <a:spLocks noChangeShapeType="1"/>
          </p:cNvSpPr>
          <p:nvPr/>
        </p:nvSpPr>
        <p:spPr bwMode="auto">
          <a:xfrm flipH="1">
            <a:off x="2744788" y="1216025"/>
            <a:ext cx="430212" cy="0"/>
          </a:xfrm>
          <a:prstGeom prst="straightConnector1">
            <a:avLst/>
          </a:prstGeom>
          <a:noFill/>
          <a:ln w="57150">
            <a:solidFill>
              <a:srgbClr val="E36C0A"/>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15" name="AutoShape 19"/>
          <p:cNvSpPr>
            <a:spLocks noChangeShapeType="1"/>
          </p:cNvSpPr>
          <p:nvPr/>
        </p:nvSpPr>
        <p:spPr bwMode="auto">
          <a:xfrm>
            <a:off x="5754688" y="968375"/>
            <a:ext cx="430212" cy="0"/>
          </a:xfrm>
          <a:prstGeom prst="straightConnector1">
            <a:avLst/>
          </a:prstGeom>
          <a:noFill/>
          <a:ln w="57150">
            <a:solidFill>
              <a:srgbClr val="E36C0A"/>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14" name="AutoShape 18"/>
          <p:cNvSpPr>
            <a:spLocks noChangeShapeType="1"/>
          </p:cNvSpPr>
          <p:nvPr/>
        </p:nvSpPr>
        <p:spPr bwMode="auto">
          <a:xfrm flipH="1">
            <a:off x="5754688" y="1168400"/>
            <a:ext cx="430212" cy="0"/>
          </a:xfrm>
          <a:prstGeom prst="straightConnector1">
            <a:avLst/>
          </a:prstGeom>
          <a:noFill/>
          <a:ln w="57150">
            <a:solidFill>
              <a:srgbClr val="0070C0"/>
            </a:solidFill>
            <a:prstDash val="sysDot"/>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13" name="Text Box 17"/>
          <p:cNvSpPr txBox="1">
            <a:spLocks noChangeArrowheads="1"/>
          </p:cNvSpPr>
          <p:nvPr/>
        </p:nvSpPr>
        <p:spPr bwMode="auto">
          <a:xfrm>
            <a:off x="304800" y="3429000"/>
            <a:ext cx="8394700" cy="1362075"/>
          </a:xfrm>
          <a:prstGeom prst="rect">
            <a:avLst/>
          </a:prstGeom>
          <a:solidFill>
            <a:srgbClr val="EEECE1"/>
          </a:solidFill>
          <a:ln w="9525">
            <a:solidFill>
              <a:srgbClr val="000000"/>
            </a:solidFill>
            <a:miter lim="800000"/>
            <a:headEnd/>
            <a:tailEnd/>
          </a:ln>
          <a:effectLst>
            <a:outerShdw dist="107763" dir="189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595959"/>
                </a:solidFill>
                <a:effectLst/>
                <a:latin typeface="Times New Roman" pitchFamily="18" charset="0"/>
                <a:cs typeface="Times New Roman" pitchFamily="18" charset="0"/>
              </a:rPr>
              <a:t>Area based  EU legislation, International standards, EN &amp; ISO</a:t>
            </a:r>
            <a:endParaRPr kumimoji="0" lang="en-GB" sz="16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4112" name="Rectangle 16"/>
          <p:cNvSpPr>
            <a:spLocks noChangeArrowheads="1"/>
          </p:cNvSpPr>
          <p:nvPr/>
        </p:nvSpPr>
        <p:spPr bwMode="auto">
          <a:xfrm>
            <a:off x="609600" y="3886200"/>
            <a:ext cx="2057400" cy="685800"/>
          </a:xfrm>
          <a:prstGeom prst="rect">
            <a:avLst/>
          </a:prstGeom>
          <a:solidFill>
            <a:srgbClr val="C0C0C0"/>
          </a:solidFill>
          <a:ln w="9525">
            <a:solidFill>
              <a:srgbClr val="000000"/>
            </a:solidFill>
            <a:miter lim="800000"/>
            <a:headEnd/>
            <a:tailEnd/>
          </a:ln>
          <a:effectLst>
            <a:outerShdw dist="107763" dir="81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EVS EN-45011, -45012,</a:t>
            </a:r>
            <a:endParaRPr kumimoji="0" lang="et-EE"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t-EE"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-45013</a:t>
            </a:r>
            <a:endParaRPr kumimoji="0" lang="et-EE" sz="1200" b="1" i="0" u="none" strike="noStrike" cap="none" normalizeH="0" baseline="0" dirty="0" smtClean="0">
              <a:ln>
                <a:noFill/>
              </a:ln>
              <a:solidFill>
                <a:srgbClr val="002060"/>
              </a:solidFill>
              <a:effectLst/>
              <a:latin typeface="Arial" pitchFamily="34" charset="0"/>
              <a:cs typeface="Arial" pitchFamily="34" charset="0"/>
            </a:endParaRPr>
          </a:p>
        </p:txBody>
      </p:sp>
      <p:sp>
        <p:nvSpPr>
          <p:cNvPr id="4111" name="Text Box 15"/>
          <p:cNvSpPr txBox="1">
            <a:spLocks noChangeArrowheads="1"/>
          </p:cNvSpPr>
          <p:nvPr/>
        </p:nvSpPr>
        <p:spPr bwMode="auto">
          <a:xfrm>
            <a:off x="3429000" y="3886200"/>
            <a:ext cx="2057400" cy="685800"/>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200" b="1" i="0" u="none" strike="noStrike" cap="none" normalizeH="0" baseline="0" dirty="0" smtClean="0">
                <a:ln>
                  <a:noFill/>
                </a:ln>
                <a:solidFill>
                  <a:srgbClr val="002060"/>
                </a:solidFill>
                <a:effectLst/>
                <a:latin typeface="Arial" pitchFamily="34" charset="0"/>
                <a:cs typeface="Arial" pitchFamily="34" charset="0"/>
              </a:rPr>
              <a:t>IVS, EVS, IAS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t-EE"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IFRS</a:t>
            </a:r>
            <a:endParaRPr kumimoji="0" lang="et-EE" sz="1200" b="1" i="0" u="none" strike="noStrike" cap="none" normalizeH="0" baseline="0" dirty="0" smtClean="0">
              <a:ln>
                <a:noFill/>
              </a:ln>
              <a:solidFill>
                <a:srgbClr val="002060"/>
              </a:solidFill>
              <a:effectLst/>
              <a:latin typeface="Arial" pitchFamily="34" charset="0"/>
              <a:cs typeface="Arial" pitchFamily="34" charset="0"/>
            </a:endParaRPr>
          </a:p>
        </p:txBody>
      </p:sp>
      <p:sp>
        <p:nvSpPr>
          <p:cNvPr id="4110" name="Text Box 14"/>
          <p:cNvSpPr txBox="1">
            <a:spLocks noChangeArrowheads="1"/>
          </p:cNvSpPr>
          <p:nvPr/>
        </p:nvSpPr>
        <p:spPr bwMode="auto">
          <a:xfrm>
            <a:off x="6324600" y="3886200"/>
            <a:ext cx="2057400" cy="685800"/>
          </a:xfrm>
          <a:prstGeom prst="rect">
            <a:avLst/>
          </a:prstGeom>
          <a:solidFill>
            <a:srgbClr val="C0C0C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t-EE"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ISO 9001</a:t>
            </a:r>
            <a:endParaRPr kumimoji="0" lang="et-EE"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t-EE"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ISO 14001</a:t>
            </a:r>
            <a:endParaRPr kumimoji="0" lang="et-EE" sz="1200" b="1" i="0" u="none" strike="noStrike" cap="none" normalizeH="0" baseline="0" dirty="0" smtClean="0">
              <a:ln>
                <a:noFill/>
              </a:ln>
              <a:solidFill>
                <a:srgbClr val="00206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t-EE" sz="12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ISO 18001</a:t>
            </a:r>
            <a:endParaRPr kumimoji="0" lang="et-EE" sz="1200" b="1" i="0" u="none" strike="noStrike" cap="none" normalizeH="0" baseline="0" dirty="0" smtClean="0">
              <a:ln>
                <a:noFill/>
              </a:ln>
              <a:solidFill>
                <a:srgbClr val="002060"/>
              </a:solidFill>
              <a:effectLst/>
              <a:latin typeface="Arial" pitchFamily="34" charset="0"/>
              <a:cs typeface="Arial" pitchFamily="34" charset="0"/>
            </a:endParaRPr>
          </a:p>
        </p:txBody>
      </p:sp>
      <p:sp>
        <p:nvSpPr>
          <p:cNvPr id="4109" name="Text Box 13"/>
          <p:cNvSpPr txBox="1">
            <a:spLocks noChangeArrowheads="1"/>
          </p:cNvSpPr>
          <p:nvPr/>
        </p:nvSpPr>
        <p:spPr bwMode="auto">
          <a:xfrm>
            <a:off x="242888" y="5359400"/>
            <a:ext cx="8394700" cy="657225"/>
          </a:xfrm>
          <a:prstGeom prst="rect">
            <a:avLst/>
          </a:prstGeom>
          <a:solidFill>
            <a:srgbClr val="EEECE1"/>
          </a:solidFill>
          <a:ln w="9525">
            <a:solidFill>
              <a:srgbClr val="000000"/>
            </a:solidFill>
            <a:miter lim="800000"/>
            <a:headEnd/>
            <a:tailEnd/>
          </a:ln>
          <a:effectLst>
            <a:outerShdw dist="107763" dir="18900000" algn="ctr" rotWithShape="0">
              <a:srgbClr val="808080"/>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595959"/>
                </a:solidFill>
                <a:effectLst/>
                <a:latin typeface="Times New Roman" pitchFamily="18" charset="0"/>
                <a:cs typeface="Times New Roman" pitchFamily="18" charset="0"/>
              </a:rPr>
              <a:t>Overall EU legislation, Euro codes (EN), International standards (ISO)</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4107" name="AutoShape 11"/>
          <p:cNvSpPr>
            <a:spLocks noChangeShapeType="1"/>
          </p:cNvSpPr>
          <p:nvPr/>
        </p:nvSpPr>
        <p:spPr bwMode="auto">
          <a:xfrm flipV="1">
            <a:off x="990600" y="2895600"/>
            <a:ext cx="3352800" cy="838200"/>
          </a:xfrm>
          <a:prstGeom prst="straightConnector1">
            <a:avLst/>
          </a:prstGeom>
          <a:noFill/>
          <a:ln w="38100">
            <a:solidFill>
              <a:srgbClr val="5A5A5A"/>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06" name="AutoShape 10"/>
          <p:cNvSpPr>
            <a:spLocks noChangeShapeType="1"/>
          </p:cNvSpPr>
          <p:nvPr/>
        </p:nvSpPr>
        <p:spPr bwMode="auto">
          <a:xfrm flipH="1" flipV="1">
            <a:off x="4648200" y="2895600"/>
            <a:ext cx="3352799" cy="914400"/>
          </a:xfrm>
          <a:prstGeom prst="straightConnector1">
            <a:avLst/>
          </a:prstGeom>
          <a:noFill/>
          <a:ln w="38100">
            <a:solidFill>
              <a:srgbClr val="5A5A5A"/>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03" name="AutoShape 7"/>
          <p:cNvSpPr>
            <a:spLocks noChangeShapeType="1"/>
          </p:cNvSpPr>
          <p:nvPr/>
        </p:nvSpPr>
        <p:spPr bwMode="auto">
          <a:xfrm>
            <a:off x="2792413" y="2317750"/>
            <a:ext cx="527050" cy="0"/>
          </a:xfrm>
          <a:prstGeom prst="straightConnector1">
            <a:avLst/>
          </a:prstGeom>
          <a:noFill/>
          <a:ln w="57150">
            <a:solidFill>
              <a:srgbClr val="00B050"/>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02" name="AutoShape 6"/>
          <p:cNvSpPr>
            <a:spLocks noChangeShapeType="1"/>
          </p:cNvSpPr>
          <p:nvPr/>
        </p:nvSpPr>
        <p:spPr bwMode="auto">
          <a:xfrm flipH="1">
            <a:off x="2792413" y="2571750"/>
            <a:ext cx="527050" cy="0"/>
          </a:xfrm>
          <a:prstGeom prst="straightConnector1">
            <a:avLst/>
          </a:prstGeom>
          <a:noFill/>
          <a:ln w="57150">
            <a:solidFill>
              <a:srgbClr val="E36C0A"/>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01" name="AutoShape 5"/>
          <p:cNvSpPr>
            <a:spLocks noChangeShapeType="1"/>
          </p:cNvSpPr>
          <p:nvPr/>
        </p:nvSpPr>
        <p:spPr bwMode="auto">
          <a:xfrm>
            <a:off x="5754688" y="2365375"/>
            <a:ext cx="430212" cy="0"/>
          </a:xfrm>
          <a:prstGeom prst="straightConnector1">
            <a:avLst/>
          </a:prstGeom>
          <a:noFill/>
          <a:ln w="57150">
            <a:solidFill>
              <a:srgbClr val="E36C0A"/>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00" name="AutoShape 4"/>
          <p:cNvSpPr>
            <a:spLocks noChangeShapeType="1"/>
          </p:cNvSpPr>
          <p:nvPr/>
        </p:nvSpPr>
        <p:spPr bwMode="auto">
          <a:xfrm flipH="1">
            <a:off x="5754688" y="2565400"/>
            <a:ext cx="430212" cy="0"/>
          </a:xfrm>
          <a:prstGeom prst="straightConnector1">
            <a:avLst/>
          </a:prstGeom>
          <a:noFill/>
          <a:ln w="57150">
            <a:solidFill>
              <a:srgbClr val="0070C0"/>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099" name="AutoShape 3"/>
          <p:cNvSpPr>
            <a:spLocks noChangeShapeType="1"/>
          </p:cNvSpPr>
          <p:nvPr/>
        </p:nvSpPr>
        <p:spPr bwMode="auto">
          <a:xfrm flipV="1">
            <a:off x="7348538" y="4924425"/>
            <a:ext cx="0" cy="419100"/>
          </a:xfrm>
          <a:prstGeom prst="straightConnector1">
            <a:avLst/>
          </a:prstGeom>
          <a:noFill/>
          <a:ln w="38100">
            <a:solidFill>
              <a:srgbClr val="5A5A5A"/>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098" name="AutoShape 2"/>
          <p:cNvSpPr>
            <a:spLocks noChangeShapeType="1"/>
          </p:cNvSpPr>
          <p:nvPr/>
        </p:nvSpPr>
        <p:spPr bwMode="auto">
          <a:xfrm flipV="1">
            <a:off x="4452938" y="4876800"/>
            <a:ext cx="0" cy="466725"/>
          </a:xfrm>
          <a:prstGeom prst="straightConnector1">
            <a:avLst/>
          </a:prstGeom>
          <a:noFill/>
          <a:ln w="38100">
            <a:solidFill>
              <a:srgbClr val="5A5A5A"/>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097" name="AutoShape 1"/>
          <p:cNvSpPr>
            <a:spLocks noChangeShapeType="1"/>
          </p:cNvSpPr>
          <p:nvPr/>
        </p:nvSpPr>
        <p:spPr bwMode="auto">
          <a:xfrm flipV="1">
            <a:off x="1519238" y="4876800"/>
            <a:ext cx="0" cy="400050"/>
          </a:xfrm>
          <a:prstGeom prst="straightConnector1">
            <a:avLst/>
          </a:prstGeom>
          <a:noFill/>
          <a:ln w="38100">
            <a:solidFill>
              <a:srgbClr val="5A5A5A"/>
            </a:solidFill>
            <a:round/>
            <a:headEnd/>
            <a:tailEnd type="triangle" w="med" len="med"/>
          </a:ln>
        </p:spPr>
        <p:txBody>
          <a:bodyPr vert="horz" wrap="square" lIns="91440" tIns="45720" rIns="91440" bIns="45720" numCol="1" anchor="t" anchorCtr="0" compatLnSpc="1">
            <a:prstTxWarp prst="textNoShape">
              <a:avLst/>
            </a:prstTxWarp>
          </a:bodyPr>
          <a:lstStyle/>
          <a:p>
            <a:endParaRPr lang="et-EE"/>
          </a:p>
        </p:txBody>
      </p:sp>
      <p:sp>
        <p:nvSpPr>
          <p:cNvPr id="4133" name="Rectangle 3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t-EE"/>
          </a:p>
        </p:txBody>
      </p:sp>
      <p:sp>
        <p:nvSpPr>
          <p:cNvPr id="4146" name="Rectangle 50"/>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t-EE" sz="1800" b="0" i="0" u="none" strike="noStrike" cap="none" normalizeH="0" baseline="0" smtClean="0">
              <a:ln>
                <a:noFill/>
              </a:ln>
              <a:solidFill>
                <a:schemeClr val="tx1"/>
              </a:solidFill>
              <a:effectLst/>
              <a:latin typeface="Arial" pitchFamily="34" charset="0"/>
            </a:endParaRPr>
          </a:p>
        </p:txBody>
      </p:sp>
      <p:cxnSp>
        <p:nvCxnSpPr>
          <p:cNvPr id="45" name="Sirge noolkonnektor 44"/>
          <p:cNvCxnSpPr/>
          <p:nvPr/>
        </p:nvCxnSpPr>
        <p:spPr>
          <a:xfrm>
            <a:off x="914400" y="2819400"/>
            <a:ext cx="0" cy="1066800"/>
          </a:xfrm>
          <a:prstGeom prst="straightConnector1">
            <a:avLst/>
          </a:prstGeom>
          <a:ln w="38100">
            <a:solidFill>
              <a:schemeClr val="bg1">
                <a:lumMod val="65000"/>
                <a:lumOff val="3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Sirge noolkonnektor 45"/>
          <p:cNvCxnSpPr/>
          <p:nvPr/>
        </p:nvCxnSpPr>
        <p:spPr>
          <a:xfrm>
            <a:off x="4495800" y="2819400"/>
            <a:ext cx="0" cy="1066800"/>
          </a:xfrm>
          <a:prstGeom prst="straightConnector1">
            <a:avLst/>
          </a:prstGeom>
          <a:ln w="38100">
            <a:solidFill>
              <a:schemeClr val="bg1">
                <a:lumMod val="65000"/>
                <a:lumOff val="3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Sirge noolkonnektor 46"/>
          <p:cNvCxnSpPr/>
          <p:nvPr/>
        </p:nvCxnSpPr>
        <p:spPr>
          <a:xfrm>
            <a:off x="8153400" y="2743200"/>
            <a:ext cx="0" cy="1143000"/>
          </a:xfrm>
          <a:prstGeom prst="straightConnector1">
            <a:avLst/>
          </a:prstGeom>
          <a:ln w="38100">
            <a:solidFill>
              <a:schemeClr val="bg1">
                <a:lumMod val="65000"/>
                <a:lumOff val="3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859022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n-GB" b="1" dirty="0" smtClean="0">
                <a:solidFill>
                  <a:srgbClr val="66FF33"/>
                </a:solidFill>
              </a:rPr>
              <a:t>Number of market professionals Estonia v.s Finland </a:t>
            </a:r>
            <a:endParaRPr lang="en-GB" b="1" dirty="0">
              <a:solidFill>
                <a:srgbClr val="66FF33"/>
              </a:solidFill>
            </a:endParaRPr>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25</a:t>
            </a:fld>
            <a:endParaRPr lang="et-EE"/>
          </a:p>
        </p:txBody>
      </p:sp>
      <p:sp>
        <p:nvSpPr>
          <p:cNvPr id="8"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t-EE"/>
          </a:p>
        </p:txBody>
      </p:sp>
      <p:pic>
        <p:nvPicPr>
          <p:cNvPr id="9" name="Picture 8"/>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 y="1295400"/>
            <a:ext cx="8991600" cy="4038600"/>
          </a:xfrm>
          <a:prstGeom prst="rect">
            <a:avLst/>
          </a:prstGeom>
          <a:noFill/>
          <a:ln w="9525">
            <a:solidFill>
              <a:schemeClr val="tx1"/>
            </a:solidFill>
            <a:miter lim="800000"/>
            <a:headEnd/>
            <a:tailEnd/>
          </a:ln>
          <a:effectLst/>
          <a:extLst/>
        </p:spPr>
      </p:pic>
      <p:sp>
        <p:nvSpPr>
          <p:cNvPr id="10" name="Ristkülik 9"/>
          <p:cNvSpPr/>
          <p:nvPr/>
        </p:nvSpPr>
        <p:spPr>
          <a:xfrm>
            <a:off x="838200" y="4667250"/>
            <a:ext cx="8001000" cy="142875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et-EE" sz="1200" dirty="0" smtClean="0">
                <a:solidFill>
                  <a:srgbClr val="FF0000"/>
                </a:solidFill>
                <a:effectLst/>
                <a:latin typeface="Arial"/>
                <a:ea typeface="Calibri"/>
                <a:cs typeface="Times New Roman"/>
              </a:rPr>
              <a:t>        Estonia                                  </a:t>
            </a:r>
            <a:r>
              <a:rPr lang="et-EE" sz="1200" dirty="0" err="1">
                <a:solidFill>
                  <a:srgbClr val="FF0000"/>
                </a:solidFill>
                <a:effectLst/>
                <a:latin typeface="Arial"/>
                <a:ea typeface="Calibri"/>
                <a:cs typeface="Times New Roman"/>
              </a:rPr>
              <a:t>Finland</a:t>
            </a:r>
            <a:r>
              <a:rPr lang="et-EE" sz="1200" dirty="0">
                <a:solidFill>
                  <a:srgbClr val="FF0000"/>
                </a:solidFill>
                <a:effectLst/>
                <a:latin typeface="Arial"/>
                <a:ea typeface="Calibri"/>
                <a:cs typeface="Times New Roman"/>
              </a:rPr>
              <a:t>                       </a:t>
            </a:r>
            <a:r>
              <a:rPr lang="et-EE" sz="1200" dirty="0" smtClean="0">
                <a:solidFill>
                  <a:srgbClr val="FF0000"/>
                </a:solidFill>
                <a:effectLst/>
                <a:latin typeface="Arial"/>
                <a:ea typeface="Calibri"/>
                <a:cs typeface="Times New Roman"/>
              </a:rPr>
              <a:t>              Estonia </a:t>
            </a:r>
            <a:r>
              <a:rPr lang="et-EE" sz="1200" dirty="0" err="1">
                <a:solidFill>
                  <a:srgbClr val="FF0000"/>
                </a:solidFill>
                <a:effectLst/>
                <a:latin typeface="Arial"/>
                <a:ea typeface="Calibri"/>
                <a:cs typeface="Times New Roman"/>
              </a:rPr>
              <a:t>per</a:t>
            </a:r>
            <a:r>
              <a:rPr lang="et-EE" sz="1200" dirty="0">
                <a:solidFill>
                  <a:srgbClr val="FF0000"/>
                </a:solidFill>
                <a:effectLst/>
                <a:latin typeface="Arial"/>
                <a:ea typeface="Calibri"/>
                <a:cs typeface="Times New Roman"/>
              </a:rPr>
              <a:t> </a:t>
            </a:r>
            <a:r>
              <a:rPr lang="et-EE" sz="1200" dirty="0" err="1">
                <a:solidFill>
                  <a:srgbClr val="FF0000"/>
                </a:solidFill>
                <a:effectLst/>
                <a:latin typeface="Arial"/>
                <a:ea typeface="Calibri"/>
                <a:cs typeface="Times New Roman"/>
              </a:rPr>
              <a:t>capita</a:t>
            </a:r>
            <a:r>
              <a:rPr lang="et-EE" sz="1200" dirty="0">
                <a:solidFill>
                  <a:srgbClr val="FF0000"/>
                </a:solidFill>
                <a:effectLst/>
                <a:latin typeface="Arial"/>
                <a:ea typeface="Calibri"/>
                <a:cs typeface="Times New Roman"/>
              </a:rPr>
              <a:t>   </a:t>
            </a:r>
            <a:r>
              <a:rPr lang="et-EE" sz="1200" dirty="0" smtClean="0">
                <a:solidFill>
                  <a:srgbClr val="FF0000"/>
                </a:solidFill>
                <a:effectLst/>
                <a:latin typeface="Arial"/>
                <a:ea typeface="Calibri"/>
                <a:cs typeface="Times New Roman"/>
              </a:rPr>
              <a:t>            </a:t>
            </a:r>
            <a:r>
              <a:rPr lang="en-GB" sz="1200" dirty="0" smtClean="0">
                <a:solidFill>
                  <a:srgbClr val="FF0000"/>
                </a:solidFill>
                <a:effectLst/>
                <a:latin typeface="Arial"/>
                <a:ea typeface="Calibri"/>
                <a:cs typeface="Times New Roman"/>
              </a:rPr>
              <a:t>Finland </a:t>
            </a:r>
            <a:r>
              <a:rPr lang="en-GB" sz="1200" dirty="0">
                <a:solidFill>
                  <a:srgbClr val="FF0000"/>
                </a:solidFill>
                <a:effectLst/>
                <a:latin typeface="Arial"/>
                <a:ea typeface="Calibri"/>
                <a:cs typeface="Times New Roman"/>
              </a:rPr>
              <a:t>per capita</a:t>
            </a:r>
            <a:endParaRPr lang="et-EE" sz="1100" dirty="0">
              <a:effectLst/>
              <a:ea typeface="Calibri"/>
              <a:cs typeface="Times New Roman"/>
            </a:endParaRPr>
          </a:p>
          <a:p>
            <a:pPr>
              <a:lnSpc>
                <a:spcPct val="115000"/>
              </a:lnSpc>
              <a:spcAft>
                <a:spcPts val="1000"/>
              </a:spcAft>
            </a:pPr>
            <a:r>
              <a:rPr lang="en-GB" sz="1200" dirty="0" smtClean="0">
                <a:solidFill>
                  <a:srgbClr val="FF0000"/>
                </a:solidFill>
                <a:effectLst/>
                <a:latin typeface="Arial"/>
                <a:ea typeface="Calibri"/>
                <a:cs typeface="Times New Roman"/>
              </a:rPr>
              <a:t>Appraisers</a:t>
            </a:r>
            <a:r>
              <a:rPr lang="et-EE" sz="1200" dirty="0" smtClean="0">
                <a:solidFill>
                  <a:srgbClr val="FF0000"/>
                </a:solidFill>
                <a:effectLst/>
                <a:latin typeface="Arial"/>
                <a:ea typeface="Calibri"/>
                <a:cs typeface="Times New Roman"/>
              </a:rPr>
              <a:t>#</a:t>
            </a:r>
            <a:r>
              <a:rPr lang="en-GB" sz="1200" dirty="0" smtClean="0">
                <a:solidFill>
                  <a:srgbClr val="FF0000"/>
                </a:solidFill>
                <a:effectLst/>
                <a:latin typeface="Arial"/>
                <a:ea typeface="Calibri"/>
                <a:cs typeface="Times New Roman"/>
              </a:rPr>
              <a:t>Assignee </a:t>
            </a:r>
            <a:r>
              <a:rPr lang="en-GB" sz="1200" dirty="0">
                <a:solidFill>
                  <a:srgbClr val="FF0000"/>
                </a:solidFill>
                <a:effectLst/>
                <a:latin typeface="Arial"/>
                <a:ea typeface="Calibri"/>
                <a:cs typeface="Times New Roman"/>
              </a:rPr>
              <a:t>in </a:t>
            </a:r>
            <a:r>
              <a:rPr lang="en-GB" sz="1200" dirty="0" smtClean="0">
                <a:solidFill>
                  <a:srgbClr val="FF0000"/>
                </a:solidFill>
                <a:effectLst/>
                <a:latin typeface="Arial"/>
                <a:ea typeface="Calibri"/>
                <a:cs typeface="Times New Roman"/>
              </a:rPr>
              <a:t>bankruptcy</a:t>
            </a:r>
            <a:r>
              <a:rPr lang="et-EE" sz="1200" dirty="0" smtClean="0">
                <a:solidFill>
                  <a:srgbClr val="FF0000"/>
                </a:solidFill>
                <a:effectLst/>
                <a:latin typeface="Arial"/>
                <a:ea typeface="Calibri"/>
                <a:cs typeface="Times New Roman"/>
              </a:rPr>
              <a:t>#</a:t>
            </a:r>
            <a:r>
              <a:rPr lang="en-GB" sz="1200" dirty="0" smtClean="0">
                <a:solidFill>
                  <a:srgbClr val="FF0000"/>
                </a:solidFill>
                <a:effectLst/>
                <a:latin typeface="Arial"/>
                <a:ea typeface="Calibri"/>
                <a:cs typeface="Times New Roman"/>
              </a:rPr>
              <a:t>Notary</a:t>
            </a:r>
            <a:endParaRPr lang="et-EE" sz="1100" dirty="0">
              <a:effectLst/>
              <a:ea typeface="Calibri"/>
              <a:cs typeface="Times New Roman"/>
            </a:endParaRPr>
          </a:p>
          <a:p>
            <a:pPr>
              <a:lnSpc>
                <a:spcPct val="115000"/>
              </a:lnSpc>
              <a:spcAft>
                <a:spcPts val="1000"/>
              </a:spcAft>
            </a:pPr>
            <a:r>
              <a:rPr lang="et-EE" sz="1400" b="1" dirty="0">
                <a:solidFill>
                  <a:srgbClr val="002060"/>
                </a:solidFill>
                <a:effectLst/>
                <a:ea typeface="Calibri"/>
                <a:cs typeface="Times New Roman"/>
              </a:rPr>
              <a:t> </a:t>
            </a:r>
            <a:r>
              <a:rPr lang="en-US" sz="1400" b="1" dirty="0" err="1" smtClean="0">
                <a:solidFill>
                  <a:srgbClr val="002060"/>
                </a:solidFill>
                <a:effectLst/>
                <a:ea typeface="Calibri"/>
                <a:cs typeface="Times New Roman"/>
              </a:rPr>
              <a:t>Addapted</a:t>
            </a:r>
            <a:r>
              <a:rPr lang="et-EE" sz="1400" b="1" dirty="0" smtClean="0">
                <a:solidFill>
                  <a:srgbClr val="002060"/>
                </a:solidFill>
                <a:effectLst/>
                <a:ea typeface="Calibri"/>
                <a:cs typeface="Times New Roman"/>
              </a:rPr>
              <a:t>  </a:t>
            </a:r>
            <a:r>
              <a:rPr lang="en-US" sz="1400" b="1" dirty="0" err="1" smtClean="0">
                <a:solidFill>
                  <a:srgbClr val="002060"/>
                </a:solidFill>
              </a:rPr>
              <a:t>Pomerleano</a:t>
            </a:r>
            <a:r>
              <a:rPr lang="en-US" sz="1400" b="1" dirty="0" smtClean="0">
                <a:solidFill>
                  <a:srgbClr val="002060"/>
                </a:solidFill>
              </a:rPr>
              <a:t> </a:t>
            </a:r>
            <a:r>
              <a:rPr lang="en-US" sz="1400" b="1" dirty="0">
                <a:solidFill>
                  <a:srgbClr val="002060"/>
                </a:solidFill>
              </a:rPr>
              <a:t>Michael (2002)</a:t>
            </a:r>
            <a:r>
              <a:rPr lang="en-US" sz="1400" dirty="0">
                <a:solidFill>
                  <a:srgbClr val="002060"/>
                </a:solidFill>
              </a:rPr>
              <a:t> Back to the Basics: Critical Financial Sector Professions Required in the Aftermath of an Asset Bubble, The Appraisal Journal, April 2002, pp 173-181</a:t>
            </a:r>
            <a:endParaRPr lang="et-EE" sz="1400" dirty="0">
              <a:solidFill>
                <a:srgbClr val="002060"/>
              </a:solidFill>
            </a:endParaRPr>
          </a:p>
          <a:p>
            <a:pPr>
              <a:lnSpc>
                <a:spcPct val="115000"/>
              </a:lnSpc>
              <a:spcAft>
                <a:spcPts val="1000"/>
              </a:spcAft>
            </a:pPr>
            <a:endParaRPr lang="et-EE" sz="1100" dirty="0">
              <a:solidFill>
                <a:srgbClr val="002060"/>
              </a:solidFill>
              <a:effectLst/>
              <a:ea typeface="Calibri"/>
              <a:cs typeface="Times New Roman"/>
            </a:endParaRPr>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686800" cy="914400"/>
          </a:xfrm>
        </p:spPr>
        <p:txBody>
          <a:bodyPr/>
          <a:lstStyle/>
          <a:p>
            <a:r>
              <a:rPr lang="et-EE" sz="3600" b="1" dirty="0" smtClean="0">
                <a:solidFill>
                  <a:srgbClr val="66FF33"/>
                </a:solidFill>
              </a:rPr>
              <a:t>Time </a:t>
            </a:r>
            <a:r>
              <a:rPr lang="et-EE" sz="3600" b="1" dirty="0" err="1" smtClean="0">
                <a:solidFill>
                  <a:srgbClr val="66FF33"/>
                </a:solidFill>
              </a:rPr>
              <a:t>line</a:t>
            </a:r>
            <a:r>
              <a:rPr lang="et-EE" sz="3600" b="1" dirty="0" smtClean="0">
                <a:solidFill>
                  <a:srgbClr val="66FF33"/>
                </a:solidFill>
              </a:rPr>
              <a:t> &amp; </a:t>
            </a:r>
            <a:r>
              <a:rPr lang="et-EE" sz="3600" b="1" dirty="0" err="1" smtClean="0">
                <a:solidFill>
                  <a:srgbClr val="66FF33"/>
                </a:solidFill>
              </a:rPr>
              <a:t>basic</a:t>
            </a:r>
            <a:r>
              <a:rPr lang="et-EE" sz="3600" b="1" dirty="0" smtClean="0">
                <a:solidFill>
                  <a:srgbClr val="66FF33"/>
                </a:solidFill>
              </a:rPr>
              <a:t> </a:t>
            </a:r>
            <a:r>
              <a:rPr lang="et-EE" sz="3600" b="1" dirty="0" err="1" smtClean="0">
                <a:solidFill>
                  <a:srgbClr val="66FF33"/>
                </a:solidFill>
              </a:rPr>
              <a:t>markers</a:t>
            </a:r>
            <a:r>
              <a:rPr lang="et-EE" sz="3600" b="1" dirty="0" smtClean="0">
                <a:solidFill>
                  <a:srgbClr val="66FF33"/>
                </a:solidFill>
              </a:rPr>
              <a:t> </a:t>
            </a:r>
            <a:r>
              <a:rPr lang="et-EE" sz="3600" b="1" dirty="0" err="1" smtClean="0">
                <a:solidFill>
                  <a:srgbClr val="66FF33"/>
                </a:solidFill>
              </a:rPr>
              <a:t>of</a:t>
            </a:r>
            <a:r>
              <a:rPr lang="et-EE" sz="3600" b="1" dirty="0" smtClean="0">
                <a:solidFill>
                  <a:srgbClr val="66FF33"/>
                </a:solidFill>
              </a:rPr>
              <a:t> real </a:t>
            </a:r>
            <a:r>
              <a:rPr lang="et-EE" sz="3600" b="1" dirty="0" err="1" smtClean="0">
                <a:solidFill>
                  <a:srgbClr val="66FF33"/>
                </a:solidFill>
              </a:rPr>
              <a:t>estate</a:t>
            </a:r>
            <a:r>
              <a:rPr lang="et-EE" sz="3600" b="1" dirty="0" smtClean="0">
                <a:solidFill>
                  <a:srgbClr val="66FF33"/>
                </a:solidFill>
              </a:rPr>
              <a:t> </a:t>
            </a:r>
            <a:r>
              <a:rPr lang="et-EE" sz="3600" b="1" dirty="0" err="1" smtClean="0">
                <a:solidFill>
                  <a:srgbClr val="66FF33"/>
                </a:solidFill>
              </a:rPr>
              <a:t>appraisal</a:t>
            </a:r>
            <a:r>
              <a:rPr lang="et-EE" sz="3600" b="1" dirty="0" smtClean="0">
                <a:solidFill>
                  <a:srgbClr val="66FF33"/>
                </a:solidFill>
              </a:rPr>
              <a:t> </a:t>
            </a:r>
            <a:r>
              <a:rPr lang="et-EE" sz="3600" b="1" dirty="0" err="1" smtClean="0">
                <a:solidFill>
                  <a:srgbClr val="66FF33"/>
                </a:solidFill>
              </a:rPr>
              <a:t>development</a:t>
            </a:r>
            <a:r>
              <a:rPr lang="et-EE" sz="3600" b="1" dirty="0" smtClean="0">
                <a:solidFill>
                  <a:srgbClr val="66FF33"/>
                </a:solidFill>
              </a:rPr>
              <a:t> </a:t>
            </a:r>
            <a:endParaRPr lang="et-EE" sz="3600" b="1" dirty="0">
              <a:solidFill>
                <a:srgbClr val="66FF33"/>
              </a:solidFill>
            </a:endParaRPr>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26</a:t>
            </a:fld>
            <a:endParaRPr lang="et-EE"/>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688" y="1447800"/>
            <a:ext cx="9040813" cy="7294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9" name="Sirgkonnektor 8"/>
          <p:cNvCxnSpPr/>
          <p:nvPr/>
        </p:nvCxnSpPr>
        <p:spPr>
          <a:xfrm>
            <a:off x="6477000" y="2362200"/>
            <a:ext cx="0" cy="403860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533255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457200" y="0"/>
            <a:ext cx="7772400" cy="914400"/>
          </a:xfrm>
        </p:spPr>
        <p:txBody>
          <a:bodyPr/>
          <a:lstStyle/>
          <a:p>
            <a:r>
              <a:rPr lang="et-EE" sz="4400" b="1" dirty="0" err="1" smtClean="0">
                <a:solidFill>
                  <a:srgbClr val="66FF33"/>
                </a:solidFill>
              </a:rPr>
              <a:t>Problems</a:t>
            </a:r>
            <a:r>
              <a:rPr lang="et-EE" sz="4400" b="1" dirty="0" smtClean="0">
                <a:solidFill>
                  <a:srgbClr val="66FF33"/>
                </a:solidFill>
              </a:rPr>
              <a:t> (1)</a:t>
            </a:r>
            <a:endParaRPr lang="et-EE" sz="4400" b="1" dirty="0">
              <a:solidFill>
                <a:srgbClr val="66FF33"/>
              </a:solidFill>
            </a:endParaRPr>
          </a:p>
        </p:txBody>
      </p:sp>
      <p:sp>
        <p:nvSpPr>
          <p:cNvPr id="8" name="Sisu kohatäide 7"/>
          <p:cNvSpPr>
            <a:spLocks noGrp="1"/>
          </p:cNvSpPr>
          <p:nvPr>
            <p:ph idx="1"/>
          </p:nvPr>
        </p:nvSpPr>
        <p:spPr>
          <a:xfrm>
            <a:off x="609600" y="1143000"/>
            <a:ext cx="8229600" cy="5212560"/>
          </a:xfrm>
        </p:spPr>
        <p:txBody>
          <a:bodyPr/>
          <a:lstStyle/>
          <a:p>
            <a:r>
              <a:rPr lang="en-GB" sz="3200" dirty="0" smtClean="0"/>
              <a:t>Multiplicity of recognition of professionals </a:t>
            </a:r>
          </a:p>
          <a:p>
            <a:pPr lvl="1"/>
            <a:r>
              <a:rPr lang="en-GB" sz="3200" dirty="0" smtClean="0"/>
              <a:t>Activity based – Ministry of Economics</a:t>
            </a:r>
          </a:p>
          <a:p>
            <a:pPr lvl="1"/>
            <a:r>
              <a:rPr lang="en-GB" sz="3200" dirty="0" smtClean="0"/>
              <a:t>Profession based – Register of professions </a:t>
            </a:r>
          </a:p>
          <a:p>
            <a:pPr lvl="1"/>
            <a:r>
              <a:rPr lang="en-GB" sz="3200" dirty="0" smtClean="0"/>
              <a:t>State licensed – Land assessment and valuation</a:t>
            </a:r>
          </a:p>
          <a:p>
            <a:pPr lvl="1"/>
            <a:r>
              <a:rPr lang="en-GB" sz="3200" dirty="0" smtClean="0"/>
              <a:t>State authorization – Estonian Forensic Science Institute</a:t>
            </a:r>
            <a:endParaRPr lang="et-EE" sz="3200" dirty="0" smtClean="0"/>
          </a:p>
          <a:p>
            <a:pPr lvl="1"/>
            <a:r>
              <a:rPr lang="en-US" sz="3200" dirty="0" smtClean="0"/>
              <a:t>State licensed – environment impact assessment</a:t>
            </a:r>
          </a:p>
          <a:p>
            <a:endParaRPr lang="en-GB"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27</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457200" y="228600"/>
            <a:ext cx="7772400" cy="914400"/>
          </a:xfrm>
        </p:spPr>
        <p:txBody>
          <a:bodyPr/>
          <a:lstStyle/>
          <a:p>
            <a:r>
              <a:rPr lang="en-US" sz="4400" b="1" dirty="0" smtClean="0">
                <a:solidFill>
                  <a:srgbClr val="66FF33"/>
                </a:solidFill>
              </a:rPr>
              <a:t>Problems</a:t>
            </a:r>
            <a:r>
              <a:rPr lang="et-EE" sz="4400" b="1" dirty="0" smtClean="0">
                <a:solidFill>
                  <a:srgbClr val="66FF33"/>
                </a:solidFill>
              </a:rPr>
              <a:t> </a:t>
            </a:r>
            <a:r>
              <a:rPr lang="et-EE" sz="4400" b="1" dirty="0" smtClean="0">
                <a:solidFill>
                  <a:srgbClr val="66FF33"/>
                </a:solidFill>
              </a:rPr>
              <a:t>(2)</a:t>
            </a:r>
            <a:endParaRPr lang="et-EE" sz="4400" dirty="0"/>
          </a:p>
        </p:txBody>
      </p:sp>
      <p:sp>
        <p:nvSpPr>
          <p:cNvPr id="8" name="Sisu kohatäide 7"/>
          <p:cNvSpPr>
            <a:spLocks noGrp="1"/>
          </p:cNvSpPr>
          <p:nvPr>
            <p:ph idx="1"/>
          </p:nvPr>
        </p:nvSpPr>
        <p:spPr>
          <a:xfrm>
            <a:off x="762000" y="1295400"/>
            <a:ext cx="7924800" cy="5060160"/>
          </a:xfrm>
        </p:spPr>
        <p:txBody>
          <a:bodyPr/>
          <a:lstStyle/>
          <a:p>
            <a:r>
              <a:rPr lang="en-US" dirty="0" smtClean="0"/>
              <a:t>Activity of intended </a:t>
            </a:r>
            <a:r>
              <a:rPr lang="en-US" dirty="0" smtClean="0"/>
              <a:t>users</a:t>
            </a:r>
            <a:r>
              <a:rPr lang="et-EE" dirty="0" smtClean="0"/>
              <a:t>  - </a:t>
            </a:r>
            <a:r>
              <a:rPr lang="et-EE" dirty="0" err="1" smtClean="0"/>
              <a:t>owners</a:t>
            </a:r>
            <a:r>
              <a:rPr lang="et-EE" dirty="0" smtClean="0"/>
              <a:t> </a:t>
            </a:r>
            <a:r>
              <a:rPr lang="et-EE" smtClean="0"/>
              <a:t>approach</a:t>
            </a:r>
            <a:endParaRPr lang="en-US" dirty="0" smtClean="0"/>
          </a:p>
          <a:p>
            <a:r>
              <a:rPr lang="en-US" dirty="0" smtClean="0"/>
              <a:t>Shortage  of co-operation with Council of </a:t>
            </a:r>
            <a:r>
              <a:rPr lang="en-US" dirty="0" smtClean="0"/>
              <a:t>Auditor</a:t>
            </a:r>
            <a:r>
              <a:rPr lang="et-EE" dirty="0" smtClean="0"/>
              <a:t>s</a:t>
            </a:r>
            <a:r>
              <a:rPr lang="en-US" dirty="0" smtClean="0"/>
              <a:t>, </a:t>
            </a:r>
            <a:r>
              <a:rPr lang="en-US" dirty="0" smtClean="0"/>
              <a:t>Courts, Executive sales officers</a:t>
            </a:r>
          </a:p>
          <a:p>
            <a:r>
              <a:rPr lang="en-US" dirty="0" smtClean="0"/>
              <a:t>Manners of international banks – movement to wards more developed inside valuation</a:t>
            </a:r>
          </a:p>
          <a:p>
            <a:r>
              <a:rPr lang="en-US" dirty="0" smtClean="0"/>
              <a:t>Utility rate of market</a:t>
            </a:r>
          </a:p>
          <a:p>
            <a:r>
              <a:rPr lang="en-US" dirty="0" smtClean="0"/>
              <a:t>National migration changes</a:t>
            </a:r>
            <a:endParaRPr lang="en-US"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28</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p:txBody>
          <a:bodyPr/>
          <a:lstStyle/>
          <a:p>
            <a:r>
              <a:rPr lang="et-EE" b="1" dirty="0" err="1" smtClean="0">
                <a:solidFill>
                  <a:srgbClr val="66FF33"/>
                </a:solidFill>
              </a:rPr>
              <a:t>Questionary</a:t>
            </a:r>
            <a:r>
              <a:rPr lang="et-EE" b="1" dirty="0" smtClean="0">
                <a:solidFill>
                  <a:srgbClr val="66FF33"/>
                </a:solidFill>
              </a:rPr>
              <a:t> (</a:t>
            </a:r>
            <a:r>
              <a:rPr lang="et-EE" b="1" dirty="0" err="1" smtClean="0">
                <a:solidFill>
                  <a:srgbClr val="66FF33"/>
                </a:solidFill>
              </a:rPr>
              <a:t>poll</a:t>
            </a:r>
            <a:r>
              <a:rPr lang="et-EE" b="1" dirty="0" smtClean="0">
                <a:solidFill>
                  <a:srgbClr val="66FF33"/>
                </a:solidFill>
              </a:rPr>
              <a:t>)</a:t>
            </a:r>
            <a:endParaRPr lang="et-EE" b="1" dirty="0">
              <a:solidFill>
                <a:srgbClr val="66FF33"/>
              </a:solidFill>
            </a:endParaRPr>
          </a:p>
        </p:txBody>
      </p:sp>
      <p:sp>
        <p:nvSpPr>
          <p:cNvPr id="7" name="Sisu kohatäide 6"/>
          <p:cNvSpPr>
            <a:spLocks noGrp="1"/>
          </p:cNvSpPr>
          <p:nvPr>
            <p:ph idx="1"/>
          </p:nvPr>
        </p:nvSpPr>
        <p:spPr/>
        <p:txBody>
          <a:bodyPr/>
          <a:lstStyle/>
          <a:p>
            <a:r>
              <a:rPr lang="et-EE" dirty="0" err="1" smtClean="0"/>
              <a:t>Actual</a:t>
            </a:r>
            <a:r>
              <a:rPr lang="et-EE" dirty="0" smtClean="0"/>
              <a:t>, </a:t>
            </a:r>
            <a:r>
              <a:rPr lang="et-EE" dirty="0" err="1" smtClean="0"/>
              <a:t>takeing</a:t>
            </a:r>
            <a:r>
              <a:rPr lang="et-EE" dirty="0" smtClean="0"/>
              <a:t> </a:t>
            </a:r>
            <a:r>
              <a:rPr lang="et-EE" dirty="0" err="1" smtClean="0"/>
              <a:t>into</a:t>
            </a:r>
            <a:r>
              <a:rPr lang="et-EE" dirty="0" smtClean="0"/>
              <a:t> </a:t>
            </a:r>
            <a:r>
              <a:rPr lang="et-EE" dirty="0" err="1" smtClean="0"/>
              <a:t>account</a:t>
            </a:r>
            <a:r>
              <a:rPr lang="et-EE" dirty="0" smtClean="0"/>
              <a:t> </a:t>
            </a:r>
            <a:r>
              <a:rPr lang="et-EE" dirty="0" err="1" smtClean="0"/>
              <a:t>questionary</a:t>
            </a:r>
            <a:r>
              <a:rPr lang="et-EE" dirty="0" smtClean="0"/>
              <a:t> </a:t>
            </a:r>
            <a:r>
              <a:rPr lang="et-EE" dirty="0" err="1" smtClean="0"/>
              <a:t>is</a:t>
            </a:r>
            <a:r>
              <a:rPr lang="et-EE" dirty="0" smtClean="0"/>
              <a:t> </a:t>
            </a:r>
            <a:r>
              <a:rPr lang="et-EE" dirty="0" err="1" smtClean="0"/>
              <a:t>linked</a:t>
            </a:r>
            <a:r>
              <a:rPr lang="et-EE" dirty="0" smtClean="0"/>
              <a:t> </a:t>
            </a:r>
            <a:r>
              <a:rPr lang="et-EE" dirty="0" err="1" smtClean="0"/>
              <a:t>with</a:t>
            </a:r>
            <a:r>
              <a:rPr lang="et-EE" dirty="0" smtClean="0"/>
              <a:t> MSc </a:t>
            </a:r>
            <a:r>
              <a:rPr lang="et-EE" dirty="0" err="1" smtClean="0"/>
              <a:t>thesis</a:t>
            </a:r>
            <a:r>
              <a:rPr lang="et-EE" dirty="0" smtClean="0"/>
              <a:t> </a:t>
            </a:r>
            <a:r>
              <a:rPr lang="et-EE" dirty="0" err="1" smtClean="0"/>
              <a:t>of</a:t>
            </a:r>
            <a:r>
              <a:rPr lang="et-EE" dirty="0" smtClean="0"/>
              <a:t> </a:t>
            </a:r>
            <a:r>
              <a:rPr lang="et-EE" dirty="0" err="1" smtClean="0"/>
              <a:t>students</a:t>
            </a:r>
            <a:r>
              <a:rPr lang="et-EE" dirty="0" smtClean="0"/>
              <a:t> and </a:t>
            </a:r>
            <a:r>
              <a:rPr lang="et-EE" dirty="0" err="1" smtClean="0"/>
              <a:t>will</a:t>
            </a:r>
            <a:r>
              <a:rPr lang="et-EE" dirty="0" smtClean="0"/>
              <a:t> </a:t>
            </a:r>
            <a:r>
              <a:rPr lang="et-EE" dirty="0" err="1" smtClean="0"/>
              <a:t>be</a:t>
            </a:r>
            <a:r>
              <a:rPr lang="et-EE" dirty="0" smtClean="0"/>
              <a:t> </a:t>
            </a:r>
            <a:r>
              <a:rPr lang="et-EE" dirty="0" err="1" smtClean="0"/>
              <a:t>attached</a:t>
            </a:r>
            <a:r>
              <a:rPr lang="et-EE" dirty="0" smtClean="0"/>
              <a:t> </a:t>
            </a:r>
            <a:r>
              <a:rPr lang="et-EE" dirty="0" err="1" smtClean="0"/>
              <a:t>to</a:t>
            </a:r>
            <a:r>
              <a:rPr lang="et-EE" dirty="0" smtClean="0"/>
              <a:t> </a:t>
            </a:r>
            <a:r>
              <a:rPr lang="et-EE" dirty="0" err="1" smtClean="0"/>
              <a:t>future</a:t>
            </a:r>
            <a:r>
              <a:rPr lang="et-EE" dirty="0" smtClean="0"/>
              <a:t> </a:t>
            </a:r>
            <a:r>
              <a:rPr lang="et-EE" dirty="0" err="1" smtClean="0"/>
              <a:t>paper</a:t>
            </a:r>
            <a:r>
              <a:rPr lang="et-EE" dirty="0" smtClean="0"/>
              <a:t>.</a:t>
            </a:r>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29</a:t>
            </a:fld>
            <a:endParaRPr lang="et-EE"/>
          </a:p>
        </p:txBody>
      </p:sp>
    </p:spTree>
    <p:extLst>
      <p:ext uri="{BB962C8B-B14F-4D97-AF65-F5344CB8AC3E}">
        <p14:creationId xmlns:p14="http://schemas.microsoft.com/office/powerpoint/2010/main" xmlns="" val="4149152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381000" y="0"/>
            <a:ext cx="8763000" cy="914400"/>
          </a:xfrm>
        </p:spPr>
        <p:txBody>
          <a:bodyPr/>
          <a:lstStyle/>
          <a:p>
            <a:r>
              <a:rPr lang="et-EE" b="1" dirty="0" err="1" smtClean="0">
                <a:solidFill>
                  <a:srgbClr val="66FF33"/>
                </a:solidFill>
              </a:rPr>
              <a:t>State</a:t>
            </a:r>
            <a:r>
              <a:rPr lang="et-EE" b="1" dirty="0" smtClean="0">
                <a:solidFill>
                  <a:srgbClr val="66FF33"/>
                </a:solidFill>
              </a:rPr>
              <a:t> </a:t>
            </a:r>
            <a:r>
              <a:rPr lang="et-EE" b="1" dirty="0" err="1" smtClean="0">
                <a:solidFill>
                  <a:srgbClr val="66FF33"/>
                </a:solidFill>
              </a:rPr>
              <a:t>based</a:t>
            </a:r>
            <a:r>
              <a:rPr lang="et-EE" b="1" dirty="0" smtClean="0">
                <a:solidFill>
                  <a:srgbClr val="66FF33"/>
                </a:solidFill>
              </a:rPr>
              <a:t> </a:t>
            </a:r>
            <a:r>
              <a:rPr lang="et-EE" b="1" dirty="0" err="1" smtClean="0">
                <a:solidFill>
                  <a:srgbClr val="66FF33"/>
                </a:solidFill>
              </a:rPr>
              <a:t>stages</a:t>
            </a:r>
            <a:r>
              <a:rPr lang="et-EE" b="1" dirty="0" smtClean="0">
                <a:solidFill>
                  <a:srgbClr val="66FF33"/>
                </a:solidFill>
              </a:rPr>
              <a:t> </a:t>
            </a:r>
            <a:r>
              <a:rPr lang="et-EE" b="1" dirty="0" err="1" smtClean="0">
                <a:solidFill>
                  <a:srgbClr val="66FF33"/>
                </a:solidFill>
              </a:rPr>
              <a:t>of</a:t>
            </a:r>
            <a:r>
              <a:rPr lang="et-EE" b="1" dirty="0" smtClean="0">
                <a:solidFill>
                  <a:srgbClr val="66FF33"/>
                </a:solidFill>
              </a:rPr>
              <a:t> </a:t>
            </a:r>
            <a:r>
              <a:rPr lang="et-EE" b="1" dirty="0" err="1" smtClean="0">
                <a:solidFill>
                  <a:srgbClr val="66FF33"/>
                </a:solidFill>
              </a:rPr>
              <a:t>development</a:t>
            </a:r>
            <a:endParaRPr lang="et-EE" b="1" dirty="0">
              <a:solidFill>
                <a:srgbClr val="66FF33"/>
              </a:solidFill>
            </a:endParaRPr>
          </a:p>
        </p:txBody>
      </p:sp>
      <p:sp>
        <p:nvSpPr>
          <p:cNvPr id="8" name="Sisu kohatäide 7"/>
          <p:cNvSpPr>
            <a:spLocks noGrp="1"/>
          </p:cNvSpPr>
          <p:nvPr>
            <p:ph idx="1"/>
          </p:nvPr>
        </p:nvSpPr>
        <p:spPr>
          <a:xfrm>
            <a:off x="457200" y="1447800"/>
            <a:ext cx="8229600" cy="4907760"/>
          </a:xfrm>
        </p:spPr>
        <p:txBody>
          <a:bodyPr>
            <a:normAutofit fontScale="92500"/>
          </a:bodyPr>
          <a:lstStyle/>
          <a:p>
            <a:r>
              <a:rPr lang="en-US" dirty="0" smtClean="0"/>
              <a:t>More observantly</a:t>
            </a:r>
            <a:r>
              <a:rPr lang="en-US" i="1" dirty="0" smtClean="0"/>
              <a:t> </a:t>
            </a:r>
            <a:r>
              <a:rPr lang="en-US" dirty="0" smtClean="0"/>
              <a:t>research of the situation makes clear that the contest of process we may followed hereby as a process that was built up and in this way is including the three basic stadiums and each of it are enough independent in their development and at the same time associated into one considering the hole development and morphology of them from the below of appraisal process: </a:t>
            </a:r>
            <a:endParaRPr lang="et-EE" b="1" dirty="0" smtClean="0"/>
          </a:p>
          <a:p>
            <a:pPr lvl="1">
              <a:buClr>
                <a:srgbClr val="FF0000"/>
              </a:buClr>
              <a:buSzPct val="110000"/>
              <a:buFont typeface="Wingdings" pitchFamily="2" charset="2"/>
              <a:buChar char=""/>
            </a:pPr>
            <a:r>
              <a:rPr lang="it-IT" i="1" dirty="0" smtClean="0"/>
              <a:t>ex ante</a:t>
            </a:r>
            <a:r>
              <a:rPr lang="en-US" dirty="0" smtClean="0"/>
              <a:t> 1991, </a:t>
            </a:r>
            <a:endParaRPr lang="et-EE" b="1" dirty="0" smtClean="0"/>
          </a:p>
          <a:p>
            <a:pPr lvl="1">
              <a:buClr>
                <a:srgbClr val="FF0000"/>
              </a:buClr>
              <a:buSzPct val="110000"/>
              <a:buFont typeface="Wingdings" pitchFamily="2" charset="2"/>
              <a:buChar char=""/>
            </a:pPr>
            <a:r>
              <a:rPr lang="en-GB" i="1" dirty="0" smtClean="0"/>
              <a:t>ex post</a:t>
            </a:r>
            <a:r>
              <a:rPr lang="en-US" dirty="0" smtClean="0"/>
              <a:t> 1991  or </a:t>
            </a:r>
            <a:r>
              <a:rPr lang="en-US" i="1" dirty="0" smtClean="0"/>
              <a:t>ex ante</a:t>
            </a:r>
            <a:r>
              <a:rPr lang="en-US" dirty="0" smtClean="0"/>
              <a:t> the 1</a:t>
            </a:r>
            <a:r>
              <a:rPr lang="en-US" baseline="30000" dirty="0" smtClean="0"/>
              <a:t>st</a:t>
            </a:r>
            <a:r>
              <a:rPr lang="en-US" dirty="0" smtClean="0"/>
              <a:t> of May 2004 and </a:t>
            </a:r>
            <a:endParaRPr lang="et-EE" b="1" dirty="0" smtClean="0"/>
          </a:p>
          <a:p>
            <a:pPr lvl="1">
              <a:buClr>
                <a:srgbClr val="FF0000"/>
              </a:buClr>
              <a:buSzPct val="110000"/>
              <a:buFont typeface="Wingdings" pitchFamily="2" charset="2"/>
              <a:buChar char=""/>
            </a:pPr>
            <a:r>
              <a:rPr lang="en-GB" i="1" dirty="0" smtClean="0"/>
              <a:t>ex post </a:t>
            </a:r>
            <a:r>
              <a:rPr lang="en-US" dirty="0" smtClean="0"/>
              <a:t> the 1</a:t>
            </a:r>
            <a:r>
              <a:rPr lang="en-US" baseline="30000" dirty="0" smtClean="0"/>
              <a:t>st</a:t>
            </a:r>
            <a:r>
              <a:rPr lang="en-US" dirty="0" smtClean="0"/>
              <a:t> of May 2004.</a:t>
            </a:r>
            <a:endParaRPr lang="et-EE" b="1" dirty="0" smtClean="0"/>
          </a:p>
          <a:p>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3</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381000" y="0"/>
            <a:ext cx="7772400" cy="914400"/>
          </a:xfrm>
        </p:spPr>
        <p:txBody>
          <a:bodyPr/>
          <a:lstStyle/>
          <a:p>
            <a:r>
              <a:rPr lang="et-EE" sz="4400" b="1" dirty="0" err="1" smtClean="0">
                <a:solidFill>
                  <a:srgbClr val="66FF33"/>
                </a:solidFill>
              </a:rPr>
              <a:t>Literature</a:t>
            </a:r>
            <a:endParaRPr lang="et-EE" sz="4400" b="1" dirty="0">
              <a:solidFill>
                <a:srgbClr val="66FF33"/>
              </a:solidFill>
            </a:endParaRPr>
          </a:p>
        </p:txBody>
      </p:sp>
      <p:sp>
        <p:nvSpPr>
          <p:cNvPr id="8" name="Sisu kohatäide 7"/>
          <p:cNvSpPr>
            <a:spLocks noGrp="1"/>
          </p:cNvSpPr>
          <p:nvPr>
            <p:ph idx="1"/>
          </p:nvPr>
        </p:nvSpPr>
        <p:spPr>
          <a:xfrm>
            <a:off x="762000" y="1295400"/>
            <a:ext cx="8001000" cy="5060160"/>
          </a:xfrm>
        </p:spPr>
        <p:txBody>
          <a:bodyPr>
            <a:normAutofit/>
          </a:bodyPr>
          <a:lstStyle/>
          <a:p>
            <a:r>
              <a:rPr lang="et-EE" sz="2000" b="1" dirty="0" smtClean="0"/>
              <a:t>Kolbre, E; Kask, K</a:t>
            </a:r>
            <a:r>
              <a:rPr lang="en-US" sz="2000" b="1" i="1" dirty="0" smtClean="0"/>
              <a:t>:REAL ESTATE VALUATION IN ESTONIA AND ITS RECONCILIATION WITH EUROPEAN STANDARDS</a:t>
            </a:r>
            <a:endParaRPr lang="et-EE" sz="2000" b="1" i="1" dirty="0" smtClean="0"/>
          </a:p>
          <a:p>
            <a:r>
              <a:rPr lang="en-US" sz="2000" b="1" dirty="0" smtClean="0"/>
              <a:t>Brown, J. R., </a:t>
            </a:r>
            <a:r>
              <a:rPr lang="en-US" sz="2000" b="1" i="1" dirty="0" smtClean="0"/>
              <a:t>Private Real Estate Investment. Data Analysis and Decision Making,</a:t>
            </a:r>
            <a:r>
              <a:rPr lang="en-US" sz="2000" b="1" dirty="0" smtClean="0"/>
              <a:t> Elsevier, Amsterdam, Boston, Heidelberg, London, New York, Oxford, Paris, San Diego, San Francisco, Singapore, Sidney, Tokyo, 2005</a:t>
            </a:r>
            <a:endParaRPr lang="et-EE" sz="2000" dirty="0" smtClean="0"/>
          </a:p>
          <a:p>
            <a:r>
              <a:rPr lang="en-US" sz="2000" b="1" dirty="0" smtClean="0"/>
              <a:t>Adair, A.; </a:t>
            </a:r>
            <a:r>
              <a:rPr lang="en-US" sz="2000" b="1" dirty="0" err="1" smtClean="0"/>
              <a:t>Downie</a:t>
            </a:r>
            <a:r>
              <a:rPr lang="en-US" sz="2000" b="1" dirty="0" smtClean="0"/>
              <a:t>, M. L.; </a:t>
            </a:r>
            <a:r>
              <a:rPr lang="en-US" sz="2000" b="1" dirty="0" err="1" smtClean="0"/>
              <a:t>McGreal</a:t>
            </a:r>
            <a:r>
              <a:rPr lang="en-US" sz="2000" b="1" dirty="0" smtClean="0"/>
              <a:t>, S.; </a:t>
            </a:r>
            <a:r>
              <a:rPr lang="en-US" sz="2000" b="1" dirty="0" err="1" smtClean="0"/>
              <a:t>Vos</a:t>
            </a:r>
            <a:r>
              <a:rPr lang="en-US" sz="2000" b="1" dirty="0" smtClean="0"/>
              <a:t>, G. European Valuation Practice: Theory</a:t>
            </a:r>
            <a:r>
              <a:rPr lang="et-EE" sz="2000" b="1" dirty="0" smtClean="0"/>
              <a:t> </a:t>
            </a:r>
            <a:r>
              <a:rPr lang="en-US" sz="2000" dirty="0" smtClean="0"/>
              <a:t>and </a:t>
            </a:r>
            <a:r>
              <a:rPr lang="en-US" sz="2000" dirty="0" err="1" smtClean="0"/>
              <a:t>Tecniques</a:t>
            </a:r>
            <a:r>
              <a:rPr lang="en-US" sz="2000" dirty="0" smtClean="0"/>
              <a:t>. E &amp; FN </a:t>
            </a:r>
            <a:r>
              <a:rPr lang="en-US" sz="2000" dirty="0" err="1" smtClean="0"/>
              <a:t>Spon</a:t>
            </a:r>
            <a:r>
              <a:rPr lang="en-US" sz="2000" dirty="0" smtClean="0"/>
              <a:t>, 1996</a:t>
            </a:r>
            <a:endParaRPr lang="et-EE" sz="2000" dirty="0" smtClean="0"/>
          </a:p>
          <a:p>
            <a:r>
              <a:rPr lang="en-US" sz="2000" b="1" dirty="0" err="1"/>
              <a:t>Pomerleano</a:t>
            </a:r>
            <a:r>
              <a:rPr lang="en-US" sz="2000" b="1" dirty="0"/>
              <a:t> Michael (2002)</a:t>
            </a:r>
            <a:r>
              <a:rPr lang="en-US" sz="2000" dirty="0"/>
              <a:t> Back to the Basics: Critical Financial Sector Professions Required in the Aftermath of an Asset Bubble, The Appraisal Journal, April 2002, pp 173-181</a:t>
            </a:r>
            <a:endParaRPr lang="et-EE" sz="2000" dirty="0"/>
          </a:p>
          <a:p>
            <a:endParaRPr lang="en-US" sz="2000" b="1" i="1" dirty="0" smtClean="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30</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ealkiri 7"/>
          <p:cNvSpPr>
            <a:spLocks noGrp="1"/>
          </p:cNvSpPr>
          <p:nvPr>
            <p:ph type="title"/>
          </p:nvPr>
        </p:nvSpPr>
        <p:spPr/>
        <p:txBody>
          <a:bodyPr/>
          <a:lstStyle/>
          <a:p>
            <a:endParaRPr lang="et-EE"/>
          </a:p>
        </p:txBody>
      </p:sp>
      <p:sp>
        <p:nvSpPr>
          <p:cNvPr id="9" name="Sisu kohatäide 8"/>
          <p:cNvSpPr>
            <a:spLocks noGrp="1"/>
          </p:cNvSpPr>
          <p:nvPr>
            <p:ph idx="1"/>
          </p:nvPr>
        </p:nvSpPr>
        <p:spPr>
          <a:xfrm>
            <a:off x="914400" y="3429000"/>
            <a:ext cx="7772400" cy="3962400"/>
          </a:xfrm>
        </p:spPr>
        <p:txBody>
          <a:bodyPr>
            <a:normAutofit/>
          </a:bodyPr>
          <a:lstStyle/>
          <a:p>
            <a:pPr marL="68580" indent="0">
              <a:buNone/>
            </a:pPr>
            <a:r>
              <a:rPr lang="et-EE" sz="7200" b="1" dirty="0" smtClean="0">
                <a:solidFill>
                  <a:srgbClr val="FFFF00"/>
                </a:solidFill>
              </a:rPr>
              <a:t> </a:t>
            </a:r>
            <a:r>
              <a:rPr lang="en-GB" sz="7200" b="1" dirty="0" smtClean="0">
                <a:solidFill>
                  <a:srgbClr val="FFFF00"/>
                </a:solidFill>
              </a:rPr>
              <a:t>Questions</a:t>
            </a:r>
            <a:r>
              <a:rPr lang="et-EE" sz="7200" b="1" dirty="0" smtClean="0">
                <a:solidFill>
                  <a:srgbClr val="FFFF00"/>
                </a:solidFill>
              </a:rPr>
              <a:t> </a:t>
            </a:r>
            <a:r>
              <a:rPr lang="et-EE" sz="7200" b="1" dirty="0" err="1" smtClean="0">
                <a:solidFill>
                  <a:srgbClr val="FFFF00"/>
                </a:solidFill>
              </a:rPr>
              <a:t>please</a:t>
            </a:r>
            <a:r>
              <a:rPr lang="et-EE" sz="7200" b="1" dirty="0" smtClean="0">
                <a:solidFill>
                  <a:srgbClr val="FFFF00"/>
                </a:solidFill>
              </a:rPr>
              <a:t>!</a:t>
            </a:r>
            <a:endParaRPr lang="et-EE" sz="7200"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31</a:t>
            </a:fld>
            <a:endParaRPr lang="et-EE"/>
          </a:p>
        </p:txBody>
      </p:sp>
      <p:graphicFrame>
        <p:nvGraphicFramePr>
          <p:cNvPr id="3" name="Objekt 2"/>
          <p:cNvGraphicFramePr>
            <a:graphicFrameLocks noGrp="1" noChangeAspect="1"/>
          </p:cNvGraphicFramePr>
          <p:nvPr>
            <p:extLst>
              <p:ext uri="{D42A27DB-BD31-4B8C-83A1-F6EECF244321}">
                <p14:modId xmlns:p14="http://schemas.microsoft.com/office/powerpoint/2010/main" xmlns="" val="2305595615"/>
              </p:ext>
            </p:extLst>
          </p:nvPr>
        </p:nvGraphicFramePr>
        <p:xfrm>
          <a:off x="457200" y="0"/>
          <a:ext cx="1947863" cy="2663825"/>
        </p:xfrm>
        <a:graphic>
          <a:graphicData uri="http://schemas.openxmlformats.org/presentationml/2006/ole">
            <p:oleObj spid="_x0000_s2068" name="Clip" r:id="rId3" imgW="2166845" imgH="2287575" progId="">
              <p:embed/>
            </p:oleObj>
          </a:graphicData>
        </a:graphic>
      </p:graphicFrame>
      <p:graphicFrame>
        <p:nvGraphicFramePr>
          <p:cNvPr id="7" name="Objekt 6"/>
          <p:cNvGraphicFramePr>
            <a:graphicFrameLocks noGrp="1" noChangeAspect="1"/>
          </p:cNvGraphicFramePr>
          <p:nvPr>
            <p:extLst>
              <p:ext uri="{D42A27DB-BD31-4B8C-83A1-F6EECF244321}">
                <p14:modId xmlns:p14="http://schemas.microsoft.com/office/powerpoint/2010/main" xmlns="" val="1796478295"/>
              </p:ext>
            </p:extLst>
          </p:nvPr>
        </p:nvGraphicFramePr>
        <p:xfrm>
          <a:off x="6977063" y="0"/>
          <a:ext cx="2166937" cy="2819400"/>
        </p:xfrm>
        <a:graphic>
          <a:graphicData uri="http://schemas.openxmlformats.org/presentationml/2006/ole">
            <p:oleObj spid="_x0000_s2069" name="Clip" r:id="rId4" imgW="2166845" imgH="2287575" progId="">
              <p:embed/>
            </p:oleObj>
          </a:graphicData>
        </a:graphic>
      </p:graphicFrame>
    </p:spTree>
    <p:extLst>
      <p:ext uri="{BB962C8B-B14F-4D97-AF65-F5344CB8AC3E}">
        <p14:creationId xmlns:p14="http://schemas.microsoft.com/office/powerpoint/2010/main" xmlns="" val="32236219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p:txBody>
          <a:bodyPr/>
          <a:lstStyle/>
          <a:p>
            <a:endParaRPr lang="et-EE"/>
          </a:p>
        </p:txBody>
      </p:sp>
      <p:sp>
        <p:nvSpPr>
          <p:cNvPr id="8" name="Sisu kohatäide 7"/>
          <p:cNvSpPr>
            <a:spLocks noGrp="1"/>
          </p:cNvSpPr>
          <p:nvPr>
            <p:ph idx="1"/>
          </p:nvPr>
        </p:nvSpPr>
        <p:spPr/>
        <p:txBody>
          <a:bodyPr/>
          <a:lstStyle/>
          <a:p>
            <a:r>
              <a:rPr lang="et-EE" sz="3200" b="1" dirty="0">
                <a:solidFill>
                  <a:srgbClr val="FFFF00"/>
                </a:solidFill>
              </a:rPr>
              <a:t> </a:t>
            </a:r>
            <a:endParaRPr lang="et-EE" sz="3200" b="1" dirty="0" smtClean="0">
              <a:solidFill>
                <a:srgbClr val="FFFF00"/>
              </a:solidFill>
            </a:endParaRPr>
          </a:p>
          <a:p>
            <a:endParaRPr lang="et-EE" sz="3200" b="1" dirty="0">
              <a:solidFill>
                <a:srgbClr val="FFFF00"/>
              </a:solidFill>
            </a:endParaRPr>
          </a:p>
          <a:p>
            <a:endParaRPr lang="et-EE" sz="3200" b="1" dirty="0" smtClean="0">
              <a:solidFill>
                <a:srgbClr val="FFFF00"/>
              </a:solidFill>
            </a:endParaRPr>
          </a:p>
          <a:p>
            <a:endParaRPr lang="et-EE" sz="3200" b="1" dirty="0">
              <a:solidFill>
                <a:srgbClr val="FFFF00"/>
              </a:solidFill>
            </a:endParaRPr>
          </a:p>
          <a:p>
            <a:endParaRPr lang="et-EE" sz="3200" b="1" dirty="0" smtClean="0">
              <a:solidFill>
                <a:srgbClr val="FFFF00"/>
              </a:solidFill>
            </a:endParaRPr>
          </a:p>
          <a:p>
            <a:pPr marL="68580" indent="0" algn="ctr">
              <a:buNone/>
            </a:pPr>
            <a:r>
              <a:rPr lang="en-GB" sz="8000" b="1" dirty="0" smtClean="0">
                <a:solidFill>
                  <a:srgbClr val="FFFF00"/>
                </a:solidFill>
              </a:rPr>
              <a:t>Thank </a:t>
            </a:r>
            <a:r>
              <a:rPr lang="en-GB" sz="8000" b="1" dirty="0">
                <a:solidFill>
                  <a:srgbClr val="FFFF00"/>
                </a:solidFill>
              </a:rPr>
              <a:t>you!</a:t>
            </a:r>
            <a:endParaRPr lang="et-EE" sz="8000"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32</a:t>
            </a:fld>
            <a:endParaRPr lang="et-EE"/>
          </a:p>
        </p:txBody>
      </p:sp>
      <p:pic>
        <p:nvPicPr>
          <p:cNvPr id="7" name="Picture 2" descr="bd06876_[1]"/>
          <p:cNvPicPr>
            <a:picLocks noChangeAspect="1" noChangeArrowheads="1"/>
          </p:cNvPicPr>
          <p:nvPr/>
        </p:nvPicPr>
        <p:blipFill>
          <a:blip r:embed="rId2" cstate="print"/>
          <a:srcRect/>
          <a:stretch>
            <a:fillRect/>
          </a:stretch>
        </p:blipFill>
        <p:spPr bwMode="auto">
          <a:xfrm>
            <a:off x="2339975" y="404813"/>
            <a:ext cx="4249738" cy="3808412"/>
          </a:xfrm>
          <a:prstGeom prst="rect">
            <a:avLst/>
          </a:prstGeom>
          <a:noFill/>
          <a:ln w="9525">
            <a:noFill/>
            <a:miter lim="800000"/>
            <a:headEnd/>
            <a:tailEnd/>
          </a:ln>
        </p:spPr>
      </p:pic>
    </p:spTree>
    <p:extLst>
      <p:ext uri="{BB962C8B-B14F-4D97-AF65-F5344CB8AC3E}">
        <p14:creationId xmlns:p14="http://schemas.microsoft.com/office/powerpoint/2010/main" xmlns="" val="22825705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a:xfrm>
            <a:off x="381000" y="33779"/>
            <a:ext cx="7772400" cy="914400"/>
          </a:xfrm>
        </p:spPr>
        <p:txBody>
          <a:bodyPr/>
          <a:lstStyle/>
          <a:p>
            <a:endParaRPr lang="et-EE"/>
          </a:p>
        </p:txBody>
      </p:sp>
      <p:sp>
        <p:nvSpPr>
          <p:cNvPr id="7" name="Sisu kohatäide 6"/>
          <p:cNvSpPr>
            <a:spLocks noGrp="1"/>
          </p:cNvSpPr>
          <p:nvPr>
            <p:ph idx="1"/>
          </p:nvPr>
        </p:nvSpPr>
        <p:spPr>
          <a:xfrm>
            <a:off x="685800" y="1219200"/>
            <a:ext cx="8001000" cy="5136360"/>
          </a:xfrm>
        </p:spPr>
        <p:txBody>
          <a:bodyPr/>
          <a:lstStyle/>
          <a:p>
            <a:r>
              <a:rPr lang="en-US" dirty="0" smtClean="0"/>
              <a:t>Author’s additional information</a:t>
            </a:r>
            <a:r>
              <a:rPr lang="et-EE" dirty="0" smtClean="0"/>
              <a:t>:</a:t>
            </a:r>
            <a:r>
              <a:rPr lang="et-EE" dirty="0"/>
              <a:t/>
            </a:r>
            <a:br>
              <a:rPr lang="et-EE" dirty="0"/>
            </a:br>
            <a:r>
              <a:rPr lang="et-EE" dirty="0">
                <a:hlinkClick r:id="rId2"/>
              </a:rPr>
              <a:t>https://</a:t>
            </a:r>
            <a:r>
              <a:rPr lang="et-EE" dirty="0" smtClean="0">
                <a:hlinkClick r:id="rId2"/>
              </a:rPr>
              <a:t>www.etis.ee/Portaal/isikuCV.aspx?LastNameFirstLetter=S&amp;PersonVID=43875&amp;lang=en&amp;FromUrl0=isikud.aspx</a:t>
            </a:r>
            <a:r>
              <a:rPr lang="et-EE" dirty="0" smtClean="0"/>
              <a:t> </a:t>
            </a:r>
          </a:p>
          <a:p>
            <a:r>
              <a:rPr lang="et-EE" dirty="0" smtClean="0"/>
              <a:t>E-mail </a:t>
            </a:r>
            <a:r>
              <a:rPr lang="en-US" dirty="0" smtClean="0"/>
              <a:t>address</a:t>
            </a:r>
            <a:r>
              <a:rPr lang="et-EE" dirty="0" smtClean="0"/>
              <a:t/>
            </a:r>
            <a:br>
              <a:rPr lang="et-EE" dirty="0" smtClean="0"/>
            </a:br>
            <a:r>
              <a:rPr lang="et-EE" dirty="0" smtClean="0">
                <a:hlinkClick r:id="rId3"/>
              </a:rPr>
              <a:t>kaarel.sahk@emu.ee</a:t>
            </a:r>
            <a:r>
              <a:rPr lang="et-EE" dirty="0" smtClean="0"/>
              <a:t> </a:t>
            </a:r>
          </a:p>
          <a:p>
            <a:r>
              <a:rPr lang="et-EE" dirty="0" smtClean="0"/>
              <a:t>Mail </a:t>
            </a:r>
            <a:r>
              <a:rPr lang="en-US" dirty="0" smtClean="0"/>
              <a:t>address</a:t>
            </a:r>
            <a:r>
              <a:rPr lang="et-EE" dirty="0"/>
              <a:t/>
            </a:r>
            <a:br>
              <a:rPr lang="et-EE" dirty="0"/>
            </a:br>
            <a:r>
              <a:rPr lang="et-EE" dirty="0" smtClean="0"/>
              <a:t>Kreutzwaldi 5, 51014</a:t>
            </a:r>
            <a:br>
              <a:rPr lang="et-EE" dirty="0" smtClean="0"/>
            </a:br>
            <a:r>
              <a:rPr lang="et-EE" dirty="0" smtClean="0"/>
              <a:t>Tartu</a:t>
            </a:r>
            <a:r>
              <a:rPr lang="et-EE" dirty="0"/>
              <a:t/>
            </a:r>
            <a:br>
              <a:rPr lang="et-EE" dirty="0"/>
            </a:br>
            <a:r>
              <a:rPr lang="et-EE" dirty="0" smtClean="0"/>
              <a:t>Estonia</a:t>
            </a:r>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33</a:t>
            </a:fld>
            <a:endParaRPr lang="et-EE"/>
          </a:p>
        </p:txBody>
      </p:sp>
    </p:spTree>
    <p:extLst>
      <p:ext uri="{BB962C8B-B14F-4D97-AF65-F5344CB8AC3E}">
        <p14:creationId xmlns:p14="http://schemas.microsoft.com/office/powerpoint/2010/main" xmlns="" val="1019297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457200" y="0"/>
            <a:ext cx="7772400" cy="914400"/>
          </a:xfrm>
        </p:spPr>
        <p:txBody>
          <a:bodyPr/>
          <a:lstStyle/>
          <a:p>
            <a:r>
              <a:rPr lang="en-GB" sz="4400" b="1" dirty="0" smtClean="0">
                <a:solidFill>
                  <a:srgbClr val="66FF33"/>
                </a:solidFill>
              </a:rPr>
              <a:t>How we get started?</a:t>
            </a:r>
            <a:endParaRPr lang="en-GB" sz="4400" b="1" dirty="0">
              <a:solidFill>
                <a:srgbClr val="66FF33"/>
              </a:solidFill>
            </a:endParaRPr>
          </a:p>
        </p:txBody>
      </p:sp>
      <p:sp>
        <p:nvSpPr>
          <p:cNvPr id="8" name="Sisu kohatäide 7"/>
          <p:cNvSpPr>
            <a:spLocks noGrp="1"/>
          </p:cNvSpPr>
          <p:nvPr>
            <p:ph idx="1"/>
          </p:nvPr>
        </p:nvSpPr>
        <p:spPr>
          <a:xfrm>
            <a:off x="762000" y="1219200"/>
            <a:ext cx="8077200" cy="5136360"/>
          </a:xfrm>
        </p:spPr>
        <p:txBody>
          <a:bodyPr>
            <a:normAutofit lnSpcReduction="10000"/>
          </a:bodyPr>
          <a:lstStyle/>
          <a:p>
            <a:r>
              <a:rPr lang="en-GB" dirty="0" smtClean="0"/>
              <a:t>It is remarkable, that bases of privatization were</a:t>
            </a:r>
            <a:r>
              <a:rPr lang="et-EE" dirty="0" smtClean="0"/>
              <a:t> </a:t>
            </a:r>
            <a:r>
              <a:rPr lang="en-GB" dirty="0" smtClean="0"/>
              <a:t>worked out before legal act</a:t>
            </a:r>
            <a:r>
              <a:rPr lang="et-EE" dirty="0" smtClean="0"/>
              <a:t> </a:t>
            </a:r>
            <a:r>
              <a:rPr lang="et-EE" dirty="0" smtClean="0"/>
              <a:t>(</a:t>
            </a:r>
            <a:r>
              <a:rPr lang="et-EE" dirty="0" err="1" smtClean="0"/>
              <a:t>State</a:t>
            </a:r>
            <a:r>
              <a:rPr lang="et-EE" dirty="0" smtClean="0"/>
              <a:t> </a:t>
            </a:r>
            <a:r>
              <a:rPr lang="et-EE" dirty="0" err="1" smtClean="0"/>
              <a:t>property</a:t>
            </a:r>
            <a:r>
              <a:rPr lang="et-EE" dirty="0" smtClean="0"/>
              <a:t> …</a:t>
            </a:r>
            <a:r>
              <a:rPr lang="et-EE" dirty="0" smtClean="0"/>
              <a:t>)</a:t>
            </a:r>
            <a:endParaRPr lang="en-GB" dirty="0" smtClean="0"/>
          </a:p>
          <a:p>
            <a:r>
              <a:rPr lang="en-GB" dirty="0" smtClean="0"/>
              <a:t>Real estate appraisal procedure was started as a result of Ownership reform and based on it legal act  “Legal act of Return and Compensation for Unlawfully Expropriated Property”</a:t>
            </a:r>
          </a:p>
          <a:p>
            <a:r>
              <a:rPr lang="en-GB" dirty="0" smtClean="0"/>
              <a:t>Legal Act of  Dwelling privatization Law</a:t>
            </a:r>
          </a:p>
          <a:p>
            <a:r>
              <a:rPr lang="en-GB" dirty="0" smtClean="0"/>
              <a:t>Simultaneous forcing and development  of a package of legal acts of </a:t>
            </a:r>
            <a:r>
              <a:rPr lang="en-GB" dirty="0" err="1" smtClean="0"/>
              <a:t>Lan</a:t>
            </a:r>
            <a:r>
              <a:rPr lang="et-EE" dirty="0" smtClean="0"/>
              <a:t>d </a:t>
            </a:r>
            <a:r>
              <a:rPr lang="en-GB" dirty="0" smtClean="0"/>
              <a:t>reform</a:t>
            </a:r>
            <a:endParaRPr lang="en-GB"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4</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0"/>
            <a:ext cx="8763000" cy="914400"/>
          </a:xfrm>
        </p:spPr>
        <p:txBody>
          <a:bodyPr/>
          <a:lstStyle/>
          <a:p>
            <a:r>
              <a:rPr lang="et-EE" b="1" dirty="0" err="1" smtClean="0">
                <a:solidFill>
                  <a:srgbClr val="66FF33"/>
                </a:solidFill>
              </a:rPr>
              <a:t>Legal</a:t>
            </a:r>
            <a:r>
              <a:rPr lang="et-EE" b="1" dirty="0" smtClean="0">
                <a:solidFill>
                  <a:srgbClr val="66FF33"/>
                </a:solidFill>
              </a:rPr>
              <a:t> </a:t>
            </a:r>
            <a:r>
              <a:rPr lang="et-EE" b="1" dirty="0" err="1" smtClean="0">
                <a:solidFill>
                  <a:srgbClr val="66FF33"/>
                </a:solidFill>
              </a:rPr>
              <a:t>foundation</a:t>
            </a:r>
            <a:r>
              <a:rPr lang="et-EE" b="1" dirty="0" smtClean="0">
                <a:solidFill>
                  <a:srgbClr val="66FF33"/>
                </a:solidFill>
              </a:rPr>
              <a:t> </a:t>
            </a:r>
            <a:r>
              <a:rPr lang="et-EE" b="1" dirty="0" err="1" smtClean="0">
                <a:solidFill>
                  <a:srgbClr val="66FF33"/>
                </a:solidFill>
              </a:rPr>
              <a:t>of</a:t>
            </a:r>
            <a:r>
              <a:rPr lang="et-EE" b="1" dirty="0" smtClean="0">
                <a:solidFill>
                  <a:srgbClr val="66FF33"/>
                </a:solidFill>
              </a:rPr>
              <a:t> real </a:t>
            </a:r>
            <a:r>
              <a:rPr lang="et-EE" b="1" dirty="0" err="1" smtClean="0">
                <a:solidFill>
                  <a:srgbClr val="66FF33"/>
                </a:solidFill>
              </a:rPr>
              <a:t>estate</a:t>
            </a:r>
            <a:r>
              <a:rPr lang="et-EE" b="1" dirty="0" smtClean="0">
                <a:solidFill>
                  <a:srgbClr val="66FF33"/>
                </a:solidFill>
              </a:rPr>
              <a:t> </a:t>
            </a:r>
            <a:r>
              <a:rPr lang="et-EE" b="1" dirty="0" err="1" smtClean="0">
                <a:solidFill>
                  <a:srgbClr val="66FF33"/>
                </a:solidFill>
              </a:rPr>
              <a:t>appraisal</a:t>
            </a:r>
            <a:endParaRPr lang="et-EE" b="1" dirty="0">
              <a:solidFill>
                <a:srgbClr val="66FF33"/>
              </a:solidFill>
            </a:endParaRPr>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5</a:t>
            </a:fld>
            <a:endParaRPr lang="et-EE"/>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 y="1295400"/>
            <a:ext cx="7620000" cy="42254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Sisu kohatäide 2"/>
          <p:cNvSpPr txBox="1">
            <a:spLocks/>
          </p:cNvSpPr>
          <p:nvPr/>
        </p:nvSpPr>
        <p:spPr>
          <a:xfrm>
            <a:off x="533400" y="5715000"/>
            <a:ext cx="8534400" cy="1188240"/>
          </a:xfrm>
          <a:prstGeom prst="rect">
            <a:avLst/>
          </a:prstGeom>
        </p:spPr>
        <p:txBody>
          <a:bodyPr>
            <a:normAutofit/>
          </a:bodyPr>
          <a:lst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pPr marL="68580" indent="0">
              <a:buFont typeface="Wingdings"/>
              <a:buNone/>
            </a:pPr>
            <a:r>
              <a:rPr lang="et-EE" sz="1400" dirty="0" smtClean="0">
                <a:latin typeface="Times New Roman" pitchFamily="18" charset="0"/>
                <a:cs typeface="Times New Roman" pitchFamily="18" charset="0"/>
              </a:rPr>
              <a:t>Sahk, Kaarel . The </a:t>
            </a:r>
            <a:r>
              <a:rPr lang="et-EE" sz="1400" dirty="0" err="1" smtClean="0">
                <a:latin typeface="Times New Roman" pitchFamily="18" charset="0"/>
                <a:cs typeface="Times New Roman" pitchFamily="18" charset="0"/>
              </a:rPr>
              <a:t>Housing</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in</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Tartu.The</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situation</a:t>
            </a:r>
            <a:r>
              <a:rPr lang="et-EE" sz="1400" dirty="0" smtClean="0">
                <a:latin typeface="Times New Roman" pitchFamily="18" charset="0"/>
                <a:cs typeface="Times New Roman" pitchFamily="18" charset="0"/>
              </a:rPr>
              <a:t> and </a:t>
            </a:r>
            <a:r>
              <a:rPr lang="et-EE" sz="1400" dirty="0" err="1" smtClean="0">
                <a:latin typeface="Times New Roman" pitchFamily="18" charset="0"/>
                <a:cs typeface="Times New Roman" pitchFamily="18" charset="0"/>
              </a:rPr>
              <a:t>the</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solutions</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Housing</a:t>
            </a:r>
            <a:r>
              <a:rPr lang="et-EE" sz="1400" dirty="0" smtClean="0">
                <a:latin typeface="Times New Roman" pitchFamily="18" charset="0"/>
                <a:cs typeface="Times New Roman" pitchFamily="18" charset="0"/>
              </a:rPr>
              <a:t> and </a:t>
            </a:r>
            <a:r>
              <a:rPr lang="et-EE" sz="1400" dirty="0" err="1" smtClean="0">
                <a:latin typeface="Times New Roman" pitchFamily="18" charset="0"/>
                <a:cs typeface="Times New Roman" pitchFamily="18" charset="0"/>
              </a:rPr>
              <a:t>Environment</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In</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Report</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of</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the</a:t>
            </a:r>
            <a:r>
              <a:rPr lang="et-EE" sz="1400" dirty="0" smtClean="0">
                <a:latin typeface="Times New Roman" pitchFamily="18" charset="0"/>
                <a:cs typeface="Times New Roman" pitchFamily="18" charset="0"/>
              </a:rPr>
              <a:t> UN </a:t>
            </a:r>
            <a:r>
              <a:rPr lang="et-EE" sz="1400" dirty="0" err="1" smtClean="0">
                <a:latin typeface="Times New Roman" pitchFamily="18" charset="0"/>
                <a:cs typeface="Times New Roman" pitchFamily="18" charset="0"/>
              </a:rPr>
              <a:t>Regional</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Workshop</a:t>
            </a:r>
            <a:r>
              <a:rPr lang="et-EE" sz="1400" dirty="0" smtClean="0">
                <a:latin typeface="Times New Roman" pitchFamily="18" charset="0"/>
                <a:cs typeface="Times New Roman" pitchFamily="18" charset="0"/>
              </a:rPr>
              <a:t> on </a:t>
            </a:r>
            <a:r>
              <a:rPr lang="et-EE" sz="1400" dirty="0" err="1" smtClean="0">
                <a:latin typeface="Times New Roman" pitchFamily="18" charset="0"/>
                <a:cs typeface="Times New Roman" pitchFamily="18" charset="0"/>
              </a:rPr>
              <a:t>Housing</a:t>
            </a:r>
            <a:r>
              <a:rPr lang="et-EE" sz="1400" dirty="0" smtClean="0">
                <a:latin typeface="Times New Roman" pitchFamily="18" charset="0"/>
                <a:cs typeface="Times New Roman" pitchFamily="18" charset="0"/>
              </a:rPr>
              <a:t> and </a:t>
            </a:r>
            <a:r>
              <a:rPr lang="et-EE" sz="1400" dirty="0" err="1" smtClean="0">
                <a:latin typeface="Times New Roman" pitchFamily="18" charset="0"/>
                <a:cs typeface="Times New Roman" pitchFamily="18" charset="0"/>
              </a:rPr>
              <a:t>Environment</a:t>
            </a:r>
            <a:r>
              <a:rPr lang="et-EE" sz="1400" dirty="0" smtClean="0">
                <a:latin typeface="Times New Roman" pitchFamily="18" charset="0"/>
                <a:cs typeface="Times New Roman" pitchFamily="18" charset="0"/>
              </a:rPr>
              <a:t>: UN </a:t>
            </a:r>
            <a:r>
              <a:rPr lang="et-EE" sz="1400" dirty="0" err="1" smtClean="0">
                <a:latin typeface="Times New Roman" pitchFamily="18" charset="0"/>
                <a:cs typeface="Times New Roman" pitchFamily="18" charset="0"/>
              </a:rPr>
              <a:t>Regional</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Workshop</a:t>
            </a:r>
            <a:r>
              <a:rPr lang="et-EE" sz="1400" dirty="0" smtClean="0">
                <a:latin typeface="Times New Roman" pitchFamily="18" charset="0"/>
                <a:cs typeface="Times New Roman" pitchFamily="18" charset="0"/>
              </a:rPr>
              <a:t> on </a:t>
            </a:r>
            <a:r>
              <a:rPr lang="et-EE" sz="1400" dirty="0" err="1" smtClean="0">
                <a:latin typeface="Times New Roman" pitchFamily="18" charset="0"/>
                <a:cs typeface="Times New Roman" pitchFamily="18" charset="0"/>
              </a:rPr>
              <a:t>Housing</a:t>
            </a:r>
            <a:r>
              <a:rPr lang="et-EE" sz="1400" dirty="0" smtClean="0">
                <a:latin typeface="Times New Roman" pitchFamily="18" charset="0"/>
                <a:cs typeface="Times New Roman" pitchFamily="18" charset="0"/>
              </a:rPr>
              <a:t> and </a:t>
            </a:r>
            <a:r>
              <a:rPr lang="et-EE" sz="1400" dirty="0" err="1" smtClean="0">
                <a:latin typeface="Times New Roman" pitchFamily="18" charset="0"/>
                <a:cs typeface="Times New Roman" pitchFamily="18" charset="0"/>
              </a:rPr>
              <a:t>Environment</a:t>
            </a:r>
            <a:r>
              <a:rPr lang="et-EE" sz="1400" dirty="0" smtClean="0">
                <a:latin typeface="Times New Roman" pitchFamily="18" charset="0"/>
                <a:cs typeface="Times New Roman" pitchFamily="18" charset="0"/>
              </a:rPr>
              <a:t>, 22-23 November 1999, </a:t>
            </a:r>
            <a:r>
              <a:rPr lang="et-EE" sz="1400" dirty="0" err="1" smtClean="0">
                <a:latin typeface="Times New Roman" pitchFamily="18" charset="0"/>
                <a:cs typeface="Times New Roman" pitchFamily="18" charset="0"/>
              </a:rPr>
              <a:t>Vienna</a:t>
            </a:r>
            <a:r>
              <a:rPr lang="et-EE" sz="1400" dirty="0" smtClean="0">
                <a:latin typeface="Times New Roman" pitchFamily="18" charset="0"/>
                <a:cs typeface="Times New Roman" pitchFamily="18" charset="0"/>
              </a:rPr>
              <a:t>, Austria. </a:t>
            </a:r>
            <a:r>
              <a:rPr lang="et-EE" sz="1400" dirty="0" err="1" smtClean="0">
                <a:latin typeface="Times New Roman" pitchFamily="18" charset="0"/>
                <a:cs typeface="Times New Roman" pitchFamily="18" charset="0"/>
              </a:rPr>
              <a:t>Vienna</a:t>
            </a:r>
            <a:r>
              <a:rPr lang="et-EE" sz="1400" dirty="0" smtClean="0">
                <a:latin typeface="Times New Roman" pitchFamily="18" charset="0"/>
                <a:cs typeface="Times New Roman" pitchFamily="18" charset="0"/>
              </a:rPr>
              <a:t>, Austria: </a:t>
            </a:r>
            <a:r>
              <a:rPr lang="et-EE" sz="1400" dirty="0" err="1" smtClean="0">
                <a:latin typeface="Times New Roman" pitchFamily="18" charset="0"/>
                <a:cs typeface="Times New Roman" pitchFamily="18" charset="0"/>
              </a:rPr>
              <a:t>United</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Nations</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Centre</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for</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Human</a:t>
            </a:r>
            <a:r>
              <a:rPr lang="et-EE" sz="1400" dirty="0" smtClean="0">
                <a:latin typeface="Times New Roman" pitchFamily="18" charset="0"/>
                <a:cs typeface="Times New Roman" pitchFamily="18" charset="0"/>
              </a:rPr>
              <a:t> </a:t>
            </a:r>
            <a:r>
              <a:rPr lang="et-EE" sz="1400" dirty="0" err="1" smtClean="0">
                <a:latin typeface="Times New Roman" pitchFamily="18" charset="0"/>
                <a:cs typeface="Times New Roman" pitchFamily="18" charset="0"/>
              </a:rPr>
              <a:t>Settlements</a:t>
            </a:r>
            <a:r>
              <a:rPr lang="et-EE" sz="1400" dirty="0" smtClean="0">
                <a:latin typeface="Times New Roman" pitchFamily="18" charset="0"/>
                <a:cs typeface="Times New Roman" pitchFamily="18" charset="0"/>
              </a:rPr>
              <a:t>, 2000</a:t>
            </a:r>
            <a:r>
              <a:rPr lang="et-EE" sz="1600" dirty="0" smtClean="0"/>
              <a:t>, </a:t>
            </a:r>
            <a:endParaRPr lang="et-EE" sz="1600" dirty="0"/>
          </a:p>
        </p:txBody>
      </p:sp>
    </p:spTree>
    <p:extLst>
      <p:ext uri="{BB962C8B-B14F-4D97-AF65-F5344CB8AC3E}">
        <p14:creationId xmlns:p14="http://schemas.microsoft.com/office/powerpoint/2010/main" xmlns="" val="1185902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381000" y="0"/>
            <a:ext cx="8763000" cy="914400"/>
          </a:xfrm>
        </p:spPr>
        <p:txBody>
          <a:bodyPr/>
          <a:lstStyle/>
          <a:p>
            <a:r>
              <a:rPr lang="et-EE" sz="4400" b="1" dirty="0" err="1" smtClean="0">
                <a:solidFill>
                  <a:srgbClr val="66FF33"/>
                </a:solidFill>
              </a:rPr>
              <a:t>Who</a:t>
            </a:r>
            <a:r>
              <a:rPr lang="et-EE" sz="4400" b="1" dirty="0" smtClean="0">
                <a:solidFill>
                  <a:srgbClr val="66FF33"/>
                </a:solidFill>
              </a:rPr>
              <a:t> </a:t>
            </a:r>
            <a:r>
              <a:rPr lang="et-EE" sz="4400" b="1" dirty="0" err="1" smtClean="0">
                <a:solidFill>
                  <a:srgbClr val="66FF33"/>
                </a:solidFill>
              </a:rPr>
              <a:t>demand</a:t>
            </a:r>
            <a:r>
              <a:rPr lang="et-EE" sz="4400" b="1" dirty="0" smtClean="0">
                <a:solidFill>
                  <a:srgbClr val="66FF33"/>
                </a:solidFill>
              </a:rPr>
              <a:t> </a:t>
            </a:r>
            <a:r>
              <a:rPr lang="et-EE" sz="4400" b="1" dirty="0" err="1" smtClean="0">
                <a:solidFill>
                  <a:srgbClr val="66FF33"/>
                </a:solidFill>
              </a:rPr>
              <a:t>the</a:t>
            </a:r>
            <a:r>
              <a:rPr lang="et-EE" sz="4400" b="1" dirty="0" smtClean="0">
                <a:solidFill>
                  <a:srgbClr val="66FF33"/>
                </a:solidFill>
              </a:rPr>
              <a:t> </a:t>
            </a:r>
            <a:r>
              <a:rPr lang="et-EE" sz="4400" b="1" dirty="0" err="1" smtClean="0">
                <a:solidFill>
                  <a:srgbClr val="66FF33"/>
                </a:solidFill>
              </a:rPr>
              <a:t>procedure</a:t>
            </a:r>
            <a:endParaRPr lang="et-EE" sz="4400" b="1" dirty="0">
              <a:solidFill>
                <a:srgbClr val="66FF33"/>
              </a:solidFill>
            </a:endParaRPr>
          </a:p>
        </p:txBody>
      </p:sp>
      <p:sp>
        <p:nvSpPr>
          <p:cNvPr id="8" name="Sisu kohatäide 7"/>
          <p:cNvSpPr>
            <a:spLocks noGrp="1"/>
          </p:cNvSpPr>
          <p:nvPr>
            <p:ph idx="1"/>
          </p:nvPr>
        </p:nvSpPr>
        <p:spPr>
          <a:xfrm>
            <a:off x="762000" y="1295400"/>
            <a:ext cx="8077200" cy="5060160"/>
          </a:xfrm>
        </p:spPr>
        <p:txBody>
          <a:bodyPr>
            <a:normAutofit lnSpcReduction="10000"/>
          </a:bodyPr>
          <a:lstStyle/>
          <a:p>
            <a:r>
              <a:rPr lang="en-GB" dirty="0" smtClean="0"/>
              <a:t>Two basic parts of real estate market birth </a:t>
            </a:r>
            <a:r>
              <a:rPr lang="en-GB" i="1" dirty="0" smtClean="0"/>
              <a:t>i.e</a:t>
            </a:r>
            <a:r>
              <a:rPr lang="en-GB" dirty="0" smtClean="0"/>
              <a:t> first  primary market participants</a:t>
            </a:r>
          </a:p>
          <a:p>
            <a:pPr lvl="1"/>
            <a:r>
              <a:rPr lang="en-GB" dirty="0" smtClean="0"/>
              <a:t>Entitled subjects of ownership reform</a:t>
            </a:r>
          </a:p>
          <a:p>
            <a:pPr lvl="1"/>
            <a:r>
              <a:rPr lang="en-GB" dirty="0" smtClean="0"/>
              <a:t>Obligated subjects of ownership reform</a:t>
            </a:r>
          </a:p>
          <a:p>
            <a:r>
              <a:rPr lang="en-GB" dirty="0" smtClean="0"/>
              <a:t>Three basic parts of real estate market  development </a:t>
            </a:r>
            <a:r>
              <a:rPr lang="en-GB" i="1" dirty="0" smtClean="0"/>
              <a:t>i.e</a:t>
            </a:r>
            <a:r>
              <a:rPr lang="en-GB" dirty="0" smtClean="0"/>
              <a:t>  emerged secondary market participants</a:t>
            </a:r>
          </a:p>
          <a:p>
            <a:pPr lvl="1"/>
            <a:r>
              <a:rPr lang="en-GB" dirty="0" smtClean="0"/>
              <a:t>Entitled subjects of ownership reform</a:t>
            </a:r>
          </a:p>
          <a:p>
            <a:pPr lvl="1"/>
            <a:r>
              <a:rPr lang="en-GB" dirty="0" smtClean="0"/>
              <a:t>Obligated subjects of ownership reform</a:t>
            </a:r>
          </a:p>
          <a:p>
            <a:pPr lvl="1"/>
            <a:r>
              <a:rPr lang="en-GB" dirty="0" smtClean="0"/>
              <a:t>new property owners  - property was  acquired from previously named parties</a:t>
            </a:r>
          </a:p>
          <a:p>
            <a:pPr lvl="1"/>
            <a:endParaRPr lang="en-US" dirty="0" smtClean="0"/>
          </a:p>
          <a:p>
            <a:endParaRPr lang="et-EE" dirty="0" smtClean="0"/>
          </a:p>
          <a:p>
            <a:endParaRPr lang="et-EE" dirty="0" smtClean="0"/>
          </a:p>
          <a:p>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6</a:t>
            </a:fld>
            <a:endParaRPr lang="et-EE"/>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alkiri 6"/>
          <p:cNvSpPr>
            <a:spLocks noGrp="1"/>
          </p:cNvSpPr>
          <p:nvPr>
            <p:ph type="title"/>
          </p:nvPr>
        </p:nvSpPr>
        <p:spPr>
          <a:xfrm>
            <a:off x="533400" y="228600"/>
            <a:ext cx="7772400" cy="914400"/>
          </a:xfrm>
        </p:spPr>
        <p:txBody>
          <a:bodyPr/>
          <a:lstStyle/>
          <a:p>
            <a:r>
              <a:rPr lang="et-EE" sz="4400" b="1" dirty="0" smtClean="0">
                <a:solidFill>
                  <a:srgbClr val="66FF33"/>
                </a:solidFill>
              </a:rPr>
              <a:t>Service and </a:t>
            </a:r>
            <a:r>
              <a:rPr lang="et-EE" sz="4400" b="1" dirty="0" err="1" smtClean="0">
                <a:solidFill>
                  <a:srgbClr val="66FF33"/>
                </a:solidFill>
              </a:rPr>
              <a:t>its</a:t>
            </a:r>
            <a:r>
              <a:rPr lang="et-EE" sz="4400" b="1" dirty="0" smtClean="0">
                <a:solidFill>
                  <a:srgbClr val="66FF33"/>
                </a:solidFill>
              </a:rPr>
              <a:t> </a:t>
            </a:r>
            <a:r>
              <a:rPr lang="et-EE" sz="4400" b="1" dirty="0" err="1" smtClean="0">
                <a:solidFill>
                  <a:srgbClr val="66FF33"/>
                </a:solidFill>
              </a:rPr>
              <a:t>providers</a:t>
            </a:r>
            <a:r>
              <a:rPr lang="et-EE" dirty="0" smtClean="0"/>
              <a:t/>
            </a:r>
            <a:br>
              <a:rPr lang="et-EE" dirty="0" smtClean="0"/>
            </a:br>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7</a:t>
            </a:fld>
            <a:endParaRPr lang="et-EE"/>
          </a:p>
        </p:txBody>
      </p:sp>
      <p:sp>
        <p:nvSpPr>
          <p:cNvPr id="8" name="Sisu kohatäide 7"/>
          <p:cNvSpPr>
            <a:spLocks noGrp="1"/>
          </p:cNvSpPr>
          <p:nvPr>
            <p:ph idx="4294967295"/>
          </p:nvPr>
        </p:nvSpPr>
        <p:spPr>
          <a:xfrm>
            <a:off x="990600" y="1295400"/>
            <a:ext cx="8153400" cy="2406650"/>
          </a:xfrm>
        </p:spPr>
        <p:txBody>
          <a:bodyPr/>
          <a:lstStyle/>
          <a:p>
            <a:pPr>
              <a:buClr>
                <a:srgbClr val="FFFF00"/>
              </a:buClr>
              <a:buSzPct val="110000"/>
              <a:buNone/>
            </a:pPr>
            <a:r>
              <a:rPr lang="et-EE" dirty="0" smtClean="0"/>
              <a:t>Servise </a:t>
            </a:r>
            <a:r>
              <a:rPr lang="et-EE" dirty="0" err="1" smtClean="0"/>
              <a:t>providers</a:t>
            </a:r>
            <a:endParaRPr lang="et-EE" dirty="0" smtClean="0"/>
          </a:p>
          <a:p>
            <a:pPr lvl="1">
              <a:buClr>
                <a:srgbClr val="FFFF00"/>
              </a:buClr>
              <a:buSzPct val="110000"/>
              <a:buFont typeface="Wingdings" pitchFamily="2" charset="2"/>
              <a:buChar char=""/>
            </a:pPr>
            <a:r>
              <a:rPr lang="et-EE" dirty="0" err="1" smtClean="0"/>
              <a:t>Established</a:t>
            </a:r>
            <a:r>
              <a:rPr lang="et-EE" dirty="0" smtClean="0"/>
              <a:t> real estate </a:t>
            </a:r>
            <a:r>
              <a:rPr lang="et-EE" dirty="0" err="1" smtClean="0"/>
              <a:t>firms</a:t>
            </a:r>
            <a:endParaRPr lang="et-EE" dirty="0" smtClean="0"/>
          </a:p>
          <a:p>
            <a:pPr lvl="1">
              <a:buClr>
                <a:srgbClr val="FFFF00"/>
              </a:buClr>
              <a:buSzPct val="110000"/>
              <a:buFont typeface="Wingdings" pitchFamily="2" charset="2"/>
              <a:buChar char=""/>
            </a:pPr>
            <a:r>
              <a:rPr lang="et-EE" dirty="0" err="1" smtClean="0"/>
              <a:t>Local</a:t>
            </a:r>
            <a:r>
              <a:rPr lang="et-EE" dirty="0" smtClean="0"/>
              <a:t> </a:t>
            </a:r>
            <a:r>
              <a:rPr lang="et-EE" dirty="0" err="1" smtClean="0"/>
              <a:t>authorities</a:t>
            </a:r>
            <a:endParaRPr lang="et-EE" dirty="0" smtClean="0"/>
          </a:p>
          <a:p>
            <a:pPr lvl="1">
              <a:buClr>
                <a:srgbClr val="FFFF00"/>
              </a:buClr>
              <a:buSzPct val="110000"/>
              <a:buFont typeface="Wingdings" pitchFamily="2" charset="2"/>
              <a:buChar char=""/>
            </a:pPr>
            <a:r>
              <a:rPr lang="et-EE" dirty="0" smtClean="0"/>
              <a:t>Construction </a:t>
            </a:r>
            <a:r>
              <a:rPr lang="et-EE" dirty="0" err="1" smtClean="0"/>
              <a:t>area</a:t>
            </a:r>
            <a:r>
              <a:rPr lang="et-EE" dirty="0" smtClean="0"/>
              <a:t> </a:t>
            </a:r>
            <a:r>
              <a:rPr lang="et-EE" dirty="0" err="1" smtClean="0"/>
              <a:t>experts</a:t>
            </a:r>
            <a:endParaRPr lang="et-EE" dirty="0"/>
          </a:p>
        </p:txBody>
      </p:sp>
      <p:sp>
        <p:nvSpPr>
          <p:cNvPr id="9" name="Vasaklooksulg 8"/>
          <p:cNvSpPr/>
          <p:nvPr/>
        </p:nvSpPr>
        <p:spPr>
          <a:xfrm rot="5400000">
            <a:off x="4495800" y="152400"/>
            <a:ext cx="685800" cy="7696200"/>
          </a:xfrm>
          <a:prstGeom prst="leftBrace">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vert="vert270" rtlCol="0" anchor="ctr"/>
          <a:lstStyle/>
          <a:p>
            <a:pPr algn="ctr"/>
            <a:r>
              <a:rPr lang="et-EE" sz="2000" b="1" cap="all" dirty="0" smtClean="0">
                <a:solidFill>
                  <a:srgbClr val="66FF33"/>
                </a:solidFill>
              </a:rPr>
              <a:t>Service </a:t>
            </a:r>
            <a:r>
              <a:rPr lang="et-EE" sz="2000" b="1" cap="all" dirty="0" err="1" smtClean="0">
                <a:solidFill>
                  <a:srgbClr val="66FF33"/>
                </a:solidFill>
              </a:rPr>
              <a:t>users</a:t>
            </a:r>
            <a:endParaRPr lang="et-EE" sz="2000" b="1" cap="all" dirty="0">
              <a:solidFill>
                <a:srgbClr val="66FF33"/>
              </a:solidFill>
            </a:endParaRPr>
          </a:p>
        </p:txBody>
      </p:sp>
      <p:sp>
        <p:nvSpPr>
          <p:cNvPr id="10" name="Ümarnurkne ristkülik 9"/>
          <p:cNvSpPr/>
          <p:nvPr/>
        </p:nvSpPr>
        <p:spPr>
          <a:xfrm>
            <a:off x="838200" y="4800600"/>
            <a:ext cx="18288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err="1" smtClean="0"/>
              <a:t>Finasncial</a:t>
            </a:r>
            <a:r>
              <a:rPr lang="et-EE" dirty="0" smtClean="0"/>
              <a:t> </a:t>
            </a:r>
            <a:r>
              <a:rPr lang="et-EE" dirty="0" err="1" smtClean="0"/>
              <a:t>institutions</a:t>
            </a:r>
            <a:endParaRPr lang="et-EE" dirty="0"/>
          </a:p>
        </p:txBody>
      </p:sp>
      <p:sp>
        <p:nvSpPr>
          <p:cNvPr id="11" name="Ümarnurkne ristkülik 10"/>
          <p:cNvSpPr/>
          <p:nvPr/>
        </p:nvSpPr>
        <p:spPr>
          <a:xfrm>
            <a:off x="3048000" y="4800600"/>
            <a:ext cx="1752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err="1" smtClean="0"/>
              <a:t>Owners</a:t>
            </a:r>
            <a:endParaRPr lang="et-EE" dirty="0"/>
          </a:p>
        </p:txBody>
      </p:sp>
      <p:sp>
        <p:nvSpPr>
          <p:cNvPr id="12" name="Ümarnurkne ristkülik 11"/>
          <p:cNvSpPr/>
          <p:nvPr/>
        </p:nvSpPr>
        <p:spPr>
          <a:xfrm>
            <a:off x="5105400" y="4800600"/>
            <a:ext cx="1752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err="1" smtClean="0"/>
              <a:t>Local</a:t>
            </a:r>
            <a:r>
              <a:rPr lang="et-EE" dirty="0" smtClean="0"/>
              <a:t> </a:t>
            </a:r>
            <a:r>
              <a:rPr lang="et-EE" dirty="0" err="1" smtClean="0"/>
              <a:t>authorities</a:t>
            </a:r>
            <a:endParaRPr lang="et-EE" dirty="0"/>
          </a:p>
        </p:txBody>
      </p:sp>
      <p:sp>
        <p:nvSpPr>
          <p:cNvPr id="13" name="Ümarnurkne ristkülik 12"/>
          <p:cNvSpPr/>
          <p:nvPr/>
        </p:nvSpPr>
        <p:spPr>
          <a:xfrm>
            <a:off x="7162800" y="4800600"/>
            <a:ext cx="17526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err="1" smtClean="0"/>
              <a:t>State</a:t>
            </a:r>
            <a:endParaRPr lang="et-EE" dirty="0"/>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04800" y="0"/>
            <a:ext cx="8839200" cy="914400"/>
          </a:xfrm>
        </p:spPr>
        <p:txBody>
          <a:bodyPr/>
          <a:lstStyle/>
          <a:p>
            <a:r>
              <a:rPr lang="en-GB" sz="4200" b="1" dirty="0" smtClean="0">
                <a:solidFill>
                  <a:srgbClr val="66FF33"/>
                </a:solidFill>
              </a:rPr>
              <a:t>Real estate landscape dynamics</a:t>
            </a:r>
            <a:endParaRPr lang="en-GB" sz="4200" b="1" dirty="0">
              <a:solidFill>
                <a:srgbClr val="66FF33"/>
              </a:solidFill>
            </a:endParaRPr>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8</a:t>
            </a:fld>
            <a:endParaRPr lang="et-EE"/>
          </a:p>
        </p:txBody>
      </p:sp>
      <p:sp>
        <p:nvSpPr>
          <p:cNvPr id="9239" name="Ümarnurkne ristkülik 11"/>
          <p:cNvSpPr>
            <a:spLocks/>
          </p:cNvSpPr>
          <p:nvPr/>
        </p:nvSpPr>
        <p:spPr bwMode="auto">
          <a:xfrm>
            <a:off x="457200" y="1143000"/>
            <a:ext cx="2476500" cy="914400"/>
          </a:xfrm>
          <a:prstGeom prst="roundRect">
            <a:avLst>
              <a:gd name="adj" fmla="val 16667"/>
            </a:avLst>
          </a:prstGeom>
          <a:solidFill>
            <a:srgbClr val="EEECE1"/>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smtClean="0">
                <a:ln>
                  <a:noFill/>
                </a:ln>
                <a:solidFill>
                  <a:srgbClr val="0070C0"/>
                </a:solidFill>
                <a:effectLst/>
                <a:latin typeface="Arial" pitchFamily="34" charset="0"/>
                <a:cs typeface="Arial" pitchFamily="34" charset="0"/>
              </a:rPr>
              <a:t>ex ante</a:t>
            </a:r>
            <a:r>
              <a:rPr kumimoji="0" lang="en-GB" sz="1400" b="1" i="0" u="none" strike="noStrike" cap="none" normalizeH="0" baseline="0" dirty="0" smtClean="0">
                <a:ln>
                  <a:noFill/>
                </a:ln>
                <a:solidFill>
                  <a:srgbClr val="0070C0"/>
                </a:solidFill>
                <a:effectLst/>
                <a:latin typeface="Arial" pitchFamily="34" charset="0"/>
                <a:cs typeface="Arial" pitchFamily="34" charset="0"/>
              </a:rPr>
              <a:t> 1991</a:t>
            </a:r>
          </a:p>
          <a:p>
            <a:pPr marL="0" marR="0" lvl="0" indent="0" algn="ctr" defTabSz="914400" rtl="0" eaLnBrk="1" fontAlgn="base" latinLnBrk="0" hangingPunct="1">
              <a:lnSpc>
                <a:spcPct val="100000"/>
              </a:lnSpc>
              <a:spcBef>
                <a:spcPct val="0"/>
              </a:spcBef>
              <a:spcAft>
                <a:spcPct val="0"/>
              </a:spcAft>
              <a:buClrTx/>
              <a:buSzTx/>
              <a:buFontTx/>
              <a:buNone/>
              <a:tabLst/>
            </a:pPr>
            <a:r>
              <a:rPr lang="en-GB" sz="1400" b="1" dirty="0" smtClean="0">
                <a:solidFill>
                  <a:srgbClr val="0070C0"/>
                </a:solidFill>
                <a:latin typeface="Arial" pitchFamily="34" charset="0"/>
                <a:cs typeface="Arial" pitchFamily="34" charset="0"/>
              </a:rPr>
              <a:t>i.e Soviet era</a:t>
            </a:r>
            <a:endParaRPr kumimoji="0" lang="en-GB" sz="1400" b="1" i="0" u="none" strike="noStrike" cap="none" normalizeH="0" baseline="0" dirty="0" smtClean="0">
              <a:ln>
                <a:noFill/>
              </a:ln>
              <a:solidFill>
                <a:srgbClr val="0070C0"/>
              </a:solidFill>
              <a:effectLst/>
              <a:latin typeface="Arial" pitchFamily="34" charset="0"/>
              <a:cs typeface="Arial" pitchFamily="34" charset="0"/>
            </a:endParaRPr>
          </a:p>
        </p:txBody>
      </p:sp>
      <p:sp>
        <p:nvSpPr>
          <p:cNvPr id="9240" name="Ümarnurkne ristkülik 12"/>
          <p:cNvSpPr>
            <a:spLocks/>
          </p:cNvSpPr>
          <p:nvPr/>
        </p:nvSpPr>
        <p:spPr bwMode="auto">
          <a:xfrm>
            <a:off x="3124200" y="1143000"/>
            <a:ext cx="2819400" cy="914400"/>
          </a:xfrm>
          <a:prstGeom prst="roundRect">
            <a:avLst>
              <a:gd name="adj" fmla="val 16667"/>
            </a:avLst>
          </a:prstGeom>
          <a:solidFill>
            <a:srgbClr val="FFFF00"/>
          </a:solidFill>
          <a:ln w="28575">
            <a:solidFill>
              <a:srgbClr val="66FF33"/>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smtClean="0">
                <a:ln>
                  <a:noFill/>
                </a:ln>
                <a:solidFill>
                  <a:srgbClr val="FF0000"/>
                </a:solidFill>
                <a:effectLst/>
                <a:latin typeface="Arial" pitchFamily="34" charset="0"/>
                <a:cs typeface="Arial" pitchFamily="34" charset="0"/>
              </a:rPr>
              <a:t>ex post</a:t>
            </a:r>
            <a:r>
              <a:rPr kumimoji="0" lang="en-GB" sz="1400" b="1" i="0" u="none" strike="noStrike" cap="none" normalizeH="0" baseline="0" dirty="0" smtClean="0">
                <a:ln>
                  <a:noFill/>
                </a:ln>
                <a:solidFill>
                  <a:srgbClr val="FF0000"/>
                </a:solidFill>
                <a:effectLst/>
                <a:latin typeface="Arial" pitchFamily="34" charset="0"/>
                <a:cs typeface="Arial" pitchFamily="34" charset="0"/>
              </a:rPr>
              <a:t> 1991 -  </a:t>
            </a:r>
            <a:r>
              <a:rPr kumimoji="0" lang="en-GB" sz="1400" b="1" i="1" u="none" strike="noStrike" cap="none" normalizeH="0" baseline="0" dirty="0" smtClean="0">
                <a:ln>
                  <a:noFill/>
                </a:ln>
                <a:solidFill>
                  <a:srgbClr val="FF0000"/>
                </a:solidFill>
                <a:effectLst/>
                <a:latin typeface="Arial" pitchFamily="34" charset="0"/>
                <a:cs typeface="Arial" pitchFamily="34" charset="0"/>
              </a:rPr>
              <a:t>ex ante</a:t>
            </a:r>
            <a:r>
              <a:rPr kumimoji="0" lang="en-GB" sz="1400" b="1" i="0" u="none" strike="noStrike" cap="none" normalizeH="0" baseline="0" dirty="0" smtClean="0">
                <a:ln>
                  <a:noFill/>
                </a:ln>
                <a:solidFill>
                  <a:srgbClr val="FF0000"/>
                </a:solidFill>
                <a:effectLst/>
                <a:latin typeface="Arial" pitchFamily="34" charset="0"/>
                <a:cs typeface="Arial" pitchFamily="34" charset="0"/>
              </a:rPr>
              <a:t> 2004.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FF0000"/>
                </a:solidFill>
                <a:effectLst/>
                <a:latin typeface="Arial" pitchFamily="34" charset="0"/>
                <a:cs typeface="Arial" pitchFamily="34" charset="0"/>
              </a:rPr>
              <a:t>II </a:t>
            </a:r>
            <a:r>
              <a:rPr kumimoji="0" lang="en-GB" sz="1400" b="1" i="0" u="none" strike="noStrike" cap="none" normalizeH="0" baseline="0" dirty="0" err="1" smtClean="0">
                <a:ln>
                  <a:noFill/>
                </a:ln>
                <a:solidFill>
                  <a:srgbClr val="FF0000"/>
                </a:solidFill>
                <a:effectLst/>
                <a:latin typeface="Arial" pitchFamily="34" charset="0"/>
                <a:cs typeface="Arial" pitchFamily="34" charset="0"/>
              </a:rPr>
              <a:t>vabariik</a:t>
            </a:r>
            <a:endParaRPr kumimoji="0" lang="en-GB" sz="1400" b="1" i="0" u="none" strike="noStrike" cap="none" normalizeH="0" baseline="0" dirty="0" smtClean="0">
              <a:ln>
                <a:noFill/>
              </a:ln>
              <a:solidFill>
                <a:srgbClr val="FF0000"/>
              </a:solidFill>
              <a:effectLst/>
              <a:latin typeface="Arial" pitchFamily="34" charset="0"/>
              <a:cs typeface="Arial" pitchFamily="34" charset="0"/>
            </a:endParaRPr>
          </a:p>
        </p:txBody>
      </p:sp>
      <p:sp>
        <p:nvSpPr>
          <p:cNvPr id="9241" name="Ümarnurkne ristkülik 13"/>
          <p:cNvSpPr>
            <a:spLocks/>
          </p:cNvSpPr>
          <p:nvPr/>
        </p:nvSpPr>
        <p:spPr bwMode="auto">
          <a:xfrm>
            <a:off x="6096000" y="1143000"/>
            <a:ext cx="2819400" cy="914400"/>
          </a:xfrm>
          <a:prstGeom prst="roundRect">
            <a:avLst>
              <a:gd name="adj" fmla="val 16667"/>
            </a:avLst>
          </a:prstGeom>
          <a:solidFill>
            <a:srgbClr val="FFFF00"/>
          </a:solidFill>
          <a:ln w="28575">
            <a:solidFill>
              <a:srgbClr val="66FF33"/>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smtClean="0">
                <a:ln>
                  <a:noFill/>
                </a:ln>
                <a:solidFill>
                  <a:srgbClr val="FF0000"/>
                </a:solidFill>
                <a:effectLst/>
                <a:latin typeface="Arial" pitchFamily="34" charset="0"/>
                <a:cs typeface="Arial" pitchFamily="34" charset="0"/>
              </a:rPr>
              <a:t>ex post</a:t>
            </a:r>
            <a:r>
              <a:rPr kumimoji="0" lang="en-GB" sz="1400" b="1" i="0" u="none" strike="noStrike" cap="none" normalizeH="0" baseline="0" dirty="0" smtClean="0">
                <a:ln>
                  <a:noFill/>
                </a:ln>
                <a:solidFill>
                  <a:srgbClr val="FF0000"/>
                </a:solidFill>
                <a:effectLst/>
                <a:latin typeface="Arial" pitchFamily="34" charset="0"/>
                <a:cs typeface="Arial" pitchFamily="34" charset="0"/>
              </a:rPr>
              <a:t> 05.2004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FF0000"/>
                </a:solidFill>
                <a:effectLst/>
                <a:latin typeface="Arial" pitchFamily="34" charset="0"/>
                <a:cs typeface="Arial" pitchFamily="34" charset="0"/>
              </a:rPr>
              <a:t>II </a:t>
            </a:r>
            <a:r>
              <a:rPr kumimoji="0" lang="en-GB" sz="1400" b="1" i="0" u="none" strike="noStrike" cap="none" normalizeH="0" baseline="0" dirty="0" err="1" smtClean="0">
                <a:ln>
                  <a:noFill/>
                </a:ln>
                <a:solidFill>
                  <a:srgbClr val="FF0000"/>
                </a:solidFill>
                <a:effectLst/>
                <a:latin typeface="Arial" pitchFamily="34" charset="0"/>
                <a:cs typeface="Arial" pitchFamily="34" charset="0"/>
              </a:rPr>
              <a:t>vabariik</a:t>
            </a:r>
            <a:r>
              <a:rPr kumimoji="0" lang="en-GB" sz="1400" b="1" i="0" u="none" strike="noStrike" cap="none" normalizeH="0" baseline="0" dirty="0" smtClean="0">
                <a:ln>
                  <a:noFill/>
                </a:ln>
                <a:solidFill>
                  <a:srgbClr val="FF0000"/>
                </a:solidFill>
                <a:effectLst/>
                <a:latin typeface="Arial" pitchFamily="34" charset="0"/>
                <a:cs typeface="Arial" pitchFamily="34" charset="0"/>
              </a:rPr>
              <a:t>  -</a:t>
            </a:r>
            <a:r>
              <a:rPr kumimoji="0" lang="en-GB" sz="1400" b="1" i="0" u="none" strike="noStrike" cap="none" normalizeH="0" dirty="0" smtClean="0">
                <a:ln>
                  <a:noFill/>
                </a:ln>
                <a:solidFill>
                  <a:srgbClr val="FF0000"/>
                </a:solidFill>
                <a:effectLst/>
                <a:latin typeface="Arial" pitchFamily="34" charset="0"/>
                <a:cs typeface="Arial" pitchFamily="34" charset="0"/>
              </a:rPr>
              <a:t> </a:t>
            </a:r>
            <a:r>
              <a:rPr kumimoji="0" lang="en-GB" sz="1400" b="1" i="0" u="none" strike="noStrike" cap="none" normalizeH="0" dirty="0" err="1" smtClean="0">
                <a:ln>
                  <a:noFill/>
                </a:ln>
                <a:solidFill>
                  <a:srgbClr val="FF0000"/>
                </a:solidFill>
                <a:effectLst/>
                <a:latin typeface="Arial" pitchFamily="34" charset="0"/>
                <a:cs typeface="Arial" pitchFamily="34" charset="0"/>
              </a:rPr>
              <a:t>memebership</a:t>
            </a:r>
            <a:r>
              <a:rPr kumimoji="0" lang="en-GB" sz="1400" b="1" i="0" u="none" strike="noStrike" cap="none" normalizeH="0" dirty="0" smtClean="0">
                <a:ln>
                  <a:noFill/>
                </a:ln>
                <a:solidFill>
                  <a:srgbClr val="FF0000"/>
                </a:solidFill>
                <a:effectLst/>
                <a:latin typeface="Arial" pitchFamily="34" charset="0"/>
                <a:cs typeface="Arial" pitchFamily="34" charset="0"/>
              </a:rPr>
              <a:t> of </a:t>
            </a:r>
            <a:r>
              <a:rPr kumimoji="0" lang="en-GB" sz="1400" b="1" i="0" u="none" strike="noStrike" cap="none" normalizeH="0" baseline="0" dirty="0" smtClean="0">
                <a:ln>
                  <a:noFill/>
                </a:ln>
                <a:solidFill>
                  <a:srgbClr val="FF0000"/>
                </a:solidFill>
                <a:effectLst/>
                <a:latin typeface="Arial" pitchFamily="34" charset="0"/>
                <a:cs typeface="Arial" pitchFamily="34" charset="0"/>
              </a:rPr>
              <a:t>EU</a:t>
            </a:r>
          </a:p>
        </p:txBody>
      </p:sp>
      <p:sp>
        <p:nvSpPr>
          <p:cNvPr id="21" name="Vöödiga paremnool 20"/>
          <p:cNvSpPr/>
          <p:nvPr/>
        </p:nvSpPr>
        <p:spPr>
          <a:xfrm>
            <a:off x="381000" y="2057400"/>
            <a:ext cx="8763000" cy="1447800"/>
          </a:xfrm>
          <a:prstGeom prst="stripedRightArrow">
            <a:avLst>
              <a:gd name="adj1" fmla="val 69066"/>
              <a:gd name="adj2" fmla="val 38083"/>
            </a:avLst>
          </a:prstGeom>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t>REAL ESTATE LANDSCAPE</a:t>
            </a:r>
            <a:endParaRPr lang="en-GB" sz="3200" b="1" dirty="0"/>
          </a:p>
        </p:txBody>
      </p:sp>
      <p:sp>
        <p:nvSpPr>
          <p:cNvPr id="9242" name="Ümarnurkne ristkülik 14"/>
          <p:cNvSpPr>
            <a:spLocks/>
          </p:cNvSpPr>
          <p:nvPr/>
        </p:nvSpPr>
        <p:spPr bwMode="auto">
          <a:xfrm>
            <a:off x="457200" y="3581400"/>
            <a:ext cx="2438400" cy="952500"/>
          </a:xfrm>
          <a:prstGeom prst="roundRect">
            <a:avLst>
              <a:gd name="adj" fmla="val 16667"/>
            </a:avLst>
          </a:prstGeom>
          <a:solidFill>
            <a:schemeClr val="tx1">
              <a:lumMod val="95000"/>
            </a:schemeClr>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sz="1400" b="1" smtClean="0">
                <a:solidFill>
                  <a:srgbClr val="0070C0"/>
                </a:solidFill>
                <a:latin typeface="Arial" pitchFamily="34" charset="0"/>
                <a:cs typeface="Arial" pitchFamily="34" charset="0"/>
              </a:rPr>
              <a:t>Civil code of E.S.S.R.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0070C0"/>
                </a:solidFill>
                <a:effectLst/>
                <a:latin typeface="Arial" pitchFamily="34" charset="0"/>
                <a:cs typeface="Arial" pitchFamily="34" charset="0"/>
              </a:rPr>
              <a:t>Land code of E.S.S.R.</a:t>
            </a:r>
          </a:p>
        </p:txBody>
      </p:sp>
      <p:sp>
        <p:nvSpPr>
          <p:cNvPr id="9243" name="Ümarnurkne ristkülik 15"/>
          <p:cNvSpPr>
            <a:spLocks/>
          </p:cNvSpPr>
          <p:nvPr/>
        </p:nvSpPr>
        <p:spPr bwMode="auto">
          <a:xfrm>
            <a:off x="3124200" y="3581400"/>
            <a:ext cx="2819400" cy="952500"/>
          </a:xfrm>
          <a:prstGeom prst="roundRect">
            <a:avLst>
              <a:gd name="adj" fmla="val 16667"/>
            </a:avLst>
          </a:prstGeom>
          <a:solidFill>
            <a:srgbClr val="FFFF00"/>
          </a:solidFill>
          <a:ln w="28575">
            <a:solidFill>
              <a:srgbClr val="66FF33"/>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sz="1400" b="1" smtClean="0">
                <a:solidFill>
                  <a:srgbClr val="FF0000"/>
                </a:solidFill>
                <a:latin typeface="Arial" pitchFamily="34" charset="0"/>
                <a:cs typeface="Arial" pitchFamily="34" charset="0"/>
              </a:rPr>
              <a:t>Legal acts of II republic</a:t>
            </a:r>
            <a:endParaRPr kumimoji="0" lang="en-GB" sz="1400" b="1" i="0" u="none" strike="noStrike" cap="none" normalizeH="0" baseline="0" smtClean="0">
              <a:ln>
                <a:noFill/>
              </a:ln>
              <a:solidFill>
                <a:srgbClr val="FF0000"/>
              </a:solidFill>
              <a:effectLst/>
              <a:latin typeface="Arial" pitchFamily="34" charset="0"/>
              <a:cs typeface="Arial" pitchFamily="34" charset="0"/>
            </a:endParaRPr>
          </a:p>
        </p:txBody>
      </p:sp>
      <p:sp>
        <p:nvSpPr>
          <p:cNvPr id="9244" name="Ümarnurkne ristkülik 16"/>
          <p:cNvSpPr>
            <a:spLocks/>
          </p:cNvSpPr>
          <p:nvPr/>
        </p:nvSpPr>
        <p:spPr bwMode="auto">
          <a:xfrm>
            <a:off x="6096000" y="3581400"/>
            <a:ext cx="2819400" cy="952500"/>
          </a:xfrm>
          <a:prstGeom prst="roundRect">
            <a:avLst>
              <a:gd name="adj" fmla="val 16667"/>
            </a:avLst>
          </a:prstGeom>
          <a:solidFill>
            <a:srgbClr val="FFFF00"/>
          </a:solidFill>
          <a:ln w="28575">
            <a:solidFill>
              <a:srgbClr val="66FF33"/>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sz="1400" b="1" smtClean="0">
                <a:solidFill>
                  <a:srgbClr val="FF0000"/>
                </a:solidFill>
                <a:latin typeface="Arial" pitchFamily="34" charset="0"/>
                <a:cs typeface="Arial" pitchFamily="34" charset="0"/>
              </a:rPr>
              <a:t>Legal acts of II republic linked with EU legal space</a:t>
            </a:r>
            <a:endParaRPr kumimoji="0" lang="en-GB" sz="1400" b="1" i="0" u="none" strike="noStrike" cap="none" normalizeH="0" baseline="0" smtClean="0">
              <a:ln>
                <a:noFill/>
              </a:ln>
              <a:solidFill>
                <a:srgbClr val="FF0000"/>
              </a:solidFill>
              <a:effectLst/>
              <a:latin typeface="Arial" pitchFamily="34" charset="0"/>
              <a:cs typeface="Arial" pitchFamily="34" charset="0"/>
            </a:endParaRPr>
          </a:p>
        </p:txBody>
      </p:sp>
      <p:sp>
        <p:nvSpPr>
          <p:cNvPr id="9245" name="AutoShape 247"/>
          <p:cNvSpPr>
            <a:spLocks noChangeArrowheads="1"/>
          </p:cNvSpPr>
          <p:nvPr/>
        </p:nvSpPr>
        <p:spPr bwMode="auto">
          <a:xfrm>
            <a:off x="609600" y="4572000"/>
            <a:ext cx="2286000" cy="2057400"/>
          </a:xfrm>
          <a:custGeom>
            <a:avLst/>
            <a:gdLst>
              <a:gd name="G0" fmla="+- 17456 0 0"/>
              <a:gd name="G1" fmla="+- 5400 0 0"/>
              <a:gd name="G2" fmla="+- 21600 0 5400"/>
              <a:gd name="G3" fmla="+- 10800 0 5400"/>
              <a:gd name="G4" fmla="+- 21600 0 17456"/>
              <a:gd name="G5" fmla="*/ G4 G3 10800"/>
              <a:gd name="G6" fmla="+- 21600 0 G5"/>
              <a:gd name="T0" fmla="*/ 17456 w 21600"/>
              <a:gd name="T1" fmla="*/ 0 h 21600"/>
              <a:gd name="T2" fmla="*/ 0 w 21600"/>
              <a:gd name="T3" fmla="*/ 10800 h 21600"/>
              <a:gd name="T4" fmla="*/ 17456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7456" y="0"/>
                </a:moveTo>
                <a:lnTo>
                  <a:pt x="17456" y="5400"/>
                </a:lnTo>
                <a:lnTo>
                  <a:pt x="3375" y="5400"/>
                </a:lnTo>
                <a:lnTo>
                  <a:pt x="3375" y="16200"/>
                </a:lnTo>
                <a:lnTo>
                  <a:pt x="17456" y="16200"/>
                </a:lnTo>
                <a:lnTo>
                  <a:pt x="17456"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tx1">
              <a:lumMod val="95000"/>
            </a:schemeClr>
          </a:solidFill>
          <a:ln w="28575">
            <a:solidFill>
              <a:srgbClr val="FF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Arial" pitchFamily="34" charset="0"/>
                <a:cs typeface="Arial" pitchFamily="34" charset="0"/>
              </a:rPr>
              <a:t>Invent</a:t>
            </a:r>
            <a:r>
              <a:rPr kumimoji="0" lang="et-EE" sz="1400" b="1" i="0" u="none" strike="noStrike" cap="none" normalizeH="0" baseline="0" dirty="0" err="1" smtClean="0">
                <a:ln>
                  <a:noFill/>
                </a:ln>
                <a:solidFill>
                  <a:srgbClr val="FF0000"/>
                </a:solidFill>
                <a:effectLst/>
                <a:latin typeface="Arial" pitchFamily="34" charset="0"/>
                <a:cs typeface="Arial" pitchFamily="34" charset="0"/>
              </a:rPr>
              <a:t>ory</a:t>
            </a:r>
            <a:r>
              <a:rPr kumimoji="0" lang="et-EE" sz="1400" b="1" i="0" u="none" strike="noStrike" cap="none" normalizeH="0" dirty="0" smtClean="0">
                <a:ln>
                  <a:noFill/>
                </a:ln>
                <a:solidFill>
                  <a:srgbClr val="FF0000"/>
                </a:solidFill>
                <a:effectLst/>
                <a:latin typeface="Arial" pitchFamily="34" charset="0"/>
                <a:cs typeface="Arial" pitchFamily="34" charset="0"/>
              </a:rPr>
              <a:t> </a:t>
            </a:r>
            <a:r>
              <a:rPr kumimoji="0" lang="en-US" sz="1400" b="1" i="0" u="none" strike="noStrike" cap="none" normalizeH="0" dirty="0" smtClean="0">
                <a:ln>
                  <a:noFill/>
                </a:ln>
                <a:solidFill>
                  <a:srgbClr val="FF0000"/>
                </a:solidFill>
                <a:effectLst/>
                <a:latin typeface="Arial" pitchFamily="34" charset="0"/>
                <a:cs typeface="Arial" pitchFamily="34" charset="0"/>
              </a:rPr>
              <a:t>  Register</a:t>
            </a:r>
            <a:endParaRPr kumimoji="0" lang="en-US" sz="14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1400" b="1" dirty="0" smtClean="0">
                <a:solidFill>
                  <a:srgbClr val="FF0000"/>
                </a:solidFill>
                <a:latin typeface="Arial" pitchFamily="34" charset="0"/>
                <a:cs typeface="Arial" pitchFamily="34" charset="0"/>
              </a:rPr>
              <a:t>State Land Register</a:t>
            </a:r>
            <a:endParaRPr kumimoji="0" lang="en-US" sz="1400" b="1" i="0" u="none" strike="noStrike" cap="none" normalizeH="0" baseline="0" dirty="0" smtClean="0">
              <a:ln>
                <a:noFill/>
              </a:ln>
              <a:solidFill>
                <a:srgbClr val="FF0000"/>
              </a:solidFill>
              <a:effectLst/>
              <a:latin typeface="Arial" pitchFamily="34" charset="0"/>
              <a:cs typeface="Arial" pitchFamily="34" charset="0"/>
            </a:endParaRPr>
          </a:p>
        </p:txBody>
      </p:sp>
      <p:sp>
        <p:nvSpPr>
          <p:cNvPr id="9246" name="Vöödiga paremnool 20"/>
          <p:cNvSpPr>
            <a:spLocks/>
          </p:cNvSpPr>
          <p:nvPr/>
        </p:nvSpPr>
        <p:spPr bwMode="auto">
          <a:xfrm>
            <a:off x="3124200" y="4572000"/>
            <a:ext cx="2971800" cy="2057400"/>
          </a:xfrm>
          <a:custGeom>
            <a:avLst/>
            <a:gdLst>
              <a:gd name="G0" fmla="+- 17250 0 0"/>
              <a:gd name="G1" fmla="+- 5400 0 0"/>
              <a:gd name="G2" fmla="+- 21600 0 5400"/>
              <a:gd name="G3" fmla="+- 10800 0 5400"/>
              <a:gd name="G4" fmla="+- 21600 0 17250"/>
              <a:gd name="G5" fmla="*/ G4 G3 10800"/>
              <a:gd name="G6" fmla="+- 21600 0 G5"/>
              <a:gd name="T0" fmla="*/ 17250 w 21600"/>
              <a:gd name="T1" fmla="*/ 0 h 21600"/>
              <a:gd name="T2" fmla="*/ 0 w 21600"/>
              <a:gd name="T3" fmla="*/ 10800 h 21600"/>
              <a:gd name="T4" fmla="*/ 1725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7250" y="0"/>
                </a:moveTo>
                <a:lnTo>
                  <a:pt x="17250" y="5400"/>
                </a:lnTo>
                <a:lnTo>
                  <a:pt x="3375" y="5400"/>
                </a:lnTo>
                <a:lnTo>
                  <a:pt x="3375" y="16200"/>
                </a:lnTo>
                <a:lnTo>
                  <a:pt x="17250" y="16200"/>
                </a:lnTo>
                <a:lnTo>
                  <a:pt x="1725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tx1">
              <a:lumMod val="95000"/>
            </a:schemeClr>
          </a:solidFill>
          <a:ln w="28575">
            <a:solidFill>
              <a:srgbClr val="66FF33"/>
            </a:solidFill>
            <a:miter lim="800000"/>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r>
              <a:rPr lang="en-GB" sz="1400" b="1" dirty="0" smtClean="0">
                <a:solidFill>
                  <a:srgbClr val="FF0000"/>
                </a:solidFill>
                <a:latin typeface="Arial" pitchFamily="34" charset="0"/>
                <a:cs typeface="Arial" pitchFamily="34" charset="0"/>
              </a:rPr>
              <a:t>Inventory  Register</a:t>
            </a:r>
          </a:p>
          <a:p>
            <a:pPr lvl="0" algn="ctr" fontAlgn="base">
              <a:spcBef>
                <a:spcPct val="0"/>
              </a:spcBef>
              <a:spcAft>
                <a:spcPct val="0"/>
              </a:spcAft>
            </a:pPr>
            <a:r>
              <a:rPr lang="en-GB" sz="1400" b="1" dirty="0" smtClean="0">
                <a:solidFill>
                  <a:srgbClr val="FF0000"/>
                </a:solidFill>
                <a:latin typeface="Arial" pitchFamily="34" charset="0"/>
                <a:cs typeface="Arial" pitchFamily="34" charset="0"/>
              </a:rPr>
              <a:t>Buildings Register</a:t>
            </a:r>
          </a:p>
          <a:p>
            <a:pPr lvl="0" algn="ctr" fontAlgn="base">
              <a:spcBef>
                <a:spcPct val="0"/>
              </a:spcBef>
              <a:spcAft>
                <a:spcPct val="0"/>
              </a:spcAft>
            </a:pPr>
            <a:r>
              <a:rPr lang="en-GB" sz="1400" b="1" dirty="0" smtClean="0">
                <a:solidFill>
                  <a:srgbClr val="FF0000"/>
                </a:solidFill>
                <a:latin typeface="Arial" pitchFamily="34" charset="0"/>
                <a:cs typeface="Arial" pitchFamily="34" charset="0"/>
              </a:rPr>
              <a:t>Land cadastre</a:t>
            </a:r>
          </a:p>
          <a:p>
            <a:pPr lvl="0" algn="ctr" fontAlgn="base">
              <a:spcBef>
                <a:spcPct val="0"/>
              </a:spcBef>
              <a:spcAft>
                <a:spcPct val="0"/>
              </a:spcAft>
            </a:pPr>
            <a:r>
              <a:rPr lang="en-GB" sz="1400" b="1" dirty="0" err="1" smtClean="0">
                <a:solidFill>
                  <a:srgbClr val="FF0000"/>
                </a:solidFill>
                <a:latin typeface="Arial" pitchFamily="34" charset="0"/>
                <a:cs typeface="Arial" pitchFamily="34" charset="0"/>
              </a:rPr>
              <a:t>Prperty</a:t>
            </a:r>
            <a:r>
              <a:rPr lang="en-GB" sz="1400" b="1" dirty="0" smtClean="0">
                <a:solidFill>
                  <a:srgbClr val="FF0000"/>
                </a:solidFill>
                <a:latin typeface="Arial" pitchFamily="34" charset="0"/>
                <a:cs typeface="Arial" pitchFamily="34" charset="0"/>
              </a:rPr>
              <a:t> Register</a:t>
            </a:r>
          </a:p>
        </p:txBody>
      </p:sp>
      <p:sp>
        <p:nvSpPr>
          <p:cNvPr id="9247" name="Vöödiga paremnool 21"/>
          <p:cNvSpPr>
            <a:spLocks/>
          </p:cNvSpPr>
          <p:nvPr/>
        </p:nvSpPr>
        <p:spPr bwMode="auto">
          <a:xfrm>
            <a:off x="6172200" y="4572000"/>
            <a:ext cx="2679700" cy="2057400"/>
          </a:xfrm>
          <a:custGeom>
            <a:avLst/>
            <a:gdLst>
              <a:gd name="G0" fmla="+- 15925 0 0"/>
              <a:gd name="G1" fmla="+- 5400 0 0"/>
              <a:gd name="G2" fmla="+- 21600 0 5400"/>
              <a:gd name="G3" fmla="+- 10800 0 5400"/>
              <a:gd name="G4" fmla="+- 21600 0 15925"/>
              <a:gd name="G5" fmla="*/ G4 G3 10800"/>
              <a:gd name="G6" fmla="+- 21600 0 G5"/>
              <a:gd name="T0" fmla="*/ 15925 w 21600"/>
              <a:gd name="T1" fmla="*/ 0 h 21600"/>
              <a:gd name="T2" fmla="*/ 0 w 21600"/>
              <a:gd name="T3" fmla="*/ 10800 h 21600"/>
              <a:gd name="T4" fmla="*/ 15925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925" y="0"/>
                </a:moveTo>
                <a:lnTo>
                  <a:pt x="15925" y="5400"/>
                </a:lnTo>
                <a:lnTo>
                  <a:pt x="3375" y="5400"/>
                </a:lnTo>
                <a:lnTo>
                  <a:pt x="3375" y="16200"/>
                </a:lnTo>
                <a:lnTo>
                  <a:pt x="15925" y="16200"/>
                </a:lnTo>
                <a:lnTo>
                  <a:pt x="15925"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tx1">
              <a:lumMod val="95000"/>
            </a:schemeClr>
          </a:solidFill>
          <a:ln w="28575">
            <a:solidFill>
              <a:srgbClr val="66FF3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GB" sz="1400" b="1" dirty="0" smtClean="0">
                <a:solidFill>
                  <a:srgbClr val="FF0000"/>
                </a:solidFill>
                <a:latin typeface="Arial" pitchFamily="34" charset="0"/>
                <a:cs typeface="Arial" pitchFamily="34" charset="0"/>
              </a:rPr>
              <a:t>Building Register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FF0000"/>
                </a:solidFill>
                <a:effectLst/>
                <a:latin typeface="Arial" pitchFamily="34" charset="0"/>
                <a:cs typeface="Arial" pitchFamily="34" charset="0"/>
              </a:rPr>
              <a:t>Land</a:t>
            </a:r>
            <a:r>
              <a:rPr kumimoji="0" lang="en-GB" sz="1400" b="1" i="0" u="none" strike="noStrike" cap="none" normalizeH="0" dirty="0" smtClean="0">
                <a:ln>
                  <a:noFill/>
                </a:ln>
                <a:solidFill>
                  <a:srgbClr val="FF0000"/>
                </a:solidFill>
                <a:effectLst/>
                <a:latin typeface="Arial" pitchFamily="34" charset="0"/>
                <a:cs typeface="Arial" pitchFamily="34" charset="0"/>
              </a:rPr>
              <a:t> Register</a:t>
            </a:r>
          </a:p>
          <a:p>
            <a:pPr marL="0" marR="0" lvl="0" indent="0" algn="ctr" defTabSz="914400" rtl="0" eaLnBrk="1" fontAlgn="base" latinLnBrk="0" hangingPunct="1">
              <a:lnSpc>
                <a:spcPct val="100000"/>
              </a:lnSpc>
              <a:spcBef>
                <a:spcPct val="0"/>
              </a:spcBef>
              <a:spcAft>
                <a:spcPct val="0"/>
              </a:spcAft>
              <a:buClrTx/>
              <a:buSzTx/>
              <a:buFontTx/>
              <a:buNone/>
              <a:tabLst/>
            </a:pPr>
            <a:r>
              <a:rPr lang="en-GB" sz="1400" b="1" baseline="0" dirty="0" smtClean="0">
                <a:solidFill>
                  <a:srgbClr val="FF0000"/>
                </a:solidFill>
                <a:latin typeface="Arial" pitchFamily="34" charset="0"/>
                <a:cs typeface="Arial" pitchFamily="34" charset="0"/>
              </a:rPr>
              <a:t>Property</a:t>
            </a:r>
            <a:r>
              <a:rPr lang="en-GB" sz="1400" b="1" dirty="0" smtClean="0">
                <a:solidFill>
                  <a:srgbClr val="FF0000"/>
                </a:solidFill>
                <a:latin typeface="Arial" pitchFamily="34" charset="0"/>
                <a:cs typeface="Arial" pitchFamily="34" charset="0"/>
              </a:rPr>
              <a:t> Register</a:t>
            </a:r>
            <a:endParaRPr kumimoji="0" lang="en-GB" sz="1400" b="1" i="0" u="none" strike="noStrike" cap="none" normalizeH="0" baseline="0" dirty="0" smtClean="0">
              <a:ln>
                <a:noFill/>
              </a:ln>
              <a:solidFill>
                <a:srgbClr val="FF0000"/>
              </a:solidFill>
              <a:effectLst/>
              <a:latin typeface="Arial" pitchFamily="34" charset="0"/>
              <a:cs typeface="Arial" pitchFamily="34" charset="0"/>
            </a:endParaRPr>
          </a:p>
        </p:txBody>
      </p:sp>
    </p:spTree>
    <p:extLst>
      <p:ext uri="{BB962C8B-B14F-4D97-AF65-F5344CB8AC3E}">
        <p14:creationId xmlns:p14="http://schemas.microsoft.com/office/powerpoint/2010/main" xmlns="" val="3887276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81000" y="5499"/>
            <a:ext cx="8763000" cy="914400"/>
          </a:xfrm>
        </p:spPr>
        <p:txBody>
          <a:bodyPr/>
          <a:lstStyle/>
          <a:p>
            <a:r>
              <a:rPr lang="en-US" sz="3600" b="1" dirty="0">
                <a:solidFill>
                  <a:srgbClr val="66FF33"/>
                </a:solidFill>
              </a:rPr>
              <a:t>Space of ownership reform and mass valuation</a:t>
            </a:r>
            <a:r>
              <a:rPr lang="et-EE" b="1" dirty="0"/>
              <a:t/>
            </a:r>
            <a:br>
              <a:rPr lang="et-EE" b="1" dirty="0"/>
            </a:br>
            <a:endParaRPr lang="et-EE" dirty="0"/>
          </a:p>
        </p:txBody>
      </p:sp>
      <p:sp>
        <p:nvSpPr>
          <p:cNvPr id="4" name="Kuupäeva kohatäide 3"/>
          <p:cNvSpPr>
            <a:spLocks noGrp="1"/>
          </p:cNvSpPr>
          <p:nvPr>
            <p:ph type="dt" sz="half" idx="10"/>
          </p:nvPr>
        </p:nvSpPr>
        <p:spPr/>
        <p:txBody>
          <a:bodyPr/>
          <a:lstStyle/>
          <a:p>
            <a:r>
              <a:rPr lang="et-EE" dirty="0" smtClean="0"/>
              <a:t>14-16.06.2012</a:t>
            </a:r>
            <a:endParaRPr lang="et-EE" dirty="0"/>
          </a:p>
        </p:txBody>
      </p:sp>
      <p:sp>
        <p:nvSpPr>
          <p:cNvPr id="5" name="Jaluse kohatäide 4"/>
          <p:cNvSpPr>
            <a:spLocks noGrp="1"/>
          </p:cNvSpPr>
          <p:nvPr>
            <p:ph type="ftr" sz="quarter" idx="11"/>
          </p:nvPr>
        </p:nvSpPr>
        <p:spPr/>
        <p:txBody>
          <a:bodyPr/>
          <a:lstStyle/>
          <a:p>
            <a:r>
              <a:rPr lang="en-US" dirty="0" smtClean="0"/>
              <a:t>ERES 2012# Kaarel Sahk # Real estate appraisal development during the II independency </a:t>
            </a:r>
            <a:endParaRPr lang="en-US" dirty="0"/>
          </a:p>
        </p:txBody>
      </p:sp>
      <p:sp>
        <p:nvSpPr>
          <p:cNvPr id="6" name="Slaidinumbri kohatäide 5"/>
          <p:cNvSpPr>
            <a:spLocks noGrp="1"/>
          </p:cNvSpPr>
          <p:nvPr>
            <p:ph type="sldNum" sz="quarter" idx="12"/>
          </p:nvPr>
        </p:nvSpPr>
        <p:spPr/>
        <p:txBody>
          <a:bodyPr/>
          <a:lstStyle/>
          <a:p>
            <a:fld id="{427650CF-7B6C-461A-A1C1-31222103A3B1}" type="slidenum">
              <a:rPr lang="et-EE" smtClean="0"/>
              <a:pPr/>
              <a:t>9</a:t>
            </a:fld>
            <a:endParaRPr lang="et-EE"/>
          </a:p>
        </p:txBody>
      </p:sp>
      <p:pic>
        <p:nvPicPr>
          <p:cNvPr id="614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4300" y="841375"/>
            <a:ext cx="8915400" cy="51800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37702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o">
  <a:themeElements>
    <a:clrScheme name="Metro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0</TotalTime>
  <Words>2080</Words>
  <Application>Microsoft Office PowerPoint</Application>
  <PresentationFormat>On-screen Show (4:3)</PresentationFormat>
  <Paragraphs>284</Paragraphs>
  <Slides>33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Metroo</vt:lpstr>
      <vt:lpstr>Clip</vt:lpstr>
      <vt:lpstr>Real estate appraisal development during the II independency, the past, the present and the future Kaarel Sahk, lecturer Estonian University of Life Sciences  </vt:lpstr>
      <vt:lpstr>Slide 2</vt:lpstr>
      <vt:lpstr>State based stages of development</vt:lpstr>
      <vt:lpstr>How we get started?</vt:lpstr>
      <vt:lpstr>Legal foundation of real estate appraisal</vt:lpstr>
      <vt:lpstr>Who demand the procedure</vt:lpstr>
      <vt:lpstr>Service and its providers </vt:lpstr>
      <vt:lpstr>Real estate landscape dynamics</vt:lpstr>
      <vt:lpstr>Space of ownership reform and mass valuation </vt:lpstr>
      <vt:lpstr>Definition of items followed</vt:lpstr>
      <vt:lpstr>Definition of items followed</vt:lpstr>
      <vt:lpstr>Foundation of valuation landscape</vt:lpstr>
      <vt:lpstr>Production  quality development quality development</vt:lpstr>
      <vt:lpstr>Service quality development  </vt:lpstr>
      <vt:lpstr>Appraisers quality development </vt:lpstr>
      <vt:lpstr>Real estate appraisal life cycle</vt:lpstr>
      <vt:lpstr>Appraiser’s qualification </vt:lpstr>
      <vt:lpstr>EU influence</vt:lpstr>
      <vt:lpstr>EU influence. Vol 2</vt:lpstr>
      <vt:lpstr>Real estate market constellation  influencing appraisal procedure</vt:lpstr>
      <vt:lpstr>Slide 21</vt:lpstr>
      <vt:lpstr>Appraisal quality formation</vt:lpstr>
      <vt:lpstr>Methods that are employed</vt:lpstr>
      <vt:lpstr>Slide 24</vt:lpstr>
      <vt:lpstr>Number of market professionals Estonia v.s Finland </vt:lpstr>
      <vt:lpstr>Time line &amp; basic markers of real estate appraisal development </vt:lpstr>
      <vt:lpstr>Problems (1)</vt:lpstr>
      <vt:lpstr>Problems (2)</vt:lpstr>
      <vt:lpstr>Questionary (poll)</vt:lpstr>
      <vt:lpstr>Literature</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Slaid 1</dc:title>
  <cp:lastModifiedBy>kaarel</cp:lastModifiedBy>
  <cp:revision>101</cp:revision>
  <dcterms:modified xsi:type="dcterms:W3CDTF">2012-06-14T17:22:38Z</dcterms:modified>
</cp:coreProperties>
</file>