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60" r:id="rId2"/>
    <p:sldId id="290" r:id="rId3"/>
    <p:sldId id="291" r:id="rId4"/>
    <p:sldId id="295" r:id="rId5"/>
    <p:sldId id="302" r:id="rId6"/>
    <p:sldId id="303" r:id="rId7"/>
    <p:sldId id="304" r:id="rId8"/>
    <p:sldId id="296" r:id="rId9"/>
    <p:sldId id="292" r:id="rId10"/>
    <p:sldId id="293" r:id="rId11"/>
    <p:sldId id="294" r:id="rId12"/>
    <p:sldId id="305" r:id="rId13"/>
    <p:sldId id="306" r:id="rId14"/>
    <p:sldId id="301" r:id="rId15"/>
    <p:sldId id="297" r:id="rId16"/>
    <p:sldId id="300" r:id="rId17"/>
    <p:sldId id="299" r:id="rId18"/>
    <p:sldId id="298" r:id="rId19"/>
    <p:sldId id="269" r:id="rId20"/>
    <p:sldId id="280" r:id="rId21"/>
  </p:sldIdLst>
  <p:sldSz cx="9144000" cy="6858000" type="screen4x3"/>
  <p:notesSz cx="7099300" cy="10234613"/>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912" y="-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8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t-EE"/>
          </a:p>
        </p:txBody>
      </p:sp>
      <p:sp>
        <p:nvSpPr>
          <p:cNvPr id="3" name="Kuupäeva kohatäide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D0DCA51D-6345-4148-9F55-FC4BBAC6B4F0}" type="datetimeFigureOut">
              <a:rPr lang="et-EE" smtClean="0"/>
              <a:pPr/>
              <a:t>14.06.2012</a:t>
            </a:fld>
            <a:endParaRPr lang="et-EE"/>
          </a:p>
        </p:txBody>
      </p:sp>
      <p:sp>
        <p:nvSpPr>
          <p:cNvPr id="4" name="Jaluse kohatäide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t-EE"/>
          </a:p>
        </p:txBody>
      </p:sp>
      <p:sp>
        <p:nvSpPr>
          <p:cNvPr id="5" name="Slaidinumbri kohatäide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1E8A3366-F1F0-4A40-9522-E976C1F99BBA}" type="slidenum">
              <a:rPr lang="et-EE" smtClean="0"/>
              <a:pPr/>
              <a:t>‹#›</a:t>
            </a:fld>
            <a:endParaRPr lang="et-EE"/>
          </a:p>
        </p:txBody>
      </p:sp>
    </p:spTree>
    <p:extLst>
      <p:ext uri="{BB962C8B-B14F-4D97-AF65-F5344CB8AC3E}">
        <p14:creationId xmlns="" xmlns:p14="http://schemas.microsoft.com/office/powerpoint/2010/main" val="3480575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t-EE"/>
          </a:p>
        </p:txBody>
      </p:sp>
      <p:sp>
        <p:nvSpPr>
          <p:cNvPr id="3" name="Kuupäeva kohatäid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52577FF-6CB7-4B4E-86BD-0741F1CDF360}" type="datetimeFigureOut">
              <a:rPr lang="et-EE" smtClean="0"/>
              <a:pPr/>
              <a:t>14.06.2012</a:t>
            </a:fld>
            <a:endParaRPr lang="et-EE"/>
          </a:p>
        </p:txBody>
      </p:sp>
      <p:sp>
        <p:nvSpPr>
          <p:cNvPr id="4" name="Slaidi pildi kohatäide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t-EE"/>
          </a:p>
        </p:txBody>
      </p:sp>
      <p:sp>
        <p:nvSpPr>
          <p:cNvPr id="5" name="Märkmete kohatäid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t-EE"/>
          </a:p>
        </p:txBody>
      </p:sp>
      <p:sp>
        <p:nvSpPr>
          <p:cNvPr id="7" name="Slaidinumbri kohatäid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5F659F6-E2C1-45A4-9086-831B65EFFCD9}" type="slidenum">
              <a:rPr lang="et-EE" smtClean="0"/>
              <a:pPr/>
              <a:t>‹#›</a:t>
            </a:fld>
            <a:endParaRPr lang="et-EE"/>
          </a:p>
        </p:txBody>
      </p:sp>
    </p:spTree>
    <p:extLst>
      <p:ext uri="{BB962C8B-B14F-4D97-AF65-F5344CB8AC3E}">
        <p14:creationId xmlns="" xmlns:p14="http://schemas.microsoft.com/office/powerpoint/2010/main" val="2035299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lislaid">
    <p:spTree>
      <p:nvGrpSpPr>
        <p:cNvPr id="1" name=""/>
        <p:cNvGrpSpPr/>
        <p:nvPr/>
      </p:nvGrpSpPr>
      <p:grpSpPr>
        <a:xfrm>
          <a:off x="0" y="0"/>
          <a:ext cx="0" cy="0"/>
          <a:chOff x="0" y="0"/>
          <a:chExt cx="0" cy="0"/>
        </a:xfrm>
      </p:grpSpPr>
      <p:sp>
        <p:nvSpPr>
          <p:cNvPr id="28" name="Kuupäeva kohatäide 27"/>
          <p:cNvSpPr>
            <a:spLocks noGrp="1"/>
          </p:cNvSpPr>
          <p:nvPr>
            <p:ph type="dt" sz="half" idx="10"/>
          </p:nvPr>
        </p:nvSpPr>
        <p:spPr/>
        <p:txBody>
          <a:bodyPr/>
          <a:lstStyle>
            <a:extLst/>
          </a:lstStyle>
          <a:p>
            <a:r>
              <a:rPr lang="et-EE" smtClean="0"/>
              <a:t>22.07.2011</a:t>
            </a:r>
            <a:endParaRPr lang="et-EE"/>
          </a:p>
        </p:txBody>
      </p:sp>
      <p:sp>
        <p:nvSpPr>
          <p:cNvPr id="17" name="Jaluse kohatäide 16"/>
          <p:cNvSpPr>
            <a:spLocks noGrp="1"/>
          </p:cNvSpPr>
          <p:nvPr>
            <p:ph type="ftr" sz="quarter" idx="11"/>
          </p:nvPr>
        </p:nvSpPr>
        <p:spPr/>
        <p:txBody>
          <a:bodyPr/>
          <a:lstStyle>
            <a:extLst/>
          </a:lstStyle>
          <a:p>
            <a:r>
              <a:rPr lang="et-EE" smtClean="0"/>
              <a:t>BVC2011#Kaarel Sahk#Mutual recognation ...</a:t>
            </a:r>
            <a:endParaRPr lang="et-EE"/>
          </a:p>
        </p:txBody>
      </p:sp>
      <p:sp>
        <p:nvSpPr>
          <p:cNvPr id="29" name="Slaidinumbri kohatäide 28"/>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32" name="Ristküli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istküli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istküli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istküli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istküli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Pealkiri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t-EE" smtClean="0"/>
              <a:t>Klõpsake tiitlilaadi muutmiseks</a:t>
            </a:r>
            <a:endParaRPr kumimoji="0" lang="en-US"/>
          </a:p>
        </p:txBody>
      </p:sp>
      <p:sp>
        <p:nvSpPr>
          <p:cNvPr id="9" name="Alapealkiri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t-EE" smtClean="0"/>
              <a:t>Klõpsake juhtslaidi alamtiitli laadi redigeerimiseks</a:t>
            </a:r>
            <a:endParaRPr kumimoji="0" lang="en-US"/>
          </a:p>
        </p:txBody>
      </p:sp>
      <p:sp>
        <p:nvSpPr>
          <p:cNvPr id="56" name="Ristküli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istküli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istküli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istküli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extLst/>
          </a:lstStyle>
          <a:p>
            <a:r>
              <a:rPr kumimoji="0" lang="et-EE" smtClean="0"/>
              <a:t>Klõpsake tiitlilaadi muutmiseks</a:t>
            </a:r>
            <a:endParaRPr kumimoji="0" lang="en-US"/>
          </a:p>
        </p:txBody>
      </p:sp>
      <p:sp>
        <p:nvSpPr>
          <p:cNvPr id="3" name="Vertikaalteksti kohatäide 2"/>
          <p:cNvSpPr>
            <a:spLocks noGrp="1"/>
          </p:cNvSpPr>
          <p:nvPr>
            <p:ph type="body" orient="vert" idx="1"/>
          </p:nvPr>
        </p:nvSpPr>
        <p:spPr/>
        <p:txBody>
          <a:bodyPr vert="eaVert"/>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9"/>
            <a:ext cx="1981200" cy="5851525"/>
          </a:xfrm>
        </p:spPr>
        <p:txBody>
          <a:bodyPr vert="eaVert" anchor="ctr"/>
          <a:lstStyle>
            <a:extLst/>
          </a:lstStyle>
          <a:p>
            <a:r>
              <a:rPr kumimoji="0" lang="et-EE" smtClean="0"/>
              <a:t>Klõpsake tiitlilaadi muutmiseks</a:t>
            </a:r>
            <a:endParaRPr kumimoji="0" lang="en-US"/>
          </a:p>
        </p:txBody>
      </p:sp>
      <p:sp>
        <p:nvSpPr>
          <p:cNvPr id="3" name="Vertikaalteksti kohatäide 2"/>
          <p:cNvSpPr>
            <a:spLocks noGrp="1"/>
          </p:cNvSpPr>
          <p:nvPr>
            <p:ph type="body" orient="vert" idx="1"/>
          </p:nvPr>
        </p:nvSpPr>
        <p:spPr>
          <a:xfrm>
            <a:off x="609600" y="274639"/>
            <a:ext cx="5867400" cy="5851525"/>
          </a:xfrm>
        </p:spPr>
        <p:txBody>
          <a:bodyPr vert="eaVert"/>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extLst/>
          </a:lstStyle>
          <a:p>
            <a:r>
              <a:rPr kumimoji="0" lang="et-EE" smtClean="0"/>
              <a:t>Klõpsake tiitlilaadi muutmiseks</a:t>
            </a:r>
            <a:endParaRPr kumimoji="0" lang="en-US"/>
          </a:p>
        </p:txBody>
      </p:sp>
      <p:sp>
        <p:nvSpPr>
          <p:cNvPr id="3" name="Sisu kohatäide 2"/>
          <p:cNvSpPr>
            <a:spLocks noGrp="1"/>
          </p:cNvSpPr>
          <p:nvPr>
            <p:ph idx="1"/>
          </p:nvPr>
        </p:nvSpPr>
        <p:spPr/>
        <p:txBody>
          <a:bodyPr/>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14" name="Vabakuju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abakuju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abakuju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abakuju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abakuju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abakuju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abakuju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abakuju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abakuju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abakuju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abakuju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abakuju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abakuju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abakuju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abakuju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ksti kohatäid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t-EE" smtClean="0"/>
              <a:t>Klõpsake juhtslaidi teksti laadide redigeerimiseks</a:t>
            </a:r>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7" name="Ristküli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Pealkiri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t-EE" smtClean="0"/>
              <a:t>Klõpsake tiitlilaadi muutmiseks</a:t>
            </a:r>
            <a:endParaRPr kumimoji="0" lang="en-US"/>
          </a:p>
        </p:txBody>
      </p:sp>
      <p:sp>
        <p:nvSpPr>
          <p:cNvPr id="8" name="Ristküli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istküli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istküli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stküli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istküli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512064"/>
            <a:ext cx="8229600" cy="914400"/>
          </a:xfrm>
        </p:spPr>
        <p:txBody>
          <a:bodyPr/>
          <a:lstStyle>
            <a:extLst/>
          </a:lstStyle>
          <a:p>
            <a:r>
              <a:rPr kumimoji="0" lang="et-EE" smtClean="0"/>
              <a:t>Klõpsake tiitlilaadi muutmiseks</a:t>
            </a:r>
            <a:endParaRPr kumimoji="0" lang="en-US"/>
          </a:p>
        </p:txBody>
      </p:sp>
      <p:sp>
        <p:nvSpPr>
          <p:cNvPr id="3" name="Sisu kohatäide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Sisu kohatäide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5" name="Kuupäeva kohatäide 4"/>
          <p:cNvSpPr>
            <a:spLocks noGrp="1"/>
          </p:cNvSpPr>
          <p:nvPr>
            <p:ph type="dt" sz="half" idx="10"/>
          </p:nvPr>
        </p:nvSpPr>
        <p:spPr/>
        <p:txBody>
          <a:bodyPr/>
          <a:lstStyle>
            <a:extLst/>
          </a:lstStyle>
          <a:p>
            <a:r>
              <a:rPr lang="et-EE" smtClean="0"/>
              <a:t>22.07.2011</a:t>
            </a:r>
            <a:endParaRPr lang="et-EE"/>
          </a:p>
        </p:txBody>
      </p:sp>
      <p:sp>
        <p:nvSpPr>
          <p:cNvPr id="6" name="Jaluse kohatäide 5"/>
          <p:cNvSpPr>
            <a:spLocks noGrp="1"/>
          </p:cNvSpPr>
          <p:nvPr>
            <p:ph type="ftr" sz="quarter" idx="11"/>
          </p:nvPr>
        </p:nvSpPr>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õrdlus">
    <p:spTree>
      <p:nvGrpSpPr>
        <p:cNvPr id="1" name=""/>
        <p:cNvGrpSpPr/>
        <p:nvPr/>
      </p:nvGrpSpPr>
      <p:grpSpPr>
        <a:xfrm>
          <a:off x="0" y="0"/>
          <a:ext cx="0" cy="0"/>
          <a:chOff x="0" y="0"/>
          <a:chExt cx="0" cy="0"/>
        </a:xfrm>
      </p:grpSpPr>
      <p:sp>
        <p:nvSpPr>
          <p:cNvPr id="25" name="Ristküli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Pealkiri 1"/>
          <p:cNvSpPr>
            <a:spLocks noGrp="1"/>
          </p:cNvSpPr>
          <p:nvPr>
            <p:ph type="title"/>
          </p:nvPr>
        </p:nvSpPr>
        <p:spPr>
          <a:xfrm>
            <a:off x="504824" y="512064"/>
            <a:ext cx="7772400" cy="914400"/>
          </a:xfrm>
        </p:spPr>
        <p:txBody>
          <a:bodyPr anchor="t"/>
          <a:lstStyle>
            <a:lvl1pPr>
              <a:defRPr sz="4000"/>
            </a:lvl1pPr>
            <a:extLst/>
          </a:lstStyle>
          <a:p>
            <a:r>
              <a:rPr kumimoji="0" lang="et-EE" smtClean="0"/>
              <a:t>Klõpsake tiitlilaadi muutmiseks</a:t>
            </a:r>
            <a:endParaRPr kumimoji="0" lang="en-US"/>
          </a:p>
        </p:txBody>
      </p:sp>
      <p:sp>
        <p:nvSpPr>
          <p:cNvPr id="3" name="Teksti kohatäid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t-EE" smtClean="0"/>
              <a:t>Klõpsake juhtslaidi teksti laadide redigeerimiseks</a:t>
            </a:r>
          </a:p>
        </p:txBody>
      </p:sp>
      <p:sp>
        <p:nvSpPr>
          <p:cNvPr id="4" name="Teksti kohatäid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t-EE" smtClean="0"/>
              <a:t>Klõpsake juhtslaidi teksti laadide redigeerimiseks</a:t>
            </a:r>
          </a:p>
        </p:txBody>
      </p:sp>
      <p:sp>
        <p:nvSpPr>
          <p:cNvPr id="5" name="Sisu kohatäide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6" name="Sisu kohatäide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7" name="Kuupäeva kohatäide 6"/>
          <p:cNvSpPr>
            <a:spLocks noGrp="1"/>
          </p:cNvSpPr>
          <p:nvPr>
            <p:ph type="dt" sz="half" idx="10"/>
          </p:nvPr>
        </p:nvSpPr>
        <p:spPr/>
        <p:txBody>
          <a:bodyPr/>
          <a:lstStyle>
            <a:extLst/>
          </a:lstStyle>
          <a:p>
            <a:r>
              <a:rPr lang="et-EE" smtClean="0"/>
              <a:t>22.07.2011</a:t>
            </a:r>
            <a:endParaRPr lang="et-EE"/>
          </a:p>
        </p:txBody>
      </p:sp>
      <p:sp>
        <p:nvSpPr>
          <p:cNvPr id="8" name="Jaluse kohatäide 7"/>
          <p:cNvSpPr>
            <a:spLocks noGrp="1"/>
          </p:cNvSpPr>
          <p:nvPr>
            <p:ph type="ftr" sz="quarter" idx="11"/>
          </p:nvPr>
        </p:nvSpPr>
        <p:spPr/>
        <p:txBody>
          <a:bodyPr/>
          <a:lstStyle>
            <a:extLst/>
          </a:lstStyle>
          <a:p>
            <a:r>
              <a:rPr lang="et-EE" smtClean="0"/>
              <a:t>BVC2011#Kaarel Sahk#Mutual recognation ...</a:t>
            </a:r>
            <a:endParaRPr lang="et-EE"/>
          </a:p>
        </p:txBody>
      </p:sp>
      <p:sp>
        <p:nvSpPr>
          <p:cNvPr id="9" name="Slaidinumbri kohatäide 8"/>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16" name="Ristküli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istküli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istküli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istküli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istküli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istküli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istküli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istküli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istküli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tiitel">
    <p:spTree>
      <p:nvGrpSpPr>
        <p:cNvPr id="1" name=""/>
        <p:cNvGrpSpPr/>
        <p:nvPr/>
      </p:nvGrpSpPr>
      <p:grpSpPr>
        <a:xfrm>
          <a:off x="0" y="0"/>
          <a:ext cx="0" cy="0"/>
          <a:chOff x="0" y="0"/>
          <a:chExt cx="0" cy="0"/>
        </a:xfrm>
      </p:grpSpPr>
      <p:sp>
        <p:nvSpPr>
          <p:cNvPr id="2" name="Pealkiri 1"/>
          <p:cNvSpPr>
            <a:spLocks noGrp="1"/>
          </p:cNvSpPr>
          <p:nvPr>
            <p:ph type="title"/>
          </p:nvPr>
        </p:nvSpPr>
        <p:spPr>
          <a:xfrm>
            <a:off x="914400" y="512064"/>
            <a:ext cx="7772400" cy="914400"/>
          </a:xfrm>
        </p:spPr>
        <p:txBody>
          <a:bodyPr/>
          <a:lstStyle>
            <a:lvl1pPr>
              <a:defRPr sz="4000" cap="none" baseline="0"/>
            </a:lvl1pPr>
            <a:extLst/>
          </a:lstStyle>
          <a:p>
            <a:r>
              <a:rPr kumimoji="0" lang="et-EE" smtClean="0"/>
              <a:t>Klõpsake tiitlilaadi muutmiseks</a:t>
            </a:r>
            <a:endParaRPr kumimoji="0" lang="en-US"/>
          </a:p>
        </p:txBody>
      </p:sp>
      <p:sp>
        <p:nvSpPr>
          <p:cNvPr id="3" name="Kuupäeva kohatäide 2"/>
          <p:cNvSpPr>
            <a:spLocks noGrp="1"/>
          </p:cNvSpPr>
          <p:nvPr>
            <p:ph type="dt" sz="half" idx="10"/>
          </p:nvPr>
        </p:nvSpPr>
        <p:spPr/>
        <p:txBody>
          <a:bodyPr/>
          <a:lstStyle>
            <a:extLst/>
          </a:lstStyle>
          <a:p>
            <a:r>
              <a:rPr lang="et-EE" smtClean="0"/>
              <a:t>22.07.2011</a:t>
            </a:r>
            <a:endParaRPr lang="et-EE"/>
          </a:p>
        </p:txBody>
      </p:sp>
      <p:sp>
        <p:nvSpPr>
          <p:cNvPr id="4" name="Jaluse kohatäide 3"/>
          <p:cNvSpPr>
            <a:spLocks noGrp="1"/>
          </p:cNvSpPr>
          <p:nvPr>
            <p:ph type="ftr" sz="quarter" idx="11"/>
          </p:nvPr>
        </p:nvSpPr>
        <p:spPr/>
        <p:txBody>
          <a:bodyPr/>
          <a:lstStyle>
            <a:extLst/>
          </a:lstStyle>
          <a:p>
            <a:r>
              <a:rPr lang="et-EE" smtClean="0"/>
              <a:t>BVC2011#Kaarel Sahk#Mutual recognation ...</a:t>
            </a:r>
            <a:endParaRPr lang="et-EE"/>
          </a:p>
        </p:txBody>
      </p:sp>
      <p:sp>
        <p:nvSpPr>
          <p:cNvPr id="5" name="Slaidinumbri kohatäide 4"/>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extLst/>
          </a:lstStyle>
          <a:p>
            <a:r>
              <a:rPr lang="et-EE" smtClean="0"/>
              <a:t>22.07.2011</a:t>
            </a:r>
            <a:endParaRPr lang="et-EE"/>
          </a:p>
        </p:txBody>
      </p:sp>
      <p:sp>
        <p:nvSpPr>
          <p:cNvPr id="3" name="Jaluse kohatäide 2"/>
          <p:cNvSpPr>
            <a:spLocks noGrp="1"/>
          </p:cNvSpPr>
          <p:nvPr>
            <p:ph type="ftr" sz="quarter" idx="11"/>
          </p:nvPr>
        </p:nvSpPr>
        <p:spPr/>
        <p:txBody>
          <a:bodyPr/>
          <a:lstStyle>
            <a:extLst/>
          </a:lstStyle>
          <a:p>
            <a:r>
              <a:rPr lang="et-EE" smtClean="0"/>
              <a:t>BVC2011#Kaarel Sahk#Mutual recognation ...</a:t>
            </a:r>
            <a:endParaRPr lang="et-EE"/>
          </a:p>
        </p:txBody>
      </p:sp>
      <p:sp>
        <p:nvSpPr>
          <p:cNvPr id="4" name="Slaidinumbri kohatäide 3"/>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685800" y="273050"/>
            <a:ext cx="8229600" cy="1162050"/>
          </a:xfrm>
        </p:spPr>
        <p:txBody>
          <a:bodyPr anchor="ctr"/>
          <a:lstStyle>
            <a:lvl1pPr algn="l">
              <a:buNone/>
              <a:defRPr sz="3600" b="0"/>
            </a:lvl1pPr>
            <a:extLst/>
          </a:lstStyle>
          <a:p>
            <a:r>
              <a:rPr kumimoji="0" lang="et-EE" smtClean="0"/>
              <a:t>Klõpsake tiitlilaadi muutmiseks</a:t>
            </a:r>
            <a:endParaRPr kumimoji="0" lang="en-US"/>
          </a:p>
        </p:txBody>
      </p:sp>
      <p:sp>
        <p:nvSpPr>
          <p:cNvPr id="3" name="Teksti kohatäid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t-EE" smtClean="0"/>
              <a:t>Klõpsake juhtslaidi teksti laadide redigeerimiseks</a:t>
            </a:r>
          </a:p>
        </p:txBody>
      </p:sp>
      <p:sp>
        <p:nvSpPr>
          <p:cNvPr id="4" name="Sisu kohatäide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5" name="Kuupäeva kohatäide 4"/>
          <p:cNvSpPr>
            <a:spLocks noGrp="1"/>
          </p:cNvSpPr>
          <p:nvPr>
            <p:ph type="dt" sz="half" idx="10"/>
          </p:nvPr>
        </p:nvSpPr>
        <p:spPr/>
        <p:txBody>
          <a:bodyPr/>
          <a:lstStyle>
            <a:extLst/>
          </a:lstStyle>
          <a:p>
            <a:r>
              <a:rPr lang="et-EE" smtClean="0"/>
              <a:t>22.07.2011</a:t>
            </a:r>
            <a:endParaRPr lang="et-EE"/>
          </a:p>
        </p:txBody>
      </p:sp>
      <p:sp>
        <p:nvSpPr>
          <p:cNvPr id="6" name="Jaluse kohatäide 5"/>
          <p:cNvSpPr>
            <a:spLocks noGrp="1"/>
          </p:cNvSpPr>
          <p:nvPr>
            <p:ph type="ftr" sz="quarter" idx="11"/>
          </p:nvPr>
        </p:nvSpPr>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8" name="Ristküli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irgkonnek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Rühm 9"/>
          <p:cNvGrpSpPr/>
          <p:nvPr/>
        </p:nvGrpSpPr>
        <p:grpSpPr>
          <a:xfrm rot="5400000">
            <a:off x="8514581" y="1219200"/>
            <a:ext cx="132763" cy="128466"/>
            <a:chOff x="6668087" y="1297746"/>
            <a:chExt cx="161840" cy="156602"/>
          </a:xfrm>
        </p:grpSpPr>
        <p:cxnSp>
          <p:nvCxnSpPr>
            <p:cNvPr id="15" name="Sirgkonnek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irgkonnek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irgkonnek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Pealkiri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t-EE" smtClean="0"/>
              <a:t>Klõpsake tiitlilaadi muutmiseks</a:t>
            </a:r>
            <a:endParaRPr kumimoji="0" lang="en-US"/>
          </a:p>
        </p:txBody>
      </p:sp>
      <p:sp>
        <p:nvSpPr>
          <p:cNvPr id="3" name="Pildi kohatäid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t-EE" smtClean="0"/>
              <a:t>Pildi lisamiseks klõpsake ikooni</a:t>
            </a:r>
            <a:endParaRPr kumimoji="0" lang="en-US"/>
          </a:p>
        </p:txBody>
      </p:sp>
      <p:sp>
        <p:nvSpPr>
          <p:cNvPr id="4" name="Teksti kohatäid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t-EE" smtClean="0"/>
              <a:t>Klõpsake juhtslaidi teksti laadide redigeerimiseks</a:t>
            </a:r>
          </a:p>
        </p:txBody>
      </p:sp>
      <p:grpSp>
        <p:nvGrpSpPr>
          <p:cNvPr id="14" name="Rühm 13"/>
          <p:cNvGrpSpPr/>
          <p:nvPr/>
        </p:nvGrpSpPr>
        <p:grpSpPr>
          <a:xfrm rot="5400000">
            <a:off x="8666981" y="1371600"/>
            <a:ext cx="132763" cy="128466"/>
            <a:chOff x="6668087" y="1297746"/>
            <a:chExt cx="161840" cy="156602"/>
          </a:xfrm>
        </p:grpSpPr>
        <p:cxnSp>
          <p:nvCxnSpPr>
            <p:cNvPr id="11" name="Sirgkonnek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irgkonnek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irgkonnek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Rühm 17"/>
          <p:cNvGrpSpPr/>
          <p:nvPr/>
        </p:nvGrpSpPr>
        <p:grpSpPr>
          <a:xfrm rot="5400000">
            <a:off x="8320088" y="1474763"/>
            <a:ext cx="132763" cy="128466"/>
            <a:chOff x="6668087" y="1297746"/>
            <a:chExt cx="161840" cy="156602"/>
          </a:xfrm>
        </p:grpSpPr>
        <p:cxnSp>
          <p:nvCxnSpPr>
            <p:cNvPr id="19" name="Sirgkonnek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irgkonnek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irgkonnek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Kuupäeva kohatäide 4"/>
          <p:cNvSpPr>
            <a:spLocks noGrp="1"/>
          </p:cNvSpPr>
          <p:nvPr>
            <p:ph type="dt" sz="half" idx="10"/>
          </p:nvPr>
        </p:nvSpPr>
        <p:spPr>
          <a:xfrm>
            <a:off x="6477000" y="55499"/>
            <a:ext cx="2133600" cy="365125"/>
          </a:xfrm>
        </p:spPr>
        <p:txBody>
          <a:bodyPr/>
          <a:lstStyle>
            <a:extLst/>
          </a:lstStyle>
          <a:p>
            <a:r>
              <a:rPr lang="et-EE" smtClean="0"/>
              <a:t>22.07.2011</a:t>
            </a:r>
            <a:endParaRPr lang="et-EE"/>
          </a:p>
        </p:txBody>
      </p:sp>
      <p:sp>
        <p:nvSpPr>
          <p:cNvPr id="6" name="Jaluse kohatäide 5"/>
          <p:cNvSpPr>
            <a:spLocks noGrp="1"/>
          </p:cNvSpPr>
          <p:nvPr>
            <p:ph type="ftr" sz="quarter" idx="11"/>
          </p:nvPr>
        </p:nvSpPr>
        <p:spPr>
          <a:xfrm>
            <a:off x="914400" y="55499"/>
            <a:ext cx="5562600" cy="365125"/>
          </a:xfrm>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a:xfrm>
            <a:off x="8610600" y="55499"/>
            <a:ext cx="457200" cy="365125"/>
          </a:xfrm>
        </p:spPr>
        <p:txBody>
          <a:bodyPr/>
          <a:lstStyle>
            <a:extLst/>
          </a:lstStyle>
          <a:p>
            <a:fld id="{427650CF-7B6C-461A-A1C1-31222103A3B1}" type="slidenum">
              <a:rPr lang="et-EE" smtClean="0"/>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istküli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istküli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istküli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istküli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stküli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istküli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istküli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istküli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istküli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Pealkirja kohatäid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t-EE" smtClean="0"/>
              <a:t>Klõpsake tiitlilaadi muutmiseks</a:t>
            </a:r>
            <a:endParaRPr kumimoji="0" lang="en-US"/>
          </a:p>
        </p:txBody>
      </p:sp>
      <p:sp>
        <p:nvSpPr>
          <p:cNvPr id="13" name="Teksti kohatäid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t-EE" smtClean="0"/>
              <a:t>Klõpsake juhtslaidi teksti laadide redigeerimiseks</a:t>
            </a:r>
          </a:p>
          <a:p>
            <a:pPr lvl="1" eaLnBrk="1" latinLnBrk="0" hangingPunct="1"/>
            <a:r>
              <a:rPr kumimoji="0" lang="et-EE" smtClean="0"/>
              <a:t>Teine tase</a:t>
            </a:r>
          </a:p>
          <a:p>
            <a:pPr lvl="2" eaLnBrk="1" latinLnBrk="0" hangingPunct="1"/>
            <a:r>
              <a:rPr kumimoji="0" lang="et-EE" smtClean="0"/>
              <a:t>Kolmas tase</a:t>
            </a:r>
          </a:p>
          <a:p>
            <a:pPr lvl="3" eaLnBrk="1" latinLnBrk="0" hangingPunct="1"/>
            <a:r>
              <a:rPr kumimoji="0" lang="et-EE" smtClean="0"/>
              <a:t>Neljas tase</a:t>
            </a:r>
          </a:p>
          <a:p>
            <a:pPr lvl="4" eaLnBrk="1" latinLnBrk="0" hangingPunct="1"/>
            <a:r>
              <a:rPr kumimoji="0" lang="et-EE" smtClean="0"/>
              <a:t>Viies tase</a:t>
            </a:r>
            <a:endParaRPr kumimoji="0" lang="en-US"/>
          </a:p>
        </p:txBody>
      </p:sp>
      <p:sp>
        <p:nvSpPr>
          <p:cNvPr id="14" name="Kuupäeva kohatäid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r>
              <a:rPr lang="et-EE" smtClean="0"/>
              <a:t>22.07.2011</a:t>
            </a:r>
            <a:endParaRPr lang="et-EE"/>
          </a:p>
        </p:txBody>
      </p:sp>
      <p:sp>
        <p:nvSpPr>
          <p:cNvPr id="3" name="Jaluse kohatäid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et-EE" smtClean="0"/>
              <a:t>BVC2011#Kaarel Sahk#Mutual recognation ...</a:t>
            </a:r>
            <a:endParaRPr lang="et-EE"/>
          </a:p>
        </p:txBody>
      </p:sp>
      <p:sp>
        <p:nvSpPr>
          <p:cNvPr id="23" name="Slaidinumbri kohatäid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27650CF-7B6C-461A-A1C1-31222103A3B1}" type="slidenum">
              <a:rPr lang="et-EE" smtClean="0"/>
              <a:pPr/>
              <a:t>‹#›</a:t>
            </a:fld>
            <a:endParaRPr lang="et-E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kaarel.sahk@emu.ee" TargetMode="External"/><Relationship Id="rId2" Type="http://schemas.openxmlformats.org/officeDocument/2006/relationships/hyperlink" Target="https://www.etis.ee/Portaal/isikuCV.aspx?LastNameFirstLetter=S&amp;PersonVID=43875&amp;lang=en&amp;FromUrl0=isikud.asp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533400" y="3505200"/>
            <a:ext cx="8382000" cy="2432304"/>
          </a:xfrm>
        </p:spPr>
        <p:txBody>
          <a:bodyPr/>
          <a:lstStyle/>
          <a:p>
            <a:pPr algn="ctr"/>
            <a:r>
              <a:rPr lang="en-GB" sz="4800" cap="none" dirty="0" smtClean="0">
                <a:solidFill>
                  <a:srgbClr val="FFFF00"/>
                </a:solidFill>
              </a:rPr>
              <a:t>Chronotope and </a:t>
            </a:r>
            <a:r>
              <a:rPr lang="lv-LV" sz="4800" cap="none" dirty="0" smtClean="0">
                <a:solidFill>
                  <a:srgbClr val="FFFF00"/>
                </a:solidFill>
              </a:rPr>
              <a:t>real estate aappraisal</a:t>
            </a:r>
            <a:r>
              <a:rPr lang="et-EE" sz="4800" dirty="0" smtClean="0"/>
              <a:t/>
            </a:r>
            <a:br>
              <a:rPr lang="et-EE" sz="4800" dirty="0" smtClean="0"/>
            </a:br>
            <a:r>
              <a:rPr lang="et-EE" sz="4800" dirty="0" smtClean="0"/>
              <a:t/>
            </a:r>
            <a:br>
              <a:rPr lang="et-EE" sz="4800" dirty="0" smtClean="0"/>
            </a:br>
            <a:r>
              <a:rPr lang="en-GB" sz="3200" i="1" cap="none" dirty="0" smtClean="0">
                <a:solidFill>
                  <a:schemeClr val="tx1"/>
                </a:solidFill>
              </a:rPr>
              <a:t>Kaarel Sahk, lecturer Estonian University of Life Sciences</a:t>
            </a:r>
            <a:r>
              <a:rPr lang="et-EE" sz="3200" dirty="0" smtClean="0"/>
              <a:t/>
            </a:r>
            <a:br>
              <a:rPr lang="et-EE" sz="3200" dirty="0" smtClean="0"/>
            </a:br>
            <a:r>
              <a:rPr lang="lv-LV" dirty="0" smtClean="0"/>
              <a:t/>
            </a:r>
            <a:br>
              <a:rPr lang="lv-LV" dirty="0" smtClean="0"/>
            </a:br>
            <a:endParaRPr lang="et-EE" dirty="0"/>
          </a:p>
        </p:txBody>
      </p:sp>
      <p:sp>
        <p:nvSpPr>
          <p:cNvPr id="3" name="Alapealkiri 2"/>
          <p:cNvSpPr>
            <a:spLocks noGrp="1"/>
          </p:cNvSpPr>
          <p:nvPr>
            <p:ph type="subTitle" idx="1"/>
          </p:nvPr>
        </p:nvSpPr>
        <p:spPr>
          <a:xfrm>
            <a:off x="609600" y="990600"/>
            <a:ext cx="8077200" cy="2667000"/>
          </a:xfrm>
        </p:spPr>
        <p:txBody>
          <a:bodyPr>
            <a:noAutofit/>
          </a:bodyPr>
          <a:lstStyle/>
          <a:p>
            <a:r>
              <a:rPr lang="en-GB" sz="4400" b="1" dirty="0" smtClean="0"/>
              <a:t> </a:t>
            </a:r>
            <a:endParaRPr lang="et-EE" sz="4400" dirty="0" smtClean="0"/>
          </a:p>
          <a:p>
            <a:pPr algn="ctr"/>
            <a:r>
              <a:rPr lang="en-GB" sz="4000" b="1" dirty="0" smtClean="0"/>
              <a:t>European Real Estate Society 19th Annual Conference </a:t>
            </a:r>
            <a:endParaRPr lang="et-EE" sz="4000" dirty="0" smtClean="0"/>
          </a:p>
          <a:p>
            <a:pPr algn="ctr"/>
            <a:r>
              <a:rPr lang="en-GB" sz="4000" b="1" dirty="0" smtClean="0"/>
              <a:t>13th-16th June 2012</a:t>
            </a:r>
            <a:endParaRPr lang="et-EE" sz="4000" dirty="0" smtClean="0"/>
          </a:p>
          <a:p>
            <a:endParaRPr lang="en-US" sz="4400" b="1" dirty="0">
              <a:solidFill>
                <a:srgbClr val="66FF33"/>
              </a:solidFill>
            </a:endParaRPr>
          </a:p>
        </p:txBody>
      </p:sp>
      <p:pic>
        <p:nvPicPr>
          <p:cNvPr id="4" name="Pilt 3"/>
          <p:cNvPicPr/>
          <p:nvPr/>
        </p:nvPicPr>
        <p:blipFill>
          <a:blip r:embed="rId2" cstate="print"/>
          <a:srcRect/>
          <a:stretch>
            <a:fillRect/>
          </a:stretch>
        </p:blipFill>
        <p:spPr bwMode="auto">
          <a:xfrm>
            <a:off x="381000" y="0"/>
            <a:ext cx="1447800" cy="1143000"/>
          </a:xfrm>
          <a:prstGeom prst="rect">
            <a:avLst/>
          </a:prstGeom>
          <a:noFill/>
          <a:ln w="9525">
            <a:noFill/>
            <a:miter lim="800000"/>
            <a:headEnd/>
            <a:tailEnd/>
          </a:ln>
        </p:spPr>
      </p:pic>
      <p:pic>
        <p:nvPicPr>
          <p:cNvPr id="5" name="Pilt 4"/>
          <p:cNvPicPr/>
          <p:nvPr/>
        </p:nvPicPr>
        <p:blipFill>
          <a:blip r:embed="rId3" cstate="print"/>
          <a:srcRect/>
          <a:stretch>
            <a:fillRect/>
          </a:stretch>
        </p:blipFill>
        <p:spPr bwMode="auto">
          <a:xfrm>
            <a:off x="7239001" y="0"/>
            <a:ext cx="19050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152400"/>
            <a:ext cx="8686800" cy="914400"/>
          </a:xfrm>
        </p:spPr>
        <p:txBody>
          <a:bodyPr/>
          <a:lstStyle/>
          <a:p>
            <a:r>
              <a:rPr lang="et-EE" dirty="0" smtClean="0"/>
              <a:t>On </a:t>
            </a:r>
            <a:r>
              <a:rPr lang="et-EE" dirty="0" err="1" smtClean="0"/>
              <a:t>the</a:t>
            </a:r>
            <a:r>
              <a:rPr lang="et-EE" dirty="0" smtClean="0"/>
              <a:t> </a:t>
            </a:r>
            <a:r>
              <a:rPr lang="et-EE" dirty="0" err="1" smtClean="0"/>
              <a:t>other</a:t>
            </a:r>
            <a:r>
              <a:rPr lang="et-EE" dirty="0" smtClean="0"/>
              <a:t> </a:t>
            </a:r>
            <a:r>
              <a:rPr lang="et-EE" dirty="0" err="1" smtClean="0"/>
              <a:t>hand</a:t>
            </a:r>
            <a:r>
              <a:rPr lang="et-EE" dirty="0" smtClean="0"/>
              <a:t> – </a:t>
            </a:r>
            <a:r>
              <a:rPr lang="et-EE" dirty="0" err="1" smtClean="0"/>
              <a:t>we</a:t>
            </a:r>
            <a:r>
              <a:rPr lang="et-EE" dirty="0" smtClean="0"/>
              <a:t> </a:t>
            </a:r>
            <a:r>
              <a:rPr lang="et-EE" dirty="0" err="1" smtClean="0"/>
              <a:t>deal</a:t>
            </a:r>
            <a:r>
              <a:rPr lang="et-EE" dirty="0" smtClean="0"/>
              <a:t> </a:t>
            </a:r>
            <a:r>
              <a:rPr lang="et-EE" dirty="0" err="1" smtClean="0"/>
              <a:t>with</a:t>
            </a:r>
            <a:r>
              <a:rPr lang="et-EE" dirty="0" smtClean="0"/>
              <a:t> </a:t>
            </a:r>
            <a:r>
              <a:rPr lang="et-EE" dirty="0" err="1" smtClean="0"/>
              <a:t>culture</a:t>
            </a:r>
            <a:endParaRPr lang="et-EE" dirty="0"/>
          </a:p>
        </p:txBody>
      </p:sp>
      <p:sp>
        <p:nvSpPr>
          <p:cNvPr id="7" name="Sisu kohatäide 6"/>
          <p:cNvSpPr>
            <a:spLocks noGrp="1"/>
          </p:cNvSpPr>
          <p:nvPr>
            <p:ph idx="1"/>
          </p:nvPr>
        </p:nvSpPr>
        <p:spPr/>
        <p:txBody>
          <a:bodyPr>
            <a:normAutofit/>
          </a:bodyPr>
          <a:lstStyle/>
          <a:p>
            <a:r>
              <a:rPr lang="en-GB" sz="2800" dirty="0" smtClean="0"/>
              <a:t>Culture is the product of interacting human minds, and hence a science of culture will be a science of the most complex phenomenon on Earth. It will also be a science that must be built on interdisciplinary foundations including genetics, neuroscience, individual development, ecology and evolutionary biology, psychology and anthropology</a:t>
            </a:r>
            <a:r>
              <a:rPr lang="et-EE" sz="2800" dirty="0" smtClean="0"/>
              <a:t> (</a:t>
            </a:r>
            <a:r>
              <a:rPr lang="et-EE" sz="2800" dirty="0" err="1" smtClean="0"/>
              <a:t>Plotkin</a:t>
            </a:r>
            <a:r>
              <a:rPr lang="et-EE" sz="2800" dirty="0" smtClean="0"/>
              <a:t>)</a:t>
            </a:r>
            <a:r>
              <a:rPr lang="en-GB" sz="2800" dirty="0" smtClean="0"/>
              <a:t> </a:t>
            </a:r>
            <a:endParaRPr lang="et-EE" sz="2800"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10</a:t>
            </a:fld>
            <a:endParaRPr lang="et-EE" b="1"/>
          </a:p>
        </p:txBody>
      </p:sp>
    </p:spTree>
    <p:extLst>
      <p:ext uri="{BB962C8B-B14F-4D97-AF65-F5344CB8AC3E}">
        <p14:creationId xmlns="" xmlns:p14="http://schemas.microsoft.com/office/powerpoint/2010/main" val="4181287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Analysis of the nature of different topologies </a:t>
            </a:r>
            <a:endParaRPr lang="et-EE" sz="4400" dirty="0">
              <a:solidFill>
                <a:srgbClr val="66FF33"/>
              </a:solidFill>
            </a:endParaRPr>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11</a:t>
            </a:fld>
            <a:endParaRPr lang="et-EE" b="1"/>
          </a:p>
        </p:txBody>
      </p:sp>
      <p:graphicFrame>
        <p:nvGraphicFramePr>
          <p:cNvPr id="8" name="Table 7"/>
          <p:cNvGraphicFramePr>
            <a:graphicFrameLocks noGrp="1"/>
          </p:cNvGraphicFramePr>
          <p:nvPr/>
        </p:nvGraphicFramePr>
        <p:xfrm>
          <a:off x="457200" y="1447799"/>
          <a:ext cx="8458201" cy="5112215"/>
        </p:xfrm>
        <a:graphic>
          <a:graphicData uri="http://schemas.openxmlformats.org/drawingml/2006/table">
            <a:tbl>
              <a:tblPr>
                <a:tableStyleId>{69C7853C-536D-4A76-A0AE-DD22124D55A5}</a:tableStyleId>
              </a:tblPr>
              <a:tblGrid>
                <a:gridCol w="2286000"/>
                <a:gridCol w="2057400"/>
                <a:gridCol w="914400"/>
                <a:gridCol w="816869"/>
                <a:gridCol w="2383532"/>
              </a:tblGrid>
              <a:tr h="381001">
                <a:tc gridSpan="5">
                  <a:txBody>
                    <a:bodyPr/>
                    <a:lstStyle/>
                    <a:p>
                      <a:pPr algn="ctr">
                        <a:spcBef>
                          <a:spcPts val="500"/>
                        </a:spcBef>
                        <a:spcAft>
                          <a:spcPts val="500"/>
                        </a:spcAft>
                      </a:pPr>
                      <a:r>
                        <a:rPr lang="fr-FR" sz="1800" b="1" cap="all" dirty="0"/>
                        <a:t>Topologies nature</a:t>
                      </a:r>
                      <a:r>
                        <a:rPr lang="fr-FR" sz="1800" b="1" dirty="0"/>
                        <a:t> ANALYSIS</a:t>
                      </a:r>
                      <a:endParaRPr lang="et-EE" sz="1800" b="1" dirty="0">
                        <a:solidFill>
                          <a:srgbClr val="000000"/>
                        </a:solidFill>
                        <a:latin typeface="Times New Roman"/>
                        <a:ea typeface="ヒラギノ角ゴ Pro W3"/>
                      </a:endParaRPr>
                    </a:p>
                  </a:txBody>
                  <a:tcPr marL="0" marR="0" marT="0" marB="0">
                    <a:solidFill>
                      <a:schemeClr val="tx2">
                        <a:lumMod val="90000"/>
                      </a:schemeClr>
                    </a:solidFill>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r>
              <a:tr h="518006">
                <a:tc>
                  <a:txBody>
                    <a:bodyPr/>
                    <a:lstStyle/>
                    <a:p>
                      <a:pPr algn="ctr">
                        <a:spcBef>
                          <a:spcPts val="500"/>
                        </a:spcBef>
                        <a:spcAft>
                          <a:spcPts val="500"/>
                        </a:spcAft>
                      </a:pPr>
                      <a:r>
                        <a:rPr lang="et-EE" sz="1800" b="1" dirty="0" smtClean="0"/>
                        <a:t>l</a:t>
                      </a:r>
                      <a:r>
                        <a:rPr lang="en-US" sz="1800" b="1" dirty="0" err="1" smtClean="0"/>
                        <a:t>evels</a:t>
                      </a:r>
                      <a:r>
                        <a:rPr lang="en-US" sz="1800" b="1" dirty="0" smtClean="0"/>
                        <a:t> </a:t>
                      </a:r>
                      <a:r>
                        <a:rPr lang="en-US" sz="1800" b="1" dirty="0"/>
                        <a:t>of analyze</a:t>
                      </a:r>
                      <a:endParaRPr lang="et-EE" sz="1800" b="1" dirty="0">
                        <a:solidFill>
                          <a:srgbClr val="000000"/>
                        </a:solidFill>
                        <a:latin typeface="Times New Roman"/>
                        <a:ea typeface="ヒラギノ角ゴ Pro W3"/>
                      </a:endParaRPr>
                    </a:p>
                  </a:txBody>
                  <a:tcPr marL="0" marR="0" marT="0" marB="0">
                    <a:solidFill>
                      <a:schemeClr val="tx1">
                        <a:lumMod val="95000"/>
                      </a:schemeClr>
                    </a:solidFill>
                  </a:tcPr>
                </a:tc>
                <a:tc gridSpan="2">
                  <a:txBody>
                    <a:bodyPr/>
                    <a:lstStyle/>
                    <a:p>
                      <a:pPr algn="ctr">
                        <a:spcBef>
                          <a:spcPts val="500"/>
                        </a:spcBef>
                        <a:spcAft>
                          <a:spcPts val="500"/>
                        </a:spcAft>
                      </a:pPr>
                      <a:r>
                        <a:rPr lang="en-US" sz="1800" b="1" dirty="0" err="1"/>
                        <a:t>idiotopy</a:t>
                      </a:r>
                      <a:endParaRPr lang="et-EE" sz="1800" b="1" dirty="0">
                        <a:solidFill>
                          <a:srgbClr val="000000"/>
                        </a:solidFill>
                        <a:latin typeface="Times New Roman"/>
                        <a:ea typeface="ヒラギノ角ゴ Pro W3"/>
                      </a:endParaRPr>
                    </a:p>
                  </a:txBody>
                  <a:tcPr marL="0" marR="0" marT="0" marB="0">
                    <a:solidFill>
                      <a:schemeClr val="accent3">
                        <a:lumMod val="40000"/>
                        <a:lumOff val="60000"/>
                      </a:schemeClr>
                    </a:solidFill>
                  </a:tcPr>
                </a:tc>
                <a:tc hMerge="1">
                  <a:txBody>
                    <a:bodyPr/>
                    <a:lstStyle/>
                    <a:p>
                      <a:endParaRPr lang="et-EE"/>
                    </a:p>
                  </a:txBody>
                  <a:tcPr/>
                </a:tc>
                <a:tc gridSpan="2">
                  <a:txBody>
                    <a:bodyPr/>
                    <a:lstStyle/>
                    <a:p>
                      <a:pPr algn="ctr">
                        <a:spcBef>
                          <a:spcPts val="500"/>
                        </a:spcBef>
                        <a:spcAft>
                          <a:spcPts val="500"/>
                        </a:spcAft>
                      </a:pPr>
                      <a:r>
                        <a:rPr lang="en-US" sz="1800" b="1" dirty="0" err="1"/>
                        <a:t>ksenotopy</a:t>
                      </a:r>
                      <a:endParaRPr lang="et-EE" sz="1800" b="1" dirty="0">
                        <a:solidFill>
                          <a:srgbClr val="000000"/>
                        </a:solidFill>
                        <a:latin typeface="Times New Roman"/>
                        <a:ea typeface="ヒラギノ角ゴ Pro W3"/>
                      </a:endParaRPr>
                    </a:p>
                  </a:txBody>
                  <a:tcPr marL="0" marR="0" marT="0" marB="0">
                    <a:solidFill>
                      <a:schemeClr val="accent3">
                        <a:lumMod val="40000"/>
                        <a:lumOff val="60000"/>
                      </a:schemeClr>
                    </a:solidFill>
                  </a:tcPr>
                </a:tc>
                <a:tc hMerge="1">
                  <a:txBody>
                    <a:bodyPr/>
                    <a:lstStyle/>
                    <a:p>
                      <a:pPr algn="ctr">
                        <a:spcBef>
                          <a:spcPts val="500"/>
                        </a:spcBef>
                        <a:spcAft>
                          <a:spcPts val="500"/>
                        </a:spcAft>
                      </a:pPr>
                      <a:endParaRPr lang="et-EE" sz="1600" dirty="0">
                        <a:solidFill>
                          <a:srgbClr val="000000"/>
                        </a:solidFill>
                        <a:latin typeface="Times New Roman"/>
                        <a:ea typeface="ヒラギノ角ゴ Pro W3"/>
                      </a:endParaRPr>
                    </a:p>
                  </a:txBody>
                  <a:tcPr/>
                </a:tc>
              </a:tr>
              <a:tr h="1454428">
                <a:tc>
                  <a:txBody>
                    <a:bodyPr/>
                    <a:lstStyle/>
                    <a:p>
                      <a:pPr algn="ctr">
                        <a:spcAft>
                          <a:spcPts val="0"/>
                        </a:spcAft>
                      </a:pPr>
                      <a:endParaRPr lang="et-EE" sz="1800" b="1" i="1" dirty="0">
                        <a:solidFill>
                          <a:srgbClr val="FF0000"/>
                        </a:solidFill>
                      </a:endParaRPr>
                    </a:p>
                    <a:p>
                      <a:pPr algn="ctr">
                        <a:spcAft>
                          <a:spcPts val="0"/>
                        </a:spcAft>
                      </a:pPr>
                      <a:r>
                        <a:rPr lang="en-US" sz="1800" b="1" i="1" dirty="0">
                          <a:solidFill>
                            <a:srgbClr val="FF0000"/>
                          </a:solidFill>
                        </a:rPr>
                        <a:t>TOPOGRAPHICAL</a:t>
                      </a:r>
                      <a:endParaRPr lang="et-EE" sz="1800" b="1" i="1" dirty="0">
                        <a:solidFill>
                          <a:srgbClr val="FF0000"/>
                        </a:solidFill>
                      </a:endParaRPr>
                    </a:p>
                    <a:p>
                      <a:pPr algn="ctr">
                        <a:spcAft>
                          <a:spcPts val="0"/>
                        </a:spcAft>
                      </a:pPr>
                      <a:r>
                        <a:rPr lang="en-US" sz="1800" b="1" i="1" dirty="0">
                          <a:solidFill>
                            <a:srgbClr val="FF0000"/>
                          </a:solidFill>
                        </a:rPr>
                        <a:t>CHRONOTOPE</a:t>
                      </a:r>
                      <a:endParaRPr lang="et-EE" sz="1800" b="1" i="1" dirty="0">
                        <a:solidFill>
                          <a:srgbClr val="FF0000"/>
                        </a:solidFill>
                      </a:endParaRPr>
                    </a:p>
                    <a:p>
                      <a:pPr algn="ctr">
                        <a:spcAft>
                          <a:spcPts val="0"/>
                        </a:spcAft>
                      </a:pPr>
                      <a:r>
                        <a:rPr lang="fr-FR" sz="1800" b="1" i="1" dirty="0" err="1">
                          <a:solidFill>
                            <a:srgbClr val="FF0000"/>
                          </a:solidFill>
                        </a:rPr>
                        <a:t>homotopy</a:t>
                      </a:r>
                      <a:endParaRPr lang="et-EE" sz="1800" b="1" i="1" dirty="0">
                        <a:solidFill>
                          <a:srgbClr val="FF0000"/>
                        </a:solidFill>
                        <a:latin typeface="Times New Roman"/>
                        <a:ea typeface="ヒラギノ角ゴ Pro W3"/>
                      </a:endParaRPr>
                    </a:p>
                  </a:txBody>
                  <a:tcPr marL="0" marR="0" marT="0" marB="0">
                    <a:solidFill>
                      <a:schemeClr val="tx1">
                        <a:lumMod val="95000"/>
                      </a:schemeClr>
                    </a:solidFill>
                  </a:tcPr>
                </a:tc>
                <a:tc>
                  <a:txBody>
                    <a:bodyPr/>
                    <a:lstStyle/>
                    <a:p>
                      <a:pPr algn="ctr">
                        <a:spcBef>
                          <a:spcPts val="500"/>
                        </a:spcBef>
                        <a:spcAft>
                          <a:spcPts val="500"/>
                        </a:spcAft>
                      </a:pPr>
                      <a:endParaRPr lang="et-EE" sz="1800" b="1" dirty="0" smtClean="0"/>
                    </a:p>
                    <a:p>
                      <a:pPr algn="ctr">
                        <a:spcBef>
                          <a:spcPts val="500"/>
                        </a:spcBef>
                        <a:spcAft>
                          <a:spcPts val="500"/>
                        </a:spcAft>
                      </a:pPr>
                      <a:r>
                        <a:rPr lang="fr-FR" sz="1800" b="1" dirty="0" err="1" smtClean="0"/>
                        <a:t>Synchronous</a:t>
                      </a:r>
                      <a:r>
                        <a:rPr lang="et-EE" sz="1800" b="1" baseline="0" dirty="0" smtClean="0"/>
                        <a:t> </a:t>
                      </a:r>
                      <a:r>
                        <a:rPr lang="fr-FR" sz="1800" b="1" dirty="0" err="1" smtClean="0"/>
                        <a:t>parametric</a:t>
                      </a:r>
                      <a:r>
                        <a:rPr lang="et-EE" sz="1800" b="1" baseline="0" dirty="0" smtClean="0"/>
                        <a:t> </a:t>
                      </a:r>
                      <a:r>
                        <a:rPr lang="fr-FR" sz="1800" b="1" dirty="0" smtClean="0"/>
                        <a:t>(</a:t>
                      </a:r>
                      <a:r>
                        <a:rPr lang="fr-FR" sz="1800" b="1" dirty="0" err="1" smtClean="0"/>
                        <a:t>disciplinary</a:t>
                      </a:r>
                      <a:r>
                        <a:rPr lang="fr-FR" sz="1800" b="1" dirty="0" smtClean="0"/>
                        <a:t>)</a:t>
                      </a:r>
                      <a:r>
                        <a:rPr lang="et-EE" sz="1800" b="1" baseline="0" dirty="0" smtClean="0"/>
                        <a:t> </a:t>
                      </a:r>
                      <a:r>
                        <a:rPr lang="fr-FR" sz="1800" b="1" dirty="0" smtClean="0"/>
                        <a:t>analyses</a:t>
                      </a:r>
                      <a:endParaRPr lang="et-EE" sz="1800" b="1" dirty="0">
                        <a:solidFill>
                          <a:srgbClr val="000000"/>
                        </a:solidFill>
                        <a:latin typeface="Times New Roman"/>
                        <a:ea typeface="ヒラギノ角ゴ Pro W3"/>
                      </a:endParaRPr>
                    </a:p>
                  </a:txBody>
                  <a:tcPr marL="0" marR="0" marT="0" marB="0">
                    <a:solidFill>
                      <a:schemeClr val="accent3">
                        <a:lumMod val="40000"/>
                        <a:lumOff val="60000"/>
                      </a:schemeClr>
                    </a:solidFill>
                  </a:tcPr>
                </a:tc>
                <a:tc gridSpan="2">
                  <a:txBody>
                    <a:bodyPr/>
                    <a:lstStyle/>
                    <a:p>
                      <a:pPr algn="ctr">
                        <a:spcBef>
                          <a:spcPts val="500"/>
                        </a:spcBef>
                        <a:spcAft>
                          <a:spcPts val="500"/>
                        </a:spcAft>
                      </a:pPr>
                      <a:endParaRPr lang="et-EE" sz="1400" b="1" dirty="0">
                        <a:solidFill>
                          <a:srgbClr val="002060"/>
                        </a:solidFill>
                      </a:endParaRPr>
                    </a:p>
                    <a:p>
                      <a:pPr algn="ctr">
                        <a:spcBef>
                          <a:spcPts val="500"/>
                        </a:spcBef>
                        <a:spcAft>
                          <a:spcPts val="500"/>
                        </a:spcAft>
                      </a:pPr>
                      <a:r>
                        <a:rPr lang="fr-FR" sz="1400" b="1" dirty="0">
                          <a:solidFill>
                            <a:srgbClr val="002060"/>
                          </a:solidFill>
                        </a:rPr>
                        <a:t>ENVIRONMENT</a:t>
                      </a:r>
                      <a:endParaRPr lang="et-EE" sz="1400" b="1" dirty="0">
                        <a:solidFill>
                          <a:srgbClr val="002060"/>
                        </a:solidFill>
                      </a:endParaRPr>
                    </a:p>
                    <a:p>
                      <a:pPr algn="ctr">
                        <a:spcBef>
                          <a:spcPts val="500"/>
                        </a:spcBef>
                        <a:spcAft>
                          <a:spcPts val="500"/>
                        </a:spcAft>
                      </a:pPr>
                      <a:r>
                        <a:rPr lang="en-US" sz="1400" b="1" dirty="0">
                          <a:solidFill>
                            <a:srgbClr val="002060"/>
                          </a:solidFill>
                        </a:rPr>
                        <a:t>Description</a:t>
                      </a:r>
                      <a:endParaRPr lang="et-EE" sz="1400" b="1" dirty="0">
                        <a:solidFill>
                          <a:srgbClr val="002060"/>
                        </a:solidFill>
                        <a:latin typeface="Times New Roman"/>
                        <a:ea typeface="ヒラギノ角ゴ Pro W3"/>
                      </a:endParaRPr>
                    </a:p>
                  </a:txBody>
                  <a:tcPr marL="0" marR="0" marT="0" marB="0">
                    <a:solidFill>
                      <a:schemeClr val="accent3">
                        <a:lumMod val="40000"/>
                        <a:lumOff val="60000"/>
                      </a:schemeClr>
                    </a:solidFill>
                  </a:tcPr>
                </a:tc>
                <a:tc hMerge="1">
                  <a:txBody>
                    <a:bodyPr/>
                    <a:lstStyle/>
                    <a:p>
                      <a:endParaRPr lang="et-EE"/>
                    </a:p>
                  </a:txBody>
                  <a:tcPr/>
                </a:tc>
                <a:tc>
                  <a:txBody>
                    <a:bodyPr/>
                    <a:lstStyle/>
                    <a:p>
                      <a:pPr algn="ctr">
                        <a:spcBef>
                          <a:spcPts val="500"/>
                        </a:spcBef>
                        <a:spcAft>
                          <a:spcPts val="500"/>
                        </a:spcAft>
                      </a:pPr>
                      <a:endParaRPr lang="et-EE" sz="1800" dirty="0" smtClean="0"/>
                    </a:p>
                    <a:p>
                      <a:pPr algn="ctr">
                        <a:spcBef>
                          <a:spcPts val="500"/>
                        </a:spcBef>
                        <a:spcAft>
                          <a:spcPts val="500"/>
                        </a:spcAft>
                      </a:pPr>
                      <a:r>
                        <a:rPr lang="en-US" sz="1800" dirty="0" smtClean="0"/>
                        <a:t>Historical</a:t>
                      </a:r>
                      <a:r>
                        <a:rPr lang="et-EE" sz="1800" baseline="0" dirty="0" smtClean="0"/>
                        <a:t> </a:t>
                      </a:r>
                      <a:r>
                        <a:rPr lang="en-US" sz="1800" dirty="0" smtClean="0"/>
                        <a:t>parametric</a:t>
                      </a:r>
                      <a:r>
                        <a:rPr lang="et-EE" sz="1800" baseline="0" dirty="0" smtClean="0"/>
                        <a:t> </a:t>
                      </a:r>
                      <a:r>
                        <a:rPr lang="en-US" sz="1800" dirty="0" smtClean="0"/>
                        <a:t>(disciplinary)</a:t>
                      </a:r>
                      <a:r>
                        <a:rPr lang="et-EE" sz="1800" baseline="0" dirty="0" smtClean="0"/>
                        <a:t> </a:t>
                      </a:r>
                      <a:r>
                        <a:rPr lang="en-US" sz="1800" dirty="0" smtClean="0"/>
                        <a:t>analyses</a:t>
                      </a:r>
                      <a:endParaRPr lang="et-EE" sz="1800" dirty="0">
                        <a:solidFill>
                          <a:srgbClr val="000000"/>
                        </a:solidFill>
                        <a:latin typeface="Times New Roman"/>
                        <a:ea typeface="ヒラギノ角ゴ Pro W3"/>
                      </a:endParaRPr>
                    </a:p>
                  </a:txBody>
                  <a:tcPr marL="0" marR="0" marT="0" marB="0">
                    <a:solidFill>
                      <a:schemeClr val="accent3">
                        <a:lumMod val="40000"/>
                        <a:lumOff val="60000"/>
                      </a:schemeClr>
                    </a:solidFill>
                  </a:tcPr>
                </a:tc>
              </a:tr>
              <a:tr h="1159958">
                <a:tc>
                  <a:txBody>
                    <a:bodyPr/>
                    <a:lstStyle/>
                    <a:p>
                      <a:pPr algn="ctr">
                        <a:spcAft>
                          <a:spcPts val="0"/>
                        </a:spcAft>
                      </a:pPr>
                      <a:endParaRPr lang="et-EE" sz="1800" b="1" i="1" dirty="0">
                        <a:solidFill>
                          <a:srgbClr val="FF0000"/>
                        </a:solidFill>
                      </a:endParaRPr>
                    </a:p>
                    <a:p>
                      <a:pPr algn="ctr">
                        <a:spcAft>
                          <a:spcPts val="0"/>
                        </a:spcAft>
                      </a:pPr>
                      <a:r>
                        <a:rPr lang="en-GB" sz="1800" b="1" i="1" dirty="0">
                          <a:solidFill>
                            <a:srgbClr val="FF0000"/>
                          </a:solidFill>
                        </a:rPr>
                        <a:t>PSYCHOLOGICAL</a:t>
                      </a:r>
                      <a:endParaRPr lang="et-EE" sz="1800" b="1" i="1" dirty="0">
                        <a:solidFill>
                          <a:srgbClr val="FF0000"/>
                        </a:solidFill>
                      </a:endParaRPr>
                    </a:p>
                    <a:p>
                      <a:pPr algn="ctr">
                        <a:spcAft>
                          <a:spcPts val="0"/>
                        </a:spcAft>
                      </a:pPr>
                      <a:r>
                        <a:rPr lang="en-GB" sz="1800" b="1" i="1" dirty="0">
                          <a:solidFill>
                            <a:srgbClr val="FF0000"/>
                          </a:solidFill>
                        </a:rPr>
                        <a:t>CHRONOTOPE</a:t>
                      </a:r>
                      <a:endParaRPr lang="et-EE" sz="1800" b="1" i="1" dirty="0">
                        <a:solidFill>
                          <a:srgbClr val="FF0000"/>
                        </a:solidFill>
                      </a:endParaRPr>
                    </a:p>
                    <a:p>
                      <a:pPr algn="ctr">
                        <a:spcAft>
                          <a:spcPts val="0"/>
                        </a:spcAft>
                      </a:pPr>
                      <a:r>
                        <a:rPr lang="en-GB" sz="1800" b="1" i="1" dirty="0" err="1">
                          <a:solidFill>
                            <a:srgbClr val="FF0000"/>
                          </a:solidFill>
                        </a:rPr>
                        <a:t>polytopy</a:t>
                      </a:r>
                      <a:endParaRPr lang="et-EE" sz="1800" b="1" i="1" dirty="0">
                        <a:solidFill>
                          <a:srgbClr val="FF0000"/>
                        </a:solidFill>
                        <a:latin typeface="Times New Roman"/>
                        <a:ea typeface="ヒラギノ角ゴ Pro W3"/>
                      </a:endParaRPr>
                    </a:p>
                  </a:txBody>
                  <a:tcPr marL="0" marR="0" marT="0" marB="0">
                    <a:solidFill>
                      <a:schemeClr val="tx1">
                        <a:lumMod val="95000"/>
                      </a:schemeClr>
                    </a:solidFill>
                  </a:tcPr>
                </a:tc>
                <a:tc>
                  <a:txBody>
                    <a:bodyPr/>
                    <a:lstStyle/>
                    <a:p>
                      <a:pPr algn="ctr">
                        <a:spcBef>
                          <a:spcPts val="500"/>
                        </a:spcBef>
                        <a:spcAft>
                          <a:spcPts val="500"/>
                        </a:spcAft>
                      </a:pPr>
                      <a:endParaRPr lang="et-EE" sz="1800" b="1" dirty="0" smtClean="0"/>
                    </a:p>
                    <a:p>
                      <a:pPr algn="ctr">
                        <a:spcBef>
                          <a:spcPts val="500"/>
                        </a:spcBef>
                        <a:spcAft>
                          <a:spcPts val="500"/>
                        </a:spcAft>
                      </a:pPr>
                      <a:r>
                        <a:rPr lang="en-GB" sz="1800" b="1" dirty="0" smtClean="0"/>
                        <a:t>Actual </a:t>
                      </a:r>
                      <a:r>
                        <a:rPr lang="en-GB" sz="1800" b="1" dirty="0"/>
                        <a:t>aspects  of identity</a:t>
                      </a:r>
                      <a:endParaRPr lang="et-EE" sz="1800" b="1" dirty="0">
                        <a:solidFill>
                          <a:srgbClr val="000000"/>
                        </a:solidFill>
                        <a:latin typeface="Times New Roman"/>
                        <a:ea typeface="ヒラギノ角ゴ Pro W3"/>
                      </a:endParaRPr>
                    </a:p>
                  </a:txBody>
                  <a:tcPr marL="0" marR="0" marT="0" marB="0"/>
                </a:tc>
                <a:tc gridSpan="2">
                  <a:txBody>
                    <a:bodyPr/>
                    <a:lstStyle/>
                    <a:p>
                      <a:pPr algn="ctr">
                        <a:spcBef>
                          <a:spcPts val="500"/>
                        </a:spcBef>
                        <a:spcAft>
                          <a:spcPts val="500"/>
                        </a:spcAft>
                      </a:pPr>
                      <a:endParaRPr lang="et-EE" sz="1400" b="1" dirty="0">
                        <a:solidFill>
                          <a:srgbClr val="002060"/>
                        </a:solidFill>
                      </a:endParaRPr>
                    </a:p>
                    <a:p>
                      <a:pPr algn="ctr">
                        <a:spcBef>
                          <a:spcPts val="500"/>
                        </a:spcBef>
                        <a:spcAft>
                          <a:spcPts val="500"/>
                        </a:spcAft>
                      </a:pPr>
                      <a:r>
                        <a:rPr lang="en-GB" sz="1400" b="1" dirty="0">
                          <a:solidFill>
                            <a:srgbClr val="002060"/>
                          </a:solidFill>
                        </a:rPr>
                        <a:t>SELF-DESCRIPTION(S)</a:t>
                      </a:r>
                      <a:endParaRPr lang="et-EE" sz="1400" b="1" dirty="0">
                        <a:solidFill>
                          <a:srgbClr val="002060"/>
                        </a:solidFill>
                      </a:endParaRPr>
                    </a:p>
                    <a:p>
                      <a:pPr algn="ctr">
                        <a:spcBef>
                          <a:spcPts val="500"/>
                        </a:spcBef>
                        <a:spcAft>
                          <a:spcPts val="500"/>
                        </a:spcAft>
                      </a:pPr>
                      <a:r>
                        <a:rPr lang="en-GB" sz="1400" b="1" dirty="0">
                          <a:solidFill>
                            <a:srgbClr val="002060"/>
                          </a:solidFill>
                        </a:rPr>
                        <a:t>Dialogue</a:t>
                      </a:r>
                      <a:endParaRPr lang="et-EE" sz="1400" b="1" dirty="0">
                        <a:solidFill>
                          <a:srgbClr val="002060"/>
                        </a:solidFill>
                        <a:latin typeface="Times New Roman"/>
                        <a:ea typeface="ヒラギノ角ゴ Pro W3"/>
                      </a:endParaRPr>
                    </a:p>
                  </a:txBody>
                  <a:tcPr marL="0" marR="0" marT="0" marB="0"/>
                </a:tc>
                <a:tc hMerge="1">
                  <a:txBody>
                    <a:bodyPr/>
                    <a:lstStyle/>
                    <a:p>
                      <a:endParaRPr lang="et-EE"/>
                    </a:p>
                  </a:txBody>
                  <a:tcPr/>
                </a:tc>
                <a:tc>
                  <a:txBody>
                    <a:bodyPr/>
                    <a:lstStyle/>
                    <a:p>
                      <a:pPr algn="ctr">
                        <a:spcBef>
                          <a:spcPts val="500"/>
                        </a:spcBef>
                        <a:spcAft>
                          <a:spcPts val="500"/>
                        </a:spcAft>
                      </a:pPr>
                      <a:endParaRPr lang="et-EE" sz="1800" dirty="0" smtClean="0"/>
                    </a:p>
                    <a:p>
                      <a:pPr algn="ctr">
                        <a:spcBef>
                          <a:spcPts val="500"/>
                        </a:spcBef>
                        <a:spcAft>
                          <a:spcPts val="500"/>
                        </a:spcAft>
                      </a:pPr>
                      <a:r>
                        <a:rPr lang="en-GB" sz="1800" dirty="0" smtClean="0"/>
                        <a:t>Historical </a:t>
                      </a:r>
                      <a:r>
                        <a:rPr lang="en-GB" sz="1800" dirty="0"/>
                        <a:t>sources and boundaries of identity</a:t>
                      </a:r>
                      <a:endParaRPr lang="et-EE" sz="1800" dirty="0">
                        <a:solidFill>
                          <a:srgbClr val="000000"/>
                        </a:solidFill>
                        <a:latin typeface="Times New Roman"/>
                        <a:ea typeface="ヒラギノ角ゴ Pro W3"/>
                      </a:endParaRPr>
                    </a:p>
                  </a:txBody>
                  <a:tcPr marL="0" marR="0" marT="0" marB="0"/>
                </a:tc>
              </a:tr>
              <a:tr h="1554650">
                <a:tc>
                  <a:txBody>
                    <a:bodyPr/>
                    <a:lstStyle/>
                    <a:p>
                      <a:pPr algn="ctr">
                        <a:spcAft>
                          <a:spcPts val="0"/>
                        </a:spcAft>
                      </a:pPr>
                      <a:endParaRPr lang="et-EE" sz="1800" b="1" i="1" dirty="0">
                        <a:solidFill>
                          <a:srgbClr val="FF0000"/>
                        </a:solidFill>
                      </a:endParaRPr>
                    </a:p>
                    <a:p>
                      <a:pPr algn="ctr">
                        <a:spcAft>
                          <a:spcPts val="0"/>
                        </a:spcAft>
                      </a:pPr>
                      <a:r>
                        <a:rPr lang="fr-FR" sz="1800" b="1" i="1" dirty="0">
                          <a:solidFill>
                            <a:srgbClr val="FF0000"/>
                          </a:solidFill>
                        </a:rPr>
                        <a:t>METAPHYSICAL</a:t>
                      </a:r>
                      <a:endParaRPr lang="et-EE" sz="1800" b="1" i="1" dirty="0">
                        <a:solidFill>
                          <a:srgbClr val="FF0000"/>
                        </a:solidFill>
                      </a:endParaRPr>
                    </a:p>
                    <a:p>
                      <a:pPr algn="ctr">
                        <a:spcAft>
                          <a:spcPts val="0"/>
                        </a:spcAft>
                      </a:pPr>
                      <a:r>
                        <a:rPr lang="fr-FR" sz="1800" b="1" i="1" dirty="0">
                          <a:solidFill>
                            <a:srgbClr val="FF0000"/>
                          </a:solidFill>
                        </a:rPr>
                        <a:t>CHRONOTOPE</a:t>
                      </a:r>
                      <a:endParaRPr lang="et-EE" sz="1800" b="1" i="1" dirty="0">
                        <a:solidFill>
                          <a:srgbClr val="FF0000"/>
                        </a:solidFill>
                      </a:endParaRPr>
                    </a:p>
                    <a:p>
                      <a:pPr algn="ctr">
                        <a:spcAft>
                          <a:spcPts val="0"/>
                        </a:spcAft>
                      </a:pPr>
                      <a:r>
                        <a:rPr lang="fr-FR" sz="1800" b="1" i="1" dirty="0" err="1">
                          <a:solidFill>
                            <a:srgbClr val="FF0000"/>
                          </a:solidFill>
                        </a:rPr>
                        <a:t>heterotopy</a:t>
                      </a:r>
                      <a:endParaRPr lang="et-EE" sz="1800" b="1" i="1" dirty="0">
                        <a:solidFill>
                          <a:srgbClr val="FF0000"/>
                        </a:solidFill>
                        <a:latin typeface="Times New Roman"/>
                        <a:ea typeface="ヒラギノ角ゴ Pro W3"/>
                      </a:endParaRPr>
                    </a:p>
                  </a:txBody>
                  <a:tcPr marL="0" marR="0" marT="0" marB="0">
                    <a:solidFill>
                      <a:schemeClr val="tx1">
                        <a:lumMod val="95000"/>
                      </a:schemeClr>
                    </a:solidFill>
                  </a:tcPr>
                </a:tc>
                <a:tc>
                  <a:txBody>
                    <a:bodyPr/>
                    <a:lstStyle/>
                    <a:p>
                      <a:pPr algn="ctr">
                        <a:spcBef>
                          <a:spcPts val="500"/>
                        </a:spcBef>
                        <a:spcAft>
                          <a:spcPts val="500"/>
                        </a:spcAft>
                      </a:pPr>
                      <a:endParaRPr lang="et-EE" sz="1800" b="1" dirty="0" smtClean="0"/>
                    </a:p>
                    <a:p>
                      <a:pPr algn="ctr">
                        <a:spcBef>
                          <a:spcPts val="500"/>
                        </a:spcBef>
                        <a:spcAft>
                          <a:spcPts val="500"/>
                        </a:spcAft>
                      </a:pPr>
                      <a:r>
                        <a:rPr lang="fr-FR" sz="1800" b="1" dirty="0" smtClean="0"/>
                        <a:t>Verbalisation</a:t>
                      </a:r>
                      <a:r>
                        <a:rPr lang="et-EE" sz="1800" b="1" baseline="0" dirty="0" smtClean="0"/>
                        <a:t> </a:t>
                      </a:r>
                      <a:r>
                        <a:rPr lang="en-GB" sz="1800" b="1" dirty="0" smtClean="0"/>
                        <a:t>Texts</a:t>
                      </a:r>
                      <a:r>
                        <a:rPr lang="en-GB" sz="1800" b="1" dirty="0"/>
                        <a:t>, artefacts</a:t>
                      </a:r>
                      <a:endParaRPr lang="et-EE" sz="1800" b="1" dirty="0">
                        <a:solidFill>
                          <a:srgbClr val="000000"/>
                        </a:solidFill>
                        <a:latin typeface="Times New Roman"/>
                        <a:ea typeface="ヒラギノ角ゴ Pro W3"/>
                      </a:endParaRPr>
                    </a:p>
                  </a:txBody>
                  <a:tcPr marL="0" marR="0" marT="0" marB="0"/>
                </a:tc>
                <a:tc gridSpan="2">
                  <a:txBody>
                    <a:bodyPr/>
                    <a:lstStyle/>
                    <a:p>
                      <a:pPr algn="ctr">
                        <a:spcBef>
                          <a:spcPts val="500"/>
                        </a:spcBef>
                        <a:spcAft>
                          <a:spcPts val="500"/>
                        </a:spcAft>
                      </a:pPr>
                      <a:endParaRPr lang="et-EE" sz="1400" b="1" dirty="0">
                        <a:solidFill>
                          <a:srgbClr val="002060"/>
                        </a:solidFill>
                      </a:endParaRPr>
                    </a:p>
                    <a:p>
                      <a:pPr algn="ctr">
                        <a:spcBef>
                          <a:spcPts val="500"/>
                        </a:spcBef>
                        <a:spcAft>
                          <a:spcPts val="500"/>
                        </a:spcAft>
                      </a:pPr>
                      <a:r>
                        <a:rPr lang="en-US" sz="1400" b="1" dirty="0">
                          <a:solidFill>
                            <a:srgbClr val="002060"/>
                          </a:solidFill>
                        </a:rPr>
                        <a:t>VALUES: MODELS AND SELF-MODELS</a:t>
                      </a:r>
                      <a:endParaRPr lang="et-EE" sz="1400" b="1" dirty="0">
                        <a:solidFill>
                          <a:srgbClr val="002060"/>
                        </a:solidFill>
                      </a:endParaRPr>
                    </a:p>
                    <a:p>
                      <a:pPr algn="ctr">
                        <a:spcBef>
                          <a:spcPts val="500"/>
                        </a:spcBef>
                        <a:spcAft>
                          <a:spcPts val="500"/>
                        </a:spcAft>
                      </a:pPr>
                      <a:r>
                        <a:rPr lang="en-US" sz="1400" b="1" dirty="0">
                          <a:solidFill>
                            <a:srgbClr val="002060"/>
                          </a:solidFill>
                        </a:rPr>
                        <a:t>Expertise</a:t>
                      </a:r>
                      <a:endParaRPr lang="et-EE" sz="1400" b="1" dirty="0">
                        <a:solidFill>
                          <a:srgbClr val="002060"/>
                        </a:solidFill>
                        <a:latin typeface="Times New Roman"/>
                        <a:ea typeface="ヒラギノ角ゴ Pro W3"/>
                      </a:endParaRPr>
                    </a:p>
                  </a:txBody>
                  <a:tcPr marL="0" marR="0" marT="0" marB="0"/>
                </a:tc>
                <a:tc hMerge="1">
                  <a:txBody>
                    <a:bodyPr/>
                    <a:lstStyle/>
                    <a:p>
                      <a:endParaRPr lang="et-EE"/>
                    </a:p>
                  </a:txBody>
                  <a:tcPr/>
                </a:tc>
                <a:tc>
                  <a:txBody>
                    <a:bodyPr/>
                    <a:lstStyle/>
                    <a:p>
                      <a:pPr algn="ctr">
                        <a:spcBef>
                          <a:spcPts val="500"/>
                        </a:spcBef>
                        <a:spcAft>
                          <a:spcPts val="500"/>
                        </a:spcAft>
                      </a:pPr>
                      <a:endParaRPr lang="et-EE" sz="1800" dirty="0" smtClean="0"/>
                    </a:p>
                    <a:p>
                      <a:pPr algn="ctr">
                        <a:spcBef>
                          <a:spcPts val="500"/>
                        </a:spcBef>
                        <a:spcAft>
                          <a:spcPts val="500"/>
                        </a:spcAft>
                      </a:pPr>
                      <a:r>
                        <a:rPr lang="fr-FR" sz="1800" dirty="0" smtClean="0"/>
                        <a:t>Imagination</a:t>
                      </a:r>
                      <a:r>
                        <a:rPr lang="et-EE" sz="1800" dirty="0" smtClean="0"/>
                        <a:t>                </a:t>
                      </a:r>
                      <a:r>
                        <a:rPr lang="fr-FR" sz="1800" dirty="0" smtClean="0"/>
                        <a:t>Performance</a:t>
                      </a:r>
                      <a:r>
                        <a:rPr lang="fr-FR" sz="1800" dirty="0"/>
                        <a:t>, spectacle, </a:t>
                      </a:r>
                      <a:r>
                        <a:rPr lang="fr-FR" sz="1800" dirty="0" err="1"/>
                        <a:t>event</a:t>
                      </a:r>
                      <a:endParaRPr lang="et-EE" sz="1800" dirty="0">
                        <a:solidFill>
                          <a:srgbClr val="000000"/>
                        </a:solidFill>
                        <a:latin typeface="Times New Roman"/>
                        <a:ea typeface="ヒラギノ角ゴ Pro W3"/>
                      </a:endParaRPr>
                    </a:p>
                  </a:txBody>
                  <a:tcPr marL="0" marR="0" marT="0" marB="0"/>
                </a:tc>
              </a:tr>
            </a:tbl>
          </a:graphicData>
        </a:graphic>
      </p:graphicFrame>
    </p:spTree>
    <p:extLst>
      <p:ext uri="{BB962C8B-B14F-4D97-AF65-F5344CB8AC3E}">
        <p14:creationId xmlns="" xmlns:p14="http://schemas.microsoft.com/office/powerpoint/2010/main" val="2880046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Chronotopical theory of property</a:t>
            </a:r>
            <a:endParaRPr lang="et-EE" sz="4400" dirty="0">
              <a:solidFill>
                <a:srgbClr val="66FF33"/>
              </a:solidFill>
            </a:endParaRPr>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12</a:t>
            </a:fld>
            <a:endParaRPr lang="et-EE" b="1"/>
          </a:p>
        </p:txBody>
      </p:sp>
      <p:graphicFrame>
        <p:nvGraphicFramePr>
          <p:cNvPr id="8" name="Table 7"/>
          <p:cNvGraphicFramePr>
            <a:graphicFrameLocks noGrp="1"/>
          </p:cNvGraphicFramePr>
          <p:nvPr/>
        </p:nvGraphicFramePr>
        <p:xfrm>
          <a:off x="457200" y="1219200"/>
          <a:ext cx="8686800" cy="5284249"/>
        </p:xfrm>
        <a:graphic>
          <a:graphicData uri="http://schemas.openxmlformats.org/drawingml/2006/table">
            <a:tbl>
              <a:tblPr/>
              <a:tblGrid>
                <a:gridCol w="2057400"/>
                <a:gridCol w="2057400"/>
                <a:gridCol w="1066800"/>
                <a:gridCol w="1330667"/>
                <a:gridCol w="2174533"/>
              </a:tblGrid>
              <a:tr h="457200">
                <a:tc gridSpan="5">
                  <a:txBody>
                    <a:bodyPr/>
                    <a:lstStyle/>
                    <a:p>
                      <a:pPr algn="ctr">
                        <a:spcBef>
                          <a:spcPts val="600"/>
                        </a:spcBef>
                        <a:spcAft>
                          <a:spcPts val="600"/>
                        </a:spcAft>
                      </a:pPr>
                      <a:r>
                        <a:rPr lang="en-GB" sz="1200" b="1" dirty="0">
                          <a:solidFill>
                            <a:srgbClr val="000000"/>
                          </a:solidFill>
                          <a:latin typeface="Times New Roman"/>
                          <a:ea typeface="ヒラギノ角ゴ Pro W3"/>
                        </a:rPr>
                        <a:t>CHRONOTOPICAL THEORY OF PROPERTY</a:t>
                      </a:r>
                      <a:endParaRPr lang="et-EE" sz="12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r>
              <a:tr h="477420">
                <a:tc>
                  <a:txBody>
                    <a:bodyPr/>
                    <a:lstStyle/>
                    <a:p>
                      <a:pPr algn="ctr">
                        <a:spcAft>
                          <a:spcPts val="0"/>
                        </a:spcAft>
                      </a:pPr>
                      <a:r>
                        <a:rPr lang="en-GB" sz="1600" b="1" dirty="0" smtClean="0">
                          <a:solidFill>
                            <a:srgbClr val="000000"/>
                          </a:solidFill>
                          <a:latin typeface="Times New Roman"/>
                          <a:ea typeface="ヒラギノ角ゴ Pro W3"/>
                        </a:rPr>
                        <a:t>Type </a:t>
                      </a:r>
                      <a:r>
                        <a:rPr lang="en-GB" sz="1600" b="1" dirty="0">
                          <a:solidFill>
                            <a:srgbClr val="000000"/>
                          </a:solidFill>
                          <a:latin typeface="Times New Roman"/>
                          <a:ea typeface="ヒラギノ角ゴ Pro W3"/>
                        </a:rPr>
                        <a:t>of</a:t>
                      </a:r>
                      <a:endParaRPr lang="et-EE" sz="1600" dirty="0">
                        <a:solidFill>
                          <a:srgbClr val="000000"/>
                        </a:solidFill>
                        <a:latin typeface="Times New Roman"/>
                        <a:ea typeface="ヒラギノ角ゴ Pro W3"/>
                      </a:endParaRPr>
                    </a:p>
                    <a:p>
                      <a:pPr algn="ctr">
                        <a:spcAft>
                          <a:spcPts val="0"/>
                        </a:spcAft>
                      </a:pPr>
                      <a:r>
                        <a:rPr lang="et-EE" sz="1600" b="1" dirty="0" smtClean="0">
                          <a:solidFill>
                            <a:srgbClr val="000000"/>
                          </a:solidFill>
                          <a:latin typeface="Times New Roman"/>
                          <a:ea typeface="ヒラギノ角ゴ Pro W3"/>
                        </a:rPr>
                        <a:t>c</a:t>
                      </a:r>
                      <a:r>
                        <a:rPr lang="en-GB" sz="1600" b="1" dirty="0" err="1" smtClean="0">
                          <a:solidFill>
                            <a:srgbClr val="000000"/>
                          </a:solidFill>
                          <a:latin typeface="Times New Roman"/>
                          <a:ea typeface="ヒラギノ角ゴ Pro W3"/>
                        </a:rPr>
                        <a:t>hronotope</a:t>
                      </a:r>
                      <a:r>
                        <a:rPr lang="et-EE" sz="1600" b="0" baseline="0" dirty="0" smtClean="0">
                          <a:solidFill>
                            <a:srgbClr val="000000"/>
                          </a:solidFill>
                          <a:latin typeface="Times New Roman"/>
                          <a:ea typeface="ヒラギノ角ゴ Pro W3"/>
                        </a:rPr>
                        <a:t> </a:t>
                      </a:r>
                      <a:r>
                        <a:rPr lang="et-EE" sz="1600" b="1" dirty="0" smtClean="0">
                          <a:solidFill>
                            <a:srgbClr val="000000"/>
                          </a:solidFill>
                          <a:latin typeface="Times New Roman"/>
                          <a:ea typeface="ヒラギノ角ゴ Pro W3"/>
                        </a:rPr>
                        <a:t>l</a:t>
                      </a:r>
                      <a:r>
                        <a:rPr lang="en-GB" sz="1600" b="1" dirty="0" err="1" smtClean="0">
                          <a:solidFill>
                            <a:srgbClr val="000000"/>
                          </a:solidFill>
                          <a:latin typeface="Times New Roman"/>
                          <a:ea typeface="ヒラギノ角ゴ Pro W3"/>
                        </a:rPr>
                        <a:t>evels</a:t>
                      </a:r>
                      <a:endParaRPr lang="et-EE" sz="16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gridSpan="2">
                  <a:txBody>
                    <a:bodyPr/>
                    <a:lstStyle/>
                    <a:p>
                      <a:pPr algn="ctr">
                        <a:spcAft>
                          <a:spcPts val="0"/>
                        </a:spcAft>
                      </a:pPr>
                      <a:r>
                        <a:rPr lang="en-GB" sz="1600" b="1" dirty="0" smtClean="0">
                          <a:solidFill>
                            <a:srgbClr val="000000"/>
                          </a:solidFill>
                          <a:latin typeface="Times New Roman"/>
                          <a:ea typeface="ヒラギノ角ゴ Pro W3"/>
                        </a:rPr>
                        <a:t>Synchrony</a:t>
                      </a:r>
                      <a:endParaRPr lang="et-EE" sz="16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hMerge="1">
                  <a:txBody>
                    <a:bodyPr/>
                    <a:lstStyle/>
                    <a:p>
                      <a:endParaRPr lang="et-EE"/>
                    </a:p>
                  </a:txBody>
                  <a:tcPr/>
                </a:tc>
                <a:tc gridSpan="2">
                  <a:txBody>
                    <a:bodyPr/>
                    <a:lstStyle/>
                    <a:p>
                      <a:pPr algn="ctr">
                        <a:spcAft>
                          <a:spcPts val="0"/>
                        </a:spcAft>
                      </a:pPr>
                      <a:r>
                        <a:rPr lang="en-GB" sz="1600" b="1" dirty="0" err="1" smtClean="0">
                          <a:solidFill>
                            <a:srgbClr val="000000"/>
                          </a:solidFill>
                          <a:latin typeface="Times New Roman"/>
                          <a:ea typeface="ヒラギノ角ゴ Pro W3"/>
                        </a:rPr>
                        <a:t>Diachrony</a:t>
                      </a:r>
                      <a:endParaRPr lang="et-EE" sz="16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hMerge="1">
                  <a:txBody>
                    <a:bodyPr/>
                    <a:lstStyle/>
                    <a:p>
                      <a:endParaRPr lang="et-EE"/>
                    </a:p>
                  </a:txBody>
                  <a:tcPr/>
                </a:tc>
              </a:tr>
              <a:tr h="1188061">
                <a:tc>
                  <a:txBody>
                    <a:bodyPr/>
                    <a:lstStyle/>
                    <a:p>
                      <a:pPr algn="ctr">
                        <a:spcAft>
                          <a:spcPts val="0"/>
                        </a:spcAft>
                      </a:pPr>
                      <a:endParaRPr lang="et-EE" sz="1800" b="1" i="1" dirty="0">
                        <a:solidFill>
                          <a:srgbClr val="FF0000"/>
                        </a:solidFill>
                        <a:latin typeface="+mn-lt"/>
                        <a:ea typeface="ヒラギノ角ゴ Pro W3"/>
                      </a:endParaRPr>
                    </a:p>
                    <a:p>
                      <a:pPr algn="ctr">
                        <a:spcAft>
                          <a:spcPts val="0"/>
                        </a:spcAft>
                      </a:pPr>
                      <a:r>
                        <a:rPr lang="en-GB" sz="1800" b="1" i="1" dirty="0">
                          <a:solidFill>
                            <a:srgbClr val="FF0000"/>
                          </a:solidFill>
                          <a:latin typeface="+mn-lt"/>
                          <a:ea typeface="ヒラギノ角ゴ Pro W3"/>
                        </a:rPr>
                        <a:t>TOPOGRAPHICAL</a:t>
                      </a:r>
                      <a:endParaRPr lang="et-EE" sz="1800" b="1" i="1" dirty="0">
                        <a:solidFill>
                          <a:srgbClr val="FF0000"/>
                        </a:solidFill>
                        <a:latin typeface="+mn-lt"/>
                        <a:ea typeface="ヒラギノ角ゴ Pro W3"/>
                      </a:endParaRPr>
                    </a:p>
                    <a:p>
                      <a:pPr algn="ctr">
                        <a:spcAft>
                          <a:spcPts val="0"/>
                        </a:spcAft>
                      </a:pPr>
                      <a:r>
                        <a:rPr lang="en-GB" sz="1800" b="1" i="1" dirty="0">
                          <a:solidFill>
                            <a:srgbClr val="FF0000"/>
                          </a:solidFill>
                          <a:latin typeface="+mn-lt"/>
                          <a:ea typeface="ヒラギノ角ゴ Pro W3"/>
                        </a:rPr>
                        <a:t>CHRONOTOPE</a:t>
                      </a:r>
                      <a:endParaRPr lang="et-EE" sz="1800" b="1" i="1" dirty="0">
                        <a:solidFill>
                          <a:srgbClr val="FF0000"/>
                        </a:solidFill>
                        <a:latin typeface="+mn-lt"/>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0"/>
                        </a:spcAft>
                      </a:pPr>
                      <a:endParaRPr lang="et-EE" sz="1600" dirty="0" smtClean="0">
                        <a:solidFill>
                          <a:srgbClr val="000000"/>
                        </a:solidFill>
                        <a:latin typeface="Times New Roman"/>
                        <a:ea typeface="ヒラギノ角ゴ Pro W3"/>
                      </a:endParaRPr>
                    </a:p>
                    <a:p>
                      <a:pPr algn="ctr">
                        <a:spcBef>
                          <a:spcPts val="600"/>
                        </a:spcBef>
                        <a:spcAft>
                          <a:spcPts val="0"/>
                        </a:spcAft>
                      </a:pPr>
                      <a:r>
                        <a:rPr lang="fr-FR" sz="1600" dirty="0" err="1" smtClean="0">
                          <a:solidFill>
                            <a:srgbClr val="000000"/>
                          </a:solidFill>
                          <a:latin typeface="Times New Roman"/>
                          <a:ea typeface="ヒラギノ角ゴ Pro W3"/>
                        </a:rPr>
                        <a:t>S</a:t>
                      </a:r>
                      <a:r>
                        <a:rPr lang="fr-FR" sz="1600" b="1" dirty="0" err="1" smtClean="0">
                          <a:solidFill>
                            <a:srgbClr val="000000"/>
                          </a:solidFill>
                          <a:latin typeface="Times New Roman"/>
                          <a:ea typeface="ヒラギノ角ゴ Pro W3"/>
                        </a:rPr>
                        <a:t>ynchronous</a:t>
                      </a:r>
                      <a:r>
                        <a:rPr lang="fr-FR" sz="1600" b="1" dirty="0" smtClean="0">
                          <a:solidFill>
                            <a:srgbClr val="000000"/>
                          </a:solidFill>
                          <a:latin typeface="Times New Roman"/>
                          <a:ea typeface="ヒラギノ角ゴ Pro W3"/>
                        </a:rPr>
                        <a:t> </a:t>
                      </a:r>
                      <a:r>
                        <a:rPr lang="fr-FR" sz="1600" b="1" dirty="0" err="1">
                          <a:solidFill>
                            <a:srgbClr val="000000"/>
                          </a:solidFill>
                          <a:latin typeface="Times New Roman"/>
                          <a:ea typeface="ヒラギノ角ゴ Pro W3"/>
                        </a:rPr>
                        <a:t>parametric</a:t>
                      </a:r>
                      <a:r>
                        <a:rPr lang="fr-FR" sz="1600" b="1" dirty="0">
                          <a:solidFill>
                            <a:srgbClr val="000000"/>
                          </a:solidFill>
                          <a:latin typeface="Times New Roman"/>
                          <a:ea typeface="ヒラギノ角ゴ Pro W3"/>
                        </a:rPr>
                        <a:t> (</a:t>
                      </a:r>
                      <a:r>
                        <a:rPr lang="fr-FR" sz="1600" b="1" dirty="0" err="1">
                          <a:solidFill>
                            <a:srgbClr val="000000"/>
                          </a:solidFill>
                          <a:latin typeface="Times New Roman"/>
                          <a:ea typeface="ヒラギノ角ゴ Pro W3"/>
                        </a:rPr>
                        <a:t>disciplinary</a:t>
                      </a:r>
                      <a:r>
                        <a:rPr lang="fr-FR" sz="1600" b="1" dirty="0">
                          <a:solidFill>
                            <a:srgbClr val="000000"/>
                          </a:solidFill>
                          <a:latin typeface="Times New Roman"/>
                          <a:ea typeface="ヒラギノ角ゴ Pro W3"/>
                        </a:rPr>
                        <a:t>) analyses </a:t>
                      </a:r>
                      <a:endParaRPr lang="et-EE" sz="16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Bef>
                          <a:spcPts val="600"/>
                        </a:spcBef>
                        <a:spcAft>
                          <a:spcPts val="0"/>
                        </a:spcAft>
                      </a:pPr>
                      <a:r>
                        <a:rPr lang="fr-FR" sz="1200" b="1">
                          <a:solidFill>
                            <a:srgbClr val="000000"/>
                          </a:solidFill>
                          <a:latin typeface="Times New Roman"/>
                          <a:ea typeface="ヒラギノ角ゴ Pro W3"/>
                        </a:rPr>
                        <a:t>ENVIRONMENT</a:t>
                      </a:r>
                      <a:endParaRPr lang="et-EE" sz="1200">
                        <a:solidFill>
                          <a:srgbClr val="000000"/>
                        </a:solidFill>
                        <a:latin typeface="Times New Roman"/>
                        <a:ea typeface="ヒラギノ角ゴ Pro W3"/>
                      </a:endParaRPr>
                    </a:p>
                    <a:p>
                      <a:pPr algn="ctr">
                        <a:spcBef>
                          <a:spcPts val="600"/>
                        </a:spcBef>
                        <a:spcAft>
                          <a:spcPts val="0"/>
                        </a:spcAft>
                      </a:pPr>
                      <a:r>
                        <a:rPr lang="fr-FR" sz="1200" b="1">
                          <a:solidFill>
                            <a:srgbClr val="000000"/>
                          </a:solidFill>
                          <a:latin typeface="Times New Roman"/>
                          <a:ea typeface="ヒラギノ角ゴ Pro W3"/>
                        </a:rPr>
                        <a:t>Disciplinarities: describing, actualising, explication, reconstruction</a:t>
                      </a:r>
                      <a:endParaRPr lang="et-EE" sz="120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t-EE"/>
                    </a:p>
                  </a:txBody>
                  <a:tcPr/>
                </a:tc>
                <a:tc>
                  <a:txBody>
                    <a:bodyPr/>
                    <a:lstStyle/>
                    <a:p>
                      <a:pPr algn="ctr">
                        <a:spcBef>
                          <a:spcPts val="600"/>
                        </a:spcBef>
                        <a:spcAft>
                          <a:spcPts val="0"/>
                        </a:spcAft>
                      </a:pPr>
                      <a:endParaRPr lang="et-EE" sz="1200" b="1" dirty="0" smtClean="0">
                        <a:solidFill>
                          <a:srgbClr val="000000"/>
                        </a:solidFill>
                        <a:latin typeface="Times New Roman"/>
                        <a:ea typeface="ヒラギノ角ゴ Pro W3"/>
                      </a:endParaRPr>
                    </a:p>
                    <a:p>
                      <a:pPr algn="ctr">
                        <a:spcBef>
                          <a:spcPts val="600"/>
                        </a:spcBef>
                        <a:spcAft>
                          <a:spcPts val="0"/>
                        </a:spcAft>
                      </a:pPr>
                      <a:r>
                        <a:rPr lang="en-GB" sz="1200" b="1" dirty="0" smtClean="0">
                          <a:solidFill>
                            <a:srgbClr val="000000"/>
                          </a:solidFill>
                          <a:latin typeface="Times New Roman"/>
                          <a:ea typeface="ヒラギノ角ゴ Pro W3"/>
                        </a:rPr>
                        <a:t>Historical </a:t>
                      </a:r>
                      <a:r>
                        <a:rPr lang="en-GB" sz="1200" b="1" dirty="0">
                          <a:solidFill>
                            <a:srgbClr val="000000"/>
                          </a:solidFill>
                          <a:latin typeface="Times New Roman"/>
                          <a:ea typeface="ヒラギノ角ゴ Pro W3"/>
                        </a:rPr>
                        <a:t>parametric (disciplinary) analyses</a:t>
                      </a:r>
                      <a:endParaRPr lang="et-EE" sz="12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23549">
                <a:tc>
                  <a:txBody>
                    <a:bodyPr/>
                    <a:lstStyle/>
                    <a:p>
                      <a:pPr algn="ctr">
                        <a:spcAft>
                          <a:spcPts val="0"/>
                        </a:spcAft>
                      </a:pPr>
                      <a:endParaRPr lang="et-EE" sz="1800" b="1" i="1" dirty="0">
                        <a:solidFill>
                          <a:srgbClr val="FF0000"/>
                        </a:solidFill>
                        <a:latin typeface="+mn-lt"/>
                        <a:ea typeface="ヒラギノ角ゴ Pro W3"/>
                      </a:endParaRPr>
                    </a:p>
                    <a:p>
                      <a:pPr algn="ctr">
                        <a:spcAft>
                          <a:spcPts val="0"/>
                        </a:spcAft>
                      </a:pPr>
                      <a:r>
                        <a:rPr lang="en-GB" sz="1800" b="1" i="1" dirty="0">
                          <a:solidFill>
                            <a:srgbClr val="FF0000"/>
                          </a:solidFill>
                          <a:latin typeface="+mn-lt"/>
                          <a:ea typeface="ヒラギノ角ゴ Pro W3"/>
                        </a:rPr>
                        <a:t>PSYCHOLOGICAL</a:t>
                      </a:r>
                      <a:endParaRPr lang="et-EE" sz="1800" b="1" i="1" dirty="0">
                        <a:solidFill>
                          <a:srgbClr val="FF0000"/>
                        </a:solidFill>
                        <a:latin typeface="+mn-lt"/>
                        <a:ea typeface="ヒラギノ角ゴ Pro W3"/>
                      </a:endParaRPr>
                    </a:p>
                    <a:p>
                      <a:pPr algn="ctr">
                        <a:spcAft>
                          <a:spcPts val="0"/>
                        </a:spcAft>
                      </a:pPr>
                      <a:r>
                        <a:rPr lang="en-GB" sz="1800" b="1" i="1" dirty="0">
                          <a:solidFill>
                            <a:srgbClr val="FF0000"/>
                          </a:solidFill>
                          <a:latin typeface="+mn-lt"/>
                          <a:ea typeface="ヒラギノ角ゴ Pro W3"/>
                        </a:rPr>
                        <a:t>CHRONOTOPE</a:t>
                      </a:r>
                      <a:endParaRPr lang="et-EE" sz="1800" b="1" i="1" dirty="0">
                        <a:solidFill>
                          <a:srgbClr val="FF0000"/>
                        </a:solidFill>
                        <a:latin typeface="+mn-lt"/>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500"/>
                        </a:spcBef>
                        <a:spcAft>
                          <a:spcPts val="500"/>
                        </a:spcAft>
                      </a:pPr>
                      <a:endParaRPr lang="et-EE" sz="1600" b="1" dirty="0" smtClean="0">
                        <a:solidFill>
                          <a:srgbClr val="000000"/>
                        </a:solidFill>
                        <a:latin typeface="Times New Roman"/>
                        <a:ea typeface="ヒラギノ角ゴ Pro W3"/>
                      </a:endParaRPr>
                    </a:p>
                    <a:p>
                      <a:pPr algn="ctr">
                        <a:spcBef>
                          <a:spcPts val="500"/>
                        </a:spcBef>
                        <a:spcAft>
                          <a:spcPts val="500"/>
                        </a:spcAft>
                      </a:pPr>
                      <a:r>
                        <a:rPr lang="en-GB" sz="1600" b="1" dirty="0" smtClean="0">
                          <a:solidFill>
                            <a:srgbClr val="000000"/>
                          </a:solidFill>
                          <a:latin typeface="Times New Roman"/>
                          <a:ea typeface="ヒラギノ角ゴ Pro W3"/>
                        </a:rPr>
                        <a:t>Actual </a:t>
                      </a:r>
                      <a:r>
                        <a:rPr lang="en-GB" sz="1600" b="1" dirty="0">
                          <a:solidFill>
                            <a:srgbClr val="000000"/>
                          </a:solidFill>
                          <a:latin typeface="Times New Roman"/>
                          <a:ea typeface="ヒラギノ角ゴ Pro W3"/>
                        </a:rPr>
                        <a:t>aspects of identity</a:t>
                      </a:r>
                      <a:endParaRPr lang="et-EE" sz="16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Bef>
                          <a:spcPts val="500"/>
                        </a:spcBef>
                        <a:spcAft>
                          <a:spcPts val="500"/>
                        </a:spcAft>
                      </a:pPr>
                      <a:r>
                        <a:rPr lang="en-GB" sz="1200" b="1">
                          <a:solidFill>
                            <a:srgbClr val="000000"/>
                          </a:solidFill>
                          <a:latin typeface="Times New Roman"/>
                          <a:ea typeface="ヒラギノ角ゴ Pro W3"/>
                        </a:rPr>
                        <a:t>SELF-DESCRIPTION</a:t>
                      </a:r>
                      <a:endParaRPr lang="et-EE" sz="1200">
                        <a:solidFill>
                          <a:srgbClr val="000000"/>
                        </a:solidFill>
                        <a:latin typeface="Times New Roman"/>
                        <a:ea typeface="ヒラギノ角ゴ Pro W3"/>
                      </a:endParaRPr>
                    </a:p>
                    <a:p>
                      <a:pPr algn="ctr">
                        <a:spcBef>
                          <a:spcPts val="500"/>
                        </a:spcBef>
                        <a:spcAft>
                          <a:spcPts val="500"/>
                        </a:spcAft>
                      </a:pPr>
                      <a:r>
                        <a:rPr lang="en-GB" sz="1200" b="1">
                          <a:solidFill>
                            <a:srgbClr val="000000"/>
                          </a:solidFill>
                          <a:latin typeface="Times New Roman"/>
                          <a:ea typeface="ヒラギノ角ゴ Pro W3"/>
                        </a:rPr>
                        <a:t>Interdisciplinarity, multidisciplinarity: assumed, fixed, constructed, told, showed, presented</a:t>
                      </a:r>
                      <a:endParaRPr lang="et-EE" sz="120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t-EE"/>
                    </a:p>
                  </a:txBody>
                  <a:tcPr/>
                </a:tc>
                <a:tc>
                  <a:txBody>
                    <a:bodyPr/>
                    <a:lstStyle/>
                    <a:p>
                      <a:pPr algn="ctr">
                        <a:spcBef>
                          <a:spcPts val="500"/>
                        </a:spcBef>
                        <a:spcAft>
                          <a:spcPts val="500"/>
                        </a:spcAft>
                      </a:pPr>
                      <a:endParaRPr lang="et-EE" sz="1200" b="1" dirty="0" smtClean="0">
                        <a:solidFill>
                          <a:srgbClr val="000000"/>
                        </a:solidFill>
                        <a:latin typeface="Times New Roman"/>
                        <a:ea typeface="ヒラギノ角ゴ Pro W3"/>
                      </a:endParaRPr>
                    </a:p>
                    <a:p>
                      <a:pPr algn="ctr">
                        <a:spcBef>
                          <a:spcPts val="500"/>
                        </a:spcBef>
                        <a:spcAft>
                          <a:spcPts val="500"/>
                        </a:spcAft>
                      </a:pPr>
                      <a:r>
                        <a:rPr lang="en-GB" sz="1200" b="1" dirty="0" smtClean="0">
                          <a:solidFill>
                            <a:srgbClr val="000000"/>
                          </a:solidFill>
                          <a:latin typeface="Times New Roman"/>
                          <a:ea typeface="ヒラギノ角ゴ Pro W3"/>
                        </a:rPr>
                        <a:t>Historical </a:t>
                      </a:r>
                      <a:r>
                        <a:rPr lang="en-GB" sz="1200" b="1" dirty="0">
                          <a:solidFill>
                            <a:srgbClr val="000000"/>
                          </a:solidFill>
                          <a:latin typeface="Times New Roman"/>
                          <a:ea typeface="ヒラギノ角ゴ Pro W3"/>
                        </a:rPr>
                        <a:t>sources and boundaries of identity</a:t>
                      </a:r>
                      <a:endParaRPr lang="et-EE" sz="12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527759">
                <a:tc>
                  <a:txBody>
                    <a:bodyPr/>
                    <a:lstStyle/>
                    <a:p>
                      <a:pPr>
                        <a:spcAft>
                          <a:spcPts val="0"/>
                        </a:spcAft>
                      </a:pPr>
                      <a:endParaRPr lang="et-EE" sz="1800" b="1" i="1" dirty="0">
                        <a:solidFill>
                          <a:srgbClr val="FF0000"/>
                        </a:solidFill>
                        <a:latin typeface="+mn-lt"/>
                        <a:ea typeface="ヒラギノ角ゴ Pro W3"/>
                      </a:endParaRPr>
                    </a:p>
                    <a:p>
                      <a:pPr algn="ctr">
                        <a:spcAft>
                          <a:spcPts val="0"/>
                        </a:spcAft>
                      </a:pPr>
                      <a:r>
                        <a:rPr lang="en-GB" sz="1800" b="1" i="1" dirty="0">
                          <a:solidFill>
                            <a:srgbClr val="FF0000"/>
                          </a:solidFill>
                          <a:latin typeface="+mn-lt"/>
                          <a:ea typeface="ヒラギノ角ゴ Pro W3"/>
                        </a:rPr>
                        <a:t>METAPHYSICAL</a:t>
                      </a:r>
                      <a:endParaRPr lang="et-EE" sz="1800" b="1" i="1" dirty="0">
                        <a:solidFill>
                          <a:srgbClr val="FF0000"/>
                        </a:solidFill>
                        <a:latin typeface="+mn-lt"/>
                        <a:ea typeface="ヒラギノ角ゴ Pro W3"/>
                      </a:endParaRPr>
                    </a:p>
                    <a:p>
                      <a:pPr algn="ctr">
                        <a:spcAft>
                          <a:spcPts val="0"/>
                        </a:spcAft>
                      </a:pPr>
                      <a:r>
                        <a:rPr lang="en-GB" sz="1800" b="1" i="1" dirty="0">
                          <a:solidFill>
                            <a:srgbClr val="FF0000"/>
                          </a:solidFill>
                          <a:latin typeface="+mn-lt"/>
                          <a:ea typeface="ヒラギノ角ゴ Pro W3"/>
                        </a:rPr>
                        <a:t>CHRONOTOPE</a:t>
                      </a:r>
                      <a:endParaRPr lang="et-EE" sz="1800" b="1" i="1" dirty="0">
                        <a:solidFill>
                          <a:srgbClr val="FF0000"/>
                        </a:solidFill>
                        <a:latin typeface="+mn-lt"/>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500"/>
                        </a:spcBef>
                        <a:spcAft>
                          <a:spcPts val="500"/>
                        </a:spcAft>
                      </a:pPr>
                      <a:endParaRPr lang="et-EE" sz="1600" b="1" dirty="0" smtClean="0">
                        <a:solidFill>
                          <a:srgbClr val="000000"/>
                        </a:solidFill>
                        <a:latin typeface="Times New Roman"/>
                        <a:ea typeface="ヒラギノ角ゴ Pro W3"/>
                      </a:endParaRPr>
                    </a:p>
                    <a:p>
                      <a:pPr algn="ctr">
                        <a:spcBef>
                          <a:spcPts val="500"/>
                        </a:spcBef>
                        <a:spcAft>
                          <a:spcPts val="500"/>
                        </a:spcAft>
                      </a:pPr>
                      <a:r>
                        <a:rPr lang="en-GB" sz="1600" b="1" dirty="0" smtClean="0">
                          <a:solidFill>
                            <a:srgbClr val="000000"/>
                          </a:solidFill>
                          <a:latin typeface="Times New Roman"/>
                          <a:ea typeface="ヒラギノ角ゴ Pro W3"/>
                        </a:rPr>
                        <a:t>Verbalisation</a:t>
                      </a:r>
                      <a:r>
                        <a:rPr lang="et-EE" sz="1600" b="0" baseline="0" dirty="0" smtClean="0">
                          <a:solidFill>
                            <a:srgbClr val="000000"/>
                          </a:solidFill>
                          <a:latin typeface="Times New Roman"/>
                          <a:ea typeface="ヒラギノ角ゴ Pro W3"/>
                        </a:rPr>
                        <a:t> </a:t>
                      </a:r>
                      <a:r>
                        <a:rPr lang="en-GB" sz="1600" b="1" dirty="0" smtClean="0">
                          <a:solidFill>
                            <a:srgbClr val="000000"/>
                          </a:solidFill>
                          <a:latin typeface="Times New Roman"/>
                          <a:ea typeface="ヒラギノ角ゴ Pro W3"/>
                        </a:rPr>
                        <a:t>Texts</a:t>
                      </a:r>
                      <a:r>
                        <a:rPr lang="en-GB" sz="1600" b="1" dirty="0">
                          <a:solidFill>
                            <a:srgbClr val="000000"/>
                          </a:solidFill>
                          <a:latin typeface="Times New Roman"/>
                          <a:ea typeface="ヒラギノ角ゴ Pro W3"/>
                        </a:rPr>
                        <a:t>, artefacts </a:t>
                      </a:r>
                      <a:endParaRPr lang="et-EE" sz="16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Bef>
                          <a:spcPts val="500"/>
                        </a:spcBef>
                        <a:spcAft>
                          <a:spcPts val="500"/>
                        </a:spcAft>
                      </a:pPr>
                      <a:r>
                        <a:rPr lang="en-GB" sz="1200" b="1" dirty="0">
                          <a:solidFill>
                            <a:srgbClr val="000000"/>
                          </a:solidFill>
                          <a:latin typeface="Times New Roman"/>
                          <a:ea typeface="ヒラギノ角ゴ Pro W3"/>
                        </a:rPr>
                        <a:t>VALUES: MODELS AND SELF-MODELS</a:t>
                      </a:r>
                      <a:endParaRPr lang="et-EE" sz="1200" dirty="0">
                        <a:solidFill>
                          <a:srgbClr val="000000"/>
                        </a:solidFill>
                        <a:latin typeface="Times New Roman"/>
                        <a:ea typeface="ヒラギノ角ゴ Pro W3"/>
                      </a:endParaRPr>
                    </a:p>
                    <a:p>
                      <a:pPr algn="ctr">
                        <a:spcBef>
                          <a:spcPts val="500"/>
                        </a:spcBef>
                        <a:spcAft>
                          <a:spcPts val="500"/>
                        </a:spcAft>
                      </a:pPr>
                      <a:r>
                        <a:rPr lang="en-GB" sz="1200" b="1" dirty="0" err="1">
                          <a:solidFill>
                            <a:srgbClr val="000000"/>
                          </a:solidFill>
                          <a:latin typeface="Times New Roman"/>
                          <a:ea typeface="ヒラギノ角ゴ Pro W3"/>
                        </a:rPr>
                        <a:t>Transdisciplinarity</a:t>
                      </a:r>
                      <a:r>
                        <a:rPr lang="en-GB" sz="1200" b="1" dirty="0">
                          <a:solidFill>
                            <a:srgbClr val="000000"/>
                          </a:solidFill>
                          <a:latin typeface="Times New Roman"/>
                          <a:ea typeface="ヒラギノ角ゴ Pro W3"/>
                        </a:rPr>
                        <a:t>: researches position and methods, knowledge management</a:t>
                      </a:r>
                      <a:endParaRPr lang="et-EE" sz="12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t-EE"/>
                    </a:p>
                  </a:txBody>
                  <a:tcPr/>
                </a:tc>
                <a:tc>
                  <a:txBody>
                    <a:bodyPr/>
                    <a:lstStyle/>
                    <a:p>
                      <a:pPr algn="ctr">
                        <a:spcBef>
                          <a:spcPts val="500"/>
                        </a:spcBef>
                        <a:spcAft>
                          <a:spcPts val="500"/>
                        </a:spcAft>
                      </a:pPr>
                      <a:endParaRPr lang="et-EE" sz="1200" b="1" dirty="0" smtClean="0">
                        <a:solidFill>
                          <a:srgbClr val="000000"/>
                        </a:solidFill>
                        <a:latin typeface="Times New Roman"/>
                        <a:ea typeface="ヒラギノ角ゴ Pro W3"/>
                      </a:endParaRPr>
                    </a:p>
                    <a:p>
                      <a:pPr algn="ctr">
                        <a:spcBef>
                          <a:spcPts val="500"/>
                        </a:spcBef>
                        <a:spcAft>
                          <a:spcPts val="500"/>
                        </a:spcAft>
                      </a:pPr>
                      <a:r>
                        <a:rPr lang="fr-FR" sz="1200" b="1" dirty="0" smtClean="0">
                          <a:solidFill>
                            <a:srgbClr val="000000"/>
                          </a:solidFill>
                          <a:latin typeface="Times New Roman"/>
                          <a:ea typeface="ヒラギノ角ゴ Pro W3"/>
                        </a:rPr>
                        <a:t>Imagination</a:t>
                      </a:r>
                      <a:r>
                        <a:rPr lang="et-EE" sz="1200" b="0" baseline="0" dirty="0" smtClean="0">
                          <a:solidFill>
                            <a:srgbClr val="000000"/>
                          </a:solidFill>
                          <a:latin typeface="Times New Roman"/>
                          <a:ea typeface="ヒラギノ角ゴ Pro W3"/>
                        </a:rPr>
                        <a:t>              </a:t>
                      </a:r>
                      <a:r>
                        <a:rPr lang="fr-FR" sz="1200" b="1" dirty="0" smtClean="0">
                          <a:solidFill>
                            <a:srgbClr val="000000"/>
                          </a:solidFill>
                          <a:latin typeface="Times New Roman"/>
                          <a:ea typeface="ヒラギノ角ゴ Pro W3"/>
                        </a:rPr>
                        <a:t>Performance</a:t>
                      </a:r>
                      <a:r>
                        <a:rPr lang="fr-FR" sz="1200" b="1" dirty="0">
                          <a:solidFill>
                            <a:srgbClr val="000000"/>
                          </a:solidFill>
                          <a:latin typeface="Times New Roman"/>
                          <a:ea typeface="ヒラギノ角ゴ Pro W3"/>
                        </a:rPr>
                        <a:t>, spectacle, </a:t>
                      </a:r>
                      <a:r>
                        <a:rPr lang="fr-FR" sz="1200" b="1" dirty="0" err="1">
                          <a:solidFill>
                            <a:srgbClr val="000000"/>
                          </a:solidFill>
                          <a:latin typeface="Times New Roman"/>
                          <a:ea typeface="ヒラギノ角ゴ Pro W3"/>
                        </a:rPr>
                        <a:t>event</a:t>
                      </a:r>
                      <a:endParaRPr lang="et-EE" sz="1200" dirty="0">
                        <a:solidFill>
                          <a:srgbClr val="000000"/>
                        </a:solidFill>
                        <a:latin typeface="Times New Roman"/>
                        <a:ea typeface="ヒラギノ角ゴ Pro W3"/>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 xmlns:p14="http://schemas.microsoft.com/office/powerpoint/2010/main" val="28800468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0"/>
            <a:ext cx="7772400" cy="914400"/>
          </a:xfrm>
        </p:spPr>
        <p:txBody>
          <a:bodyPr/>
          <a:lstStyle/>
          <a:p>
            <a:r>
              <a:rPr lang="et-EE" sz="4400" b="1" dirty="0" err="1" smtClean="0">
                <a:solidFill>
                  <a:srgbClr val="66FF33"/>
                </a:solidFill>
              </a:rPr>
              <a:t>Conclusions</a:t>
            </a:r>
            <a:endParaRPr lang="et-EE" sz="4400" b="1" dirty="0">
              <a:solidFill>
                <a:srgbClr val="66FF33"/>
              </a:solidFill>
            </a:endParaRPr>
          </a:p>
        </p:txBody>
      </p:sp>
      <p:sp>
        <p:nvSpPr>
          <p:cNvPr id="7" name="Sisu kohatäide 6"/>
          <p:cNvSpPr>
            <a:spLocks noGrp="1"/>
          </p:cNvSpPr>
          <p:nvPr>
            <p:ph idx="1"/>
          </p:nvPr>
        </p:nvSpPr>
        <p:spPr>
          <a:xfrm>
            <a:off x="914400" y="990600"/>
            <a:ext cx="7772400" cy="5364960"/>
          </a:xfrm>
        </p:spPr>
        <p:txBody>
          <a:bodyPr>
            <a:normAutofit/>
          </a:bodyPr>
          <a:lstStyle/>
          <a:p>
            <a:r>
              <a:rPr lang="en-US" dirty="0" smtClean="0"/>
              <a:t>relatively broad </a:t>
            </a:r>
            <a:r>
              <a:rPr lang="et-EE" dirty="0" err="1" smtClean="0"/>
              <a:t>approach</a:t>
            </a:r>
            <a:r>
              <a:rPr lang="et-EE" dirty="0" smtClean="0"/>
              <a:t> </a:t>
            </a:r>
            <a:r>
              <a:rPr lang="en-US" dirty="0" smtClean="0"/>
              <a:t> </a:t>
            </a:r>
            <a:endParaRPr lang="et-EE" dirty="0" smtClean="0"/>
          </a:p>
          <a:p>
            <a:r>
              <a:rPr lang="en-US" dirty="0" smtClean="0"/>
              <a:t>supplies the market professionals with the feedback of the </a:t>
            </a:r>
            <a:r>
              <a:rPr lang="en-GB" dirty="0" smtClean="0"/>
              <a:t>analysis of the nature of different topologies. </a:t>
            </a:r>
            <a:endParaRPr lang="et-EE" dirty="0" smtClean="0"/>
          </a:p>
          <a:p>
            <a:r>
              <a:rPr lang="en-GB" dirty="0" smtClean="0"/>
              <a:t>workout of the chronotopical theory of property is new and fresh in its built up.</a:t>
            </a:r>
            <a:endParaRPr lang="et-EE" dirty="0" smtClean="0"/>
          </a:p>
          <a:p>
            <a:r>
              <a:rPr lang="en-GB" dirty="0" smtClean="0"/>
              <a:t>Noticeable is role of the individuality, </a:t>
            </a:r>
            <a:endParaRPr lang="et-EE" dirty="0" smtClean="0"/>
          </a:p>
          <a:p>
            <a:r>
              <a:rPr lang="en-GB" dirty="0" smtClean="0"/>
              <a:t>a man based approach of analyze that plays a spectacular chare while the psychological or metaphysical chronotope were represented.</a:t>
            </a:r>
            <a:endParaRPr lang="et-EE" dirty="0" smtClean="0"/>
          </a:p>
          <a:p>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13</a:t>
            </a:fld>
            <a:endParaRPr lang="et-EE" b="1"/>
          </a:p>
        </p:txBody>
      </p:sp>
    </p:spTree>
    <p:extLst>
      <p:ext uri="{BB962C8B-B14F-4D97-AF65-F5344CB8AC3E}">
        <p14:creationId xmlns="" xmlns:p14="http://schemas.microsoft.com/office/powerpoint/2010/main" val="2880046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381000" y="0"/>
            <a:ext cx="7848600" cy="990600"/>
          </a:xfrm>
        </p:spPr>
        <p:txBody>
          <a:bodyPr/>
          <a:lstStyle/>
          <a:p>
            <a:r>
              <a:rPr lang="en-GB" sz="4800" b="1" smtClean="0">
                <a:solidFill>
                  <a:srgbClr val="66FF33"/>
                </a:solidFill>
              </a:rPr>
              <a:t>Two </a:t>
            </a:r>
            <a:r>
              <a:rPr lang="en-GB" sz="4800" b="1" smtClean="0">
                <a:solidFill>
                  <a:srgbClr val="66FF33"/>
                </a:solidFill>
              </a:rPr>
              <a:t>more</a:t>
            </a:r>
            <a:r>
              <a:rPr lang="en-GB" sz="4800" b="1" smtClean="0">
                <a:solidFill>
                  <a:srgbClr val="66FF33"/>
                </a:solidFill>
              </a:rPr>
              <a:t> comments</a:t>
            </a:r>
            <a:endParaRPr lang="en-GB" sz="4800" b="1">
              <a:solidFill>
                <a:srgbClr val="66FF33"/>
              </a:solidFill>
            </a:endParaRPr>
          </a:p>
        </p:txBody>
      </p:sp>
      <p:sp>
        <p:nvSpPr>
          <p:cNvPr id="8" name="Sisu kohatäide 7"/>
          <p:cNvSpPr>
            <a:spLocks noGrp="1"/>
          </p:cNvSpPr>
          <p:nvPr>
            <p:ph idx="1"/>
          </p:nvPr>
        </p:nvSpPr>
        <p:spPr>
          <a:xfrm>
            <a:off x="381000" y="1066800"/>
            <a:ext cx="8458200" cy="5288760"/>
          </a:xfrm>
        </p:spPr>
        <p:txBody>
          <a:bodyPr>
            <a:normAutofit lnSpcReduction="10000"/>
          </a:bodyPr>
          <a:lstStyle/>
          <a:p>
            <a:r>
              <a:rPr lang="en-GB" sz="2800" dirty="0" smtClean="0"/>
              <a:t>While Marc </a:t>
            </a:r>
            <a:r>
              <a:rPr lang="en-GB" sz="2800" dirty="0" err="1" smtClean="0"/>
              <a:t>Augé</a:t>
            </a:r>
            <a:r>
              <a:rPr lang="en-GB" sz="2800" dirty="0" smtClean="0"/>
              <a:t>  wrote about places as anthropologic places</a:t>
            </a:r>
            <a:r>
              <a:rPr lang="et-EE" sz="2800" dirty="0" smtClean="0"/>
              <a:t>,</a:t>
            </a:r>
            <a:r>
              <a:rPr lang="en-GB" sz="2800" dirty="0" smtClean="0"/>
              <a:t> he mentioned a de</a:t>
            </a:r>
            <a:r>
              <a:rPr lang="et-EE" sz="2800" dirty="0" smtClean="0"/>
              <a:t>s</a:t>
            </a:r>
            <a:r>
              <a:rPr lang="en-GB" sz="2800" dirty="0" err="1" smtClean="0"/>
              <a:t>cr</a:t>
            </a:r>
            <a:r>
              <a:rPr lang="et-EE" sz="2800" dirty="0" smtClean="0"/>
              <a:t>i</a:t>
            </a:r>
            <a:r>
              <a:rPr lang="en-GB" sz="2800" dirty="0" err="1" smtClean="0"/>
              <a:t>ption</a:t>
            </a:r>
            <a:r>
              <a:rPr lang="en-GB" sz="2800" dirty="0" smtClean="0"/>
              <a:t> of place according the situation how it’s organized, i.e border between nature and  artefact or linked with utilization of land, etc</a:t>
            </a:r>
            <a:r>
              <a:rPr lang="et-EE" sz="2800" dirty="0" smtClean="0"/>
              <a:t>.</a:t>
            </a:r>
            <a:endParaRPr lang="en-GB" sz="2800" dirty="0" smtClean="0"/>
          </a:p>
          <a:p>
            <a:r>
              <a:rPr lang="en-GB" sz="2800" dirty="0" smtClean="0"/>
              <a:t>On the other hand paraphrasing forthcoming book of Merlin Coverley (The Art of Wandering: The Writer as Walker ), the real estate appraiser is also as a pilgrim  or</a:t>
            </a:r>
            <a:r>
              <a:rPr lang="et-EE" sz="2800" dirty="0" smtClean="0"/>
              <a:t> </a:t>
            </a:r>
            <a:r>
              <a:rPr lang="en-GB" sz="2800" dirty="0" smtClean="0"/>
              <a:t>pedestrian, as a </a:t>
            </a:r>
            <a:r>
              <a:rPr lang="fr-FR" sz="2800" dirty="0" smtClean="0"/>
              <a:t>flâneur</a:t>
            </a:r>
            <a:r>
              <a:rPr lang="en-GB" sz="2800" dirty="0" smtClean="0"/>
              <a:t>  </a:t>
            </a:r>
            <a:r>
              <a:rPr lang="et-EE" sz="2800" dirty="0" err="1" smtClean="0"/>
              <a:t>or</a:t>
            </a:r>
            <a:r>
              <a:rPr lang="en-GB" sz="2800" dirty="0" smtClean="0"/>
              <a:t> stalker,  who is mapping and recording new visions of the landscape and artefact, walking trough the appraisal procedure, doing it in this case from the viewpoint of value. </a:t>
            </a:r>
          </a:p>
          <a:p>
            <a:endParaRPr lang="en-GB" sz="2800" dirty="0" smtClean="0"/>
          </a:p>
          <a:p>
            <a:pPr>
              <a:buNone/>
            </a:pPr>
            <a:endParaRPr lang="en-GB" sz="2800" dirty="0" smtClean="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14</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7772400" cy="914400"/>
          </a:xfrm>
        </p:spPr>
        <p:txBody>
          <a:bodyPr/>
          <a:lstStyle/>
          <a:p>
            <a:r>
              <a:rPr lang="et-EE" sz="4800" b="1" dirty="0" err="1" smtClean="0">
                <a:solidFill>
                  <a:srgbClr val="66FF33"/>
                </a:solidFill>
              </a:rPr>
              <a:t>Some</a:t>
            </a:r>
            <a:r>
              <a:rPr lang="et-EE" sz="4800" b="1" dirty="0" smtClean="0">
                <a:solidFill>
                  <a:srgbClr val="66FF33"/>
                </a:solidFill>
              </a:rPr>
              <a:t> </a:t>
            </a:r>
            <a:r>
              <a:rPr lang="et-EE" sz="4800" b="1" dirty="0" err="1" smtClean="0">
                <a:solidFill>
                  <a:srgbClr val="66FF33"/>
                </a:solidFill>
              </a:rPr>
              <a:t>references</a:t>
            </a:r>
            <a:endParaRPr lang="et-EE" sz="4800" b="1" dirty="0">
              <a:solidFill>
                <a:srgbClr val="66FF33"/>
              </a:solidFill>
            </a:endParaRPr>
          </a:p>
        </p:txBody>
      </p:sp>
      <p:sp>
        <p:nvSpPr>
          <p:cNvPr id="7" name="Sisu kohatäide 6"/>
          <p:cNvSpPr>
            <a:spLocks noGrp="1"/>
          </p:cNvSpPr>
          <p:nvPr>
            <p:ph idx="1"/>
          </p:nvPr>
        </p:nvSpPr>
        <p:spPr>
          <a:xfrm>
            <a:off x="533400" y="990600"/>
            <a:ext cx="8305800" cy="5257800"/>
          </a:xfrm>
        </p:spPr>
        <p:txBody>
          <a:bodyPr>
            <a:normAutofit fontScale="92500" lnSpcReduction="20000"/>
          </a:bodyPr>
          <a:lstStyle/>
          <a:p>
            <a:pPr marL="582930" indent="-514350">
              <a:buFont typeface="+mj-lt"/>
              <a:buAutoNum type="arabicPeriod"/>
            </a:pPr>
            <a:r>
              <a:rPr lang="et-EE" sz="1600" b="1" u="sng" dirty="0" smtClean="0">
                <a:latin typeface="Arial" pitchFamily="34" charset="0"/>
                <a:cs typeface="Arial" pitchFamily="34" charset="0"/>
              </a:rPr>
              <a:t> </a:t>
            </a:r>
            <a:r>
              <a:rPr lang="et-EE" sz="1600" b="1" u="sng" dirty="0" err="1" smtClean="0">
                <a:latin typeface="Arial" pitchFamily="34" charset="0"/>
                <a:cs typeface="Arial" pitchFamily="34" charset="0"/>
              </a:rPr>
              <a:t>Augé</a:t>
            </a:r>
            <a:r>
              <a:rPr lang="et-EE" sz="1600" b="1" dirty="0" smtClean="0">
                <a:latin typeface="Arial" pitchFamily="34" charset="0"/>
                <a:cs typeface="Arial" pitchFamily="34" charset="0"/>
              </a:rPr>
              <a:t> </a:t>
            </a:r>
            <a:r>
              <a:rPr lang="et-EE" sz="1600" b="1" u="sng" dirty="0" err="1" smtClean="0">
                <a:latin typeface="Arial" pitchFamily="34" charset="0"/>
                <a:cs typeface="Arial" pitchFamily="34" charset="0"/>
              </a:rPr>
              <a:t>Marc</a:t>
            </a:r>
            <a:r>
              <a:rPr lang="et-EE" sz="1600" b="1" u="sng" dirty="0" smtClean="0">
                <a:latin typeface="Arial" pitchFamily="34" charset="0"/>
                <a:cs typeface="Arial" pitchFamily="34" charset="0"/>
              </a:rPr>
              <a:t>. </a:t>
            </a:r>
            <a:r>
              <a:rPr lang="et-EE" sz="1600" dirty="0" err="1" smtClean="0">
                <a:latin typeface="Arial" pitchFamily="34" charset="0"/>
                <a:cs typeface="Arial" pitchFamily="34" charset="0"/>
              </a:rPr>
              <a:t>Non-Places</a:t>
            </a:r>
            <a:r>
              <a:rPr lang="et-EE" sz="1600" dirty="0" smtClean="0">
                <a:latin typeface="Arial" pitchFamily="34" charset="0"/>
                <a:cs typeface="Arial" pitchFamily="34" charset="0"/>
              </a:rPr>
              <a:t>: </a:t>
            </a:r>
            <a:r>
              <a:rPr lang="et-EE" sz="1600" dirty="0" err="1" smtClean="0">
                <a:latin typeface="Arial" pitchFamily="34" charset="0"/>
                <a:cs typeface="Arial" pitchFamily="34" charset="0"/>
              </a:rPr>
              <a:t>Introduction</a:t>
            </a:r>
            <a:r>
              <a:rPr lang="et-EE" sz="1600" dirty="0" smtClean="0">
                <a:latin typeface="Arial" pitchFamily="34" charset="0"/>
                <a:cs typeface="Arial" pitchFamily="34" charset="0"/>
              </a:rPr>
              <a:t> </a:t>
            </a:r>
            <a:r>
              <a:rPr lang="et-EE" sz="1600" dirty="0" err="1" smtClean="0">
                <a:latin typeface="Arial" pitchFamily="34" charset="0"/>
                <a:cs typeface="Arial" pitchFamily="34" charset="0"/>
              </a:rPr>
              <a:t>to</a:t>
            </a:r>
            <a:r>
              <a:rPr lang="et-EE" sz="1600" dirty="0" smtClean="0">
                <a:latin typeface="Arial" pitchFamily="34" charset="0"/>
                <a:cs typeface="Arial" pitchFamily="34" charset="0"/>
              </a:rPr>
              <a:t> </a:t>
            </a:r>
            <a:r>
              <a:rPr lang="et-EE" sz="1600" dirty="0" err="1" smtClean="0">
                <a:latin typeface="Arial" pitchFamily="34" charset="0"/>
                <a:cs typeface="Arial" pitchFamily="34" charset="0"/>
              </a:rPr>
              <a:t>an</a:t>
            </a:r>
            <a:r>
              <a:rPr lang="et-EE" sz="1600" dirty="0" smtClean="0">
                <a:latin typeface="Arial" pitchFamily="34" charset="0"/>
                <a:cs typeface="Arial" pitchFamily="34" charset="0"/>
              </a:rPr>
              <a:t> </a:t>
            </a:r>
            <a:r>
              <a:rPr lang="et-EE" sz="1600" dirty="0" err="1" smtClean="0">
                <a:latin typeface="Arial" pitchFamily="34" charset="0"/>
                <a:cs typeface="Arial" pitchFamily="34" charset="0"/>
              </a:rPr>
              <a:t>Anthropology</a:t>
            </a:r>
            <a:r>
              <a:rPr lang="et-EE" sz="1600" dirty="0" smtClean="0">
                <a:latin typeface="Arial" pitchFamily="34" charset="0"/>
                <a:cs typeface="Arial" pitchFamily="34" charset="0"/>
              </a:rPr>
              <a:t> </a:t>
            </a:r>
            <a:r>
              <a:rPr lang="et-EE" sz="1600" dirty="0" err="1" smtClean="0">
                <a:latin typeface="Arial" pitchFamily="34" charset="0"/>
                <a:cs typeface="Arial" pitchFamily="34" charset="0"/>
              </a:rPr>
              <a:t>of</a:t>
            </a:r>
            <a:r>
              <a:rPr lang="et-EE" sz="1600" dirty="0" smtClean="0">
                <a:latin typeface="Arial" pitchFamily="34" charset="0"/>
                <a:cs typeface="Arial" pitchFamily="34" charset="0"/>
              </a:rPr>
              <a:t> </a:t>
            </a:r>
            <a:r>
              <a:rPr lang="et-EE" sz="1600" dirty="0" err="1" smtClean="0">
                <a:latin typeface="Arial" pitchFamily="34" charset="0"/>
                <a:cs typeface="Arial" pitchFamily="34" charset="0"/>
              </a:rPr>
              <a:t>Supermodernity</a:t>
            </a:r>
            <a:r>
              <a:rPr lang="et-EE" sz="1600" dirty="0" smtClean="0">
                <a:latin typeface="Arial" pitchFamily="34" charset="0"/>
                <a:cs typeface="Arial" pitchFamily="34" charset="0"/>
              </a:rPr>
              <a:t>, </a:t>
            </a:r>
            <a:r>
              <a:rPr lang="et-EE" sz="1600" i="1" u="sng" dirty="0" err="1" smtClean="0">
                <a:latin typeface="Arial" pitchFamily="34" charset="0"/>
                <a:cs typeface="Arial" pitchFamily="34" charset="0"/>
              </a:rPr>
              <a:t>Cultural</a:t>
            </a:r>
            <a:r>
              <a:rPr lang="et-EE" sz="1600" i="1" u="sng" dirty="0" smtClean="0">
                <a:latin typeface="Arial" pitchFamily="34" charset="0"/>
                <a:cs typeface="Arial" pitchFamily="34" charset="0"/>
              </a:rPr>
              <a:t> </a:t>
            </a:r>
            <a:r>
              <a:rPr lang="et-EE" sz="1600" i="1" u="sng" dirty="0" err="1" smtClean="0">
                <a:latin typeface="Arial" pitchFamily="34" charset="0"/>
                <a:cs typeface="Arial" pitchFamily="34" charset="0"/>
              </a:rPr>
              <a:t>Studies</a:t>
            </a:r>
            <a:r>
              <a:rPr lang="et-EE" sz="1600" dirty="0" smtClean="0">
                <a:latin typeface="Arial" pitchFamily="34" charset="0"/>
                <a:cs typeface="Arial" pitchFamily="34" charset="0"/>
              </a:rPr>
              <a:t> </a:t>
            </a:r>
            <a:r>
              <a:rPr lang="et-EE" sz="1600" dirty="0" err="1" smtClean="0">
                <a:latin typeface="Arial" pitchFamily="34" charset="0"/>
                <a:cs typeface="Arial" pitchFamily="34" charset="0"/>
              </a:rPr>
              <a:t>Edition</a:t>
            </a:r>
            <a:r>
              <a:rPr lang="et-EE" sz="1600" dirty="0" smtClean="0">
                <a:latin typeface="Arial" pitchFamily="34" charset="0"/>
                <a:cs typeface="Arial" pitchFamily="34" charset="0"/>
              </a:rPr>
              <a:t> preprint Publisher </a:t>
            </a:r>
            <a:r>
              <a:rPr lang="et-EE" sz="1600" dirty="0" err="1" smtClean="0">
                <a:latin typeface="Arial" pitchFamily="34" charset="0"/>
                <a:cs typeface="Arial" pitchFamily="34" charset="0"/>
              </a:rPr>
              <a:t>Verso</a:t>
            </a:r>
            <a:r>
              <a:rPr lang="et-EE" sz="1600" dirty="0" smtClean="0">
                <a:latin typeface="Arial" pitchFamily="34" charset="0"/>
                <a:cs typeface="Arial" pitchFamily="34" charset="0"/>
              </a:rPr>
              <a:t>, 1995 </a:t>
            </a:r>
            <a:endParaRPr lang="et-EE" sz="1600" b="1" dirty="0" smtClean="0">
              <a:latin typeface="Arial" pitchFamily="34" charset="0"/>
              <a:cs typeface="Arial" pitchFamily="34" charset="0"/>
            </a:endParaRPr>
          </a:p>
          <a:p>
            <a:pPr marL="582930" indent="-514350">
              <a:buFont typeface="+mj-lt"/>
              <a:buAutoNum type="arabicPeriod"/>
            </a:pPr>
            <a:r>
              <a:rPr lang="en-US" sz="1600" b="1" dirty="0" err="1" smtClean="0">
                <a:latin typeface="Arial" pitchFamily="34" charset="0"/>
                <a:cs typeface="Arial" pitchFamily="34" charset="0"/>
              </a:rPr>
              <a:t>Bazin</a:t>
            </a:r>
            <a:r>
              <a:rPr lang="en-US" sz="1600" b="1" dirty="0" smtClean="0">
                <a:latin typeface="Arial" pitchFamily="34" charset="0"/>
                <a:cs typeface="Arial" pitchFamily="34" charset="0"/>
              </a:rPr>
              <a:t>, Laurent; </a:t>
            </a:r>
            <a:r>
              <a:rPr lang="en-US" sz="1600" b="1" dirty="0" err="1" smtClean="0">
                <a:latin typeface="Arial" pitchFamily="34" charset="0"/>
                <a:cs typeface="Arial" pitchFamily="34" charset="0"/>
              </a:rPr>
              <a:t>Selim</a:t>
            </a:r>
            <a:r>
              <a:rPr lang="en-US" sz="1600" b="1" dirty="0" smtClean="0">
                <a:latin typeface="Arial" pitchFamily="34" charset="0"/>
                <a:cs typeface="Arial" pitchFamily="34" charset="0"/>
              </a:rPr>
              <a:t>, Monique</a:t>
            </a:r>
            <a:r>
              <a:rPr lang="en-US" sz="1600" dirty="0" smtClean="0">
                <a:latin typeface="Arial" pitchFamily="34" charset="0"/>
                <a:cs typeface="Arial" pitchFamily="34" charset="0"/>
              </a:rPr>
              <a:t> (2006) “Ethnography, culture and globalization: anthropological approaches to the market”, Critique of Anthropology, Vol. 26 No. 4, pp 437–461.</a:t>
            </a:r>
            <a:endParaRPr lang="et-EE" sz="1600" dirty="0" smtClean="0">
              <a:latin typeface="Arial" pitchFamily="34" charset="0"/>
              <a:cs typeface="Arial" pitchFamily="34" charset="0"/>
            </a:endParaRPr>
          </a:p>
          <a:p>
            <a:pPr marL="582930" indent="-514350">
              <a:buFont typeface="+mj-lt"/>
              <a:buAutoNum type="arabicPeriod"/>
            </a:pPr>
            <a:r>
              <a:rPr lang="en-US" sz="1600" b="1" dirty="0" err="1" smtClean="0">
                <a:latin typeface="Arial" pitchFamily="34" charset="0"/>
                <a:cs typeface="Arial" pitchFamily="34" charset="0"/>
              </a:rPr>
              <a:t>Capizzi</a:t>
            </a:r>
            <a:r>
              <a:rPr lang="en-US" sz="1600" b="1" dirty="0" smtClean="0">
                <a:latin typeface="Arial" pitchFamily="34" charset="0"/>
                <a:cs typeface="Arial" pitchFamily="34" charset="0"/>
              </a:rPr>
              <a:t>, M.T. and Ferguson, R</a:t>
            </a:r>
            <a:r>
              <a:rPr lang="en-US" sz="1600" dirty="0" smtClean="0">
                <a:latin typeface="Arial" pitchFamily="34" charset="0"/>
                <a:cs typeface="Arial" pitchFamily="34" charset="0"/>
              </a:rPr>
              <a:t>. (2005), "Loyalty trends for the twenty-first century", Journal of Consumer Marketing, Vol. 22 No. 2, pp. 72-80.</a:t>
            </a:r>
            <a:endParaRPr lang="et-EE" sz="1600" dirty="0" smtClean="0">
              <a:latin typeface="Arial" pitchFamily="34" charset="0"/>
              <a:cs typeface="Arial" pitchFamily="34" charset="0"/>
            </a:endParaRPr>
          </a:p>
          <a:p>
            <a:pPr marL="582930" indent="-514350">
              <a:buFont typeface="+mj-lt"/>
              <a:buAutoNum type="arabicPeriod"/>
            </a:pPr>
            <a:r>
              <a:rPr lang="en-US" sz="1600" b="1" dirty="0" smtClean="0">
                <a:latin typeface="Arial" pitchFamily="34" charset="0"/>
                <a:cs typeface="Arial" pitchFamily="34" charset="0"/>
              </a:rPr>
              <a:t>Bennett, Tony</a:t>
            </a:r>
            <a:r>
              <a:rPr lang="en-US" sz="1600" dirty="0" smtClean="0">
                <a:latin typeface="Arial" pitchFamily="34" charset="0"/>
                <a:cs typeface="Arial" pitchFamily="34" charset="0"/>
              </a:rPr>
              <a:t> (2007). The work of culture. Cultural Sociology 1(1): 31–47.</a:t>
            </a:r>
            <a:endParaRPr lang="et-EE" sz="1600" dirty="0" smtClean="0">
              <a:latin typeface="Arial" pitchFamily="34" charset="0"/>
              <a:cs typeface="Arial" pitchFamily="34" charset="0"/>
            </a:endParaRPr>
          </a:p>
          <a:p>
            <a:pPr marL="582930" indent="-514350">
              <a:buFont typeface="+mj-lt"/>
              <a:buAutoNum type="arabicPeriod"/>
            </a:pPr>
            <a:r>
              <a:rPr lang="en-US" sz="1600" b="1" dirty="0" err="1" smtClean="0">
                <a:latin typeface="Arial" pitchFamily="34" charset="0"/>
                <a:cs typeface="Arial" pitchFamily="34" charset="0"/>
              </a:rPr>
              <a:t>Burgass</a:t>
            </a:r>
            <a:r>
              <a:rPr lang="en-US" sz="1600" b="1" dirty="0" smtClean="0">
                <a:latin typeface="Arial" pitchFamily="34" charset="0"/>
                <a:cs typeface="Arial" pitchFamily="34" charset="0"/>
              </a:rPr>
              <a:t>, Catherine</a:t>
            </a:r>
            <a:r>
              <a:rPr lang="en-US" sz="1600" dirty="0" smtClean="0">
                <a:latin typeface="Arial" pitchFamily="34" charset="0"/>
                <a:cs typeface="Arial" pitchFamily="34" charset="0"/>
              </a:rPr>
              <a:t> (1999) Challenging Theory: Discipline After Deconstruction. </a:t>
            </a:r>
            <a:r>
              <a:rPr lang="en-US" sz="1600" dirty="0" err="1" smtClean="0">
                <a:latin typeface="Arial" pitchFamily="34" charset="0"/>
                <a:cs typeface="Arial" pitchFamily="34" charset="0"/>
              </a:rPr>
              <a:t>Aldershot</a:t>
            </a:r>
            <a:r>
              <a:rPr lang="en-US" sz="1600" dirty="0" smtClean="0">
                <a:latin typeface="Arial" pitchFamily="34" charset="0"/>
                <a:cs typeface="Arial" pitchFamily="34" charset="0"/>
              </a:rPr>
              <a:t>, Brookfield, Singapore, Sydney: </a:t>
            </a:r>
            <a:r>
              <a:rPr lang="en-US" sz="1600" dirty="0" err="1" smtClean="0">
                <a:latin typeface="Arial" pitchFamily="34" charset="0"/>
                <a:cs typeface="Arial" pitchFamily="34" charset="0"/>
              </a:rPr>
              <a:t>Ashgate</a:t>
            </a:r>
            <a:r>
              <a:rPr lang="en-US" sz="1600" dirty="0" smtClean="0">
                <a:latin typeface="Arial" pitchFamily="34" charset="0"/>
                <a:cs typeface="Arial" pitchFamily="34" charset="0"/>
              </a:rPr>
              <a:t>.</a:t>
            </a:r>
            <a:endParaRPr lang="et-EE" sz="1600" dirty="0" smtClean="0">
              <a:latin typeface="Arial" pitchFamily="34" charset="0"/>
              <a:cs typeface="Arial" pitchFamily="34" charset="0"/>
            </a:endParaRPr>
          </a:p>
          <a:p>
            <a:pPr marL="582930" indent="-514350">
              <a:buFont typeface="+mj-lt"/>
              <a:buAutoNum type="arabicPeriod"/>
            </a:pPr>
            <a:r>
              <a:rPr lang="en-US" sz="1600" b="1" dirty="0" smtClean="0">
                <a:latin typeface="Arial" pitchFamily="34" charset="0"/>
                <a:cs typeface="Arial" pitchFamily="34" charset="0"/>
              </a:rPr>
              <a:t>Camus, Albert</a:t>
            </a:r>
            <a:r>
              <a:rPr lang="en-US" sz="1600" dirty="0" smtClean="0">
                <a:latin typeface="Arial" pitchFamily="34" charset="0"/>
                <a:cs typeface="Arial" pitchFamily="34" charset="0"/>
              </a:rPr>
              <a:t> (1955) The Myth of Sisyphus. New York: Vintage Books</a:t>
            </a:r>
            <a:endParaRPr lang="et-EE" sz="1600" dirty="0" smtClean="0">
              <a:latin typeface="Arial" pitchFamily="34" charset="0"/>
              <a:cs typeface="Arial" pitchFamily="34" charset="0"/>
            </a:endParaRPr>
          </a:p>
          <a:p>
            <a:pPr marL="582930" indent="-514350">
              <a:buFont typeface="+mj-lt"/>
              <a:buAutoNum type="arabicPeriod"/>
            </a:pPr>
            <a:r>
              <a:rPr lang="en-US" sz="2000" dirty="0" smtClean="0"/>
              <a:t>Lefebvre, Henri (2007). The Production of Space. </a:t>
            </a:r>
            <a:r>
              <a:rPr lang="et-EE" sz="2000" dirty="0" err="1" smtClean="0"/>
              <a:t>Malden</a:t>
            </a:r>
            <a:r>
              <a:rPr lang="et-EE" sz="2000" dirty="0" smtClean="0"/>
              <a:t>, </a:t>
            </a:r>
            <a:r>
              <a:rPr lang="et-EE" sz="2000" dirty="0" err="1" smtClean="0"/>
              <a:t>Oxford,Carlton</a:t>
            </a:r>
            <a:r>
              <a:rPr lang="et-EE" sz="2000" dirty="0" smtClean="0"/>
              <a:t>: </a:t>
            </a:r>
            <a:r>
              <a:rPr lang="et-EE" sz="2000" dirty="0" err="1" smtClean="0"/>
              <a:t>Blackwell</a:t>
            </a:r>
            <a:r>
              <a:rPr lang="et-EE" sz="2000" dirty="0" smtClean="0"/>
              <a:t>.</a:t>
            </a:r>
          </a:p>
          <a:p>
            <a:pPr marL="582930" indent="-514350">
              <a:buFont typeface="+mj-lt"/>
              <a:buAutoNum type="arabicPeriod"/>
            </a:pPr>
            <a:r>
              <a:rPr lang="et-EE" sz="2000" dirty="0" err="1" smtClean="0"/>
              <a:t>Mittelstrass</a:t>
            </a:r>
            <a:r>
              <a:rPr lang="et-EE" sz="2000" dirty="0" smtClean="0"/>
              <a:t>, Jürgen   (2001) On </a:t>
            </a:r>
            <a:r>
              <a:rPr lang="et-EE" sz="2000" dirty="0" err="1" smtClean="0"/>
              <a:t>Transdisciplinarity</a:t>
            </a:r>
            <a:r>
              <a:rPr lang="et-EE" sz="2000" dirty="0" smtClean="0"/>
              <a:t>.  </a:t>
            </a:r>
            <a:r>
              <a:rPr lang="en-US" sz="2000" dirty="0" smtClean="0"/>
              <a:t>Science and the Future of Mankind. Vatican City: Pontifical Academy of Sciences, 495-500.  </a:t>
            </a:r>
            <a:endParaRPr lang="et-EE" sz="2000" dirty="0" smtClean="0"/>
          </a:p>
          <a:p>
            <a:pPr marL="582930" indent="-514350">
              <a:buFont typeface="+mj-lt"/>
              <a:buAutoNum type="arabicPeriod"/>
            </a:pPr>
            <a:r>
              <a:rPr lang="en-US" sz="2000" dirty="0" err="1" smtClean="0"/>
              <a:t>Ogunseitan</a:t>
            </a:r>
            <a:r>
              <a:rPr lang="en-US" sz="2000" dirty="0" smtClean="0"/>
              <a:t>, </a:t>
            </a:r>
            <a:r>
              <a:rPr lang="en-US" sz="2000" dirty="0" err="1" smtClean="0"/>
              <a:t>Oladele</a:t>
            </a:r>
            <a:r>
              <a:rPr lang="en-US" sz="2000" dirty="0" smtClean="0"/>
              <a:t> A. 2005. </a:t>
            </a:r>
            <a:r>
              <a:rPr lang="en-US" sz="2000" dirty="0" err="1" smtClean="0"/>
              <a:t>Topophilia</a:t>
            </a:r>
            <a:r>
              <a:rPr lang="en-US" sz="2000" dirty="0" smtClean="0"/>
              <a:t> and the Quality of Life. Environmental Health Perspectives 113:2, 143-148. </a:t>
            </a:r>
            <a:endParaRPr lang="et-EE" sz="2000" dirty="0" smtClean="0"/>
          </a:p>
          <a:p>
            <a:pPr marL="582930" indent="-514350">
              <a:buFont typeface="+mj-lt"/>
              <a:buAutoNum type="arabicPeriod"/>
            </a:pPr>
            <a:r>
              <a:rPr lang="en-US" sz="2000" dirty="0" err="1" smtClean="0"/>
              <a:t>Plotkin</a:t>
            </a:r>
            <a:r>
              <a:rPr lang="en-US" sz="2000" dirty="0" smtClean="0"/>
              <a:t>, Henry 2001 Some Elements of a Science of Culture. Harvey Whitehouse (</a:t>
            </a:r>
            <a:r>
              <a:rPr lang="en-US" sz="2000" dirty="0" err="1" smtClean="0"/>
              <a:t>ed</a:t>
            </a:r>
            <a:r>
              <a:rPr lang="en-US" sz="2000" dirty="0" smtClean="0"/>
              <a:t>). The Debated Mind. Evolutionary Psychology versus Ethnography. Oxford, New York: Berg, 91-109.</a:t>
            </a:r>
            <a:endParaRPr lang="et-EE" sz="2000" dirty="0" smtClean="0"/>
          </a:p>
          <a:p>
            <a:pPr>
              <a:buNone/>
            </a:pPr>
            <a:endParaRPr lang="et-EE" dirty="0" smtClean="0"/>
          </a:p>
          <a:p>
            <a:pPr marL="582930" indent="-514350">
              <a:buFont typeface="+mj-lt"/>
              <a:buAutoNum type="arabicPeriod"/>
            </a:pPr>
            <a:endParaRPr lang="et-EE" dirty="0" smtClean="0"/>
          </a:p>
          <a:p>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15</a:t>
            </a:fld>
            <a:endParaRPr lang="et-EE" b="1"/>
          </a:p>
        </p:txBody>
      </p:sp>
    </p:spTree>
    <p:extLst>
      <p:ext uri="{BB962C8B-B14F-4D97-AF65-F5344CB8AC3E}">
        <p14:creationId xmlns="" xmlns:p14="http://schemas.microsoft.com/office/powerpoint/2010/main" val="4181287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7" name="Sisu kohatäide 6"/>
          <p:cNvSpPr>
            <a:spLocks noGrp="1"/>
          </p:cNvSpPr>
          <p:nvPr>
            <p:ph idx="1"/>
          </p:nvPr>
        </p:nvSpPr>
        <p:spPr/>
        <p:txBody>
          <a:bodyPr>
            <a:normAutofit lnSpcReduction="10000"/>
          </a:bodyPr>
          <a:lstStyle/>
          <a:p>
            <a:r>
              <a:rPr lang="en-US" dirty="0"/>
              <a:t>Author’s additional information</a:t>
            </a:r>
            <a:r>
              <a:rPr lang="et-EE" dirty="0"/>
              <a:t>:</a:t>
            </a:r>
            <a:br>
              <a:rPr lang="et-EE" dirty="0"/>
            </a:br>
            <a:r>
              <a:rPr lang="et-EE" dirty="0">
                <a:hlinkClick r:id="rId2"/>
              </a:rPr>
              <a:t>https://www.etis.ee/Portaal/isikuCV.aspx?LastNameFirstLetter=S&amp;PersonVID=43875&amp;lang=en&amp;FromUrl0=isikud.aspx</a:t>
            </a:r>
            <a:r>
              <a:rPr lang="et-EE" dirty="0"/>
              <a:t> </a:t>
            </a:r>
          </a:p>
          <a:p>
            <a:r>
              <a:rPr lang="et-EE" dirty="0"/>
              <a:t>E-mail </a:t>
            </a:r>
            <a:r>
              <a:rPr lang="en-US" dirty="0"/>
              <a:t>address</a:t>
            </a:r>
            <a:r>
              <a:rPr lang="et-EE" dirty="0"/>
              <a:t/>
            </a:r>
            <a:br>
              <a:rPr lang="et-EE" dirty="0"/>
            </a:br>
            <a:r>
              <a:rPr lang="et-EE" dirty="0">
                <a:hlinkClick r:id="rId3"/>
              </a:rPr>
              <a:t>kaarel.sahk@emu.ee</a:t>
            </a:r>
            <a:r>
              <a:rPr lang="et-EE" dirty="0"/>
              <a:t> </a:t>
            </a:r>
          </a:p>
          <a:p>
            <a:r>
              <a:rPr lang="et-EE" dirty="0"/>
              <a:t>Mail </a:t>
            </a:r>
            <a:r>
              <a:rPr lang="en-US" dirty="0"/>
              <a:t>address</a:t>
            </a:r>
            <a:r>
              <a:rPr lang="et-EE" dirty="0"/>
              <a:t/>
            </a:r>
            <a:br>
              <a:rPr lang="et-EE" dirty="0"/>
            </a:br>
            <a:r>
              <a:rPr lang="et-EE" dirty="0"/>
              <a:t>Kreutzwaldi 5, 51014</a:t>
            </a:r>
            <a:br>
              <a:rPr lang="et-EE" dirty="0"/>
            </a:br>
            <a:r>
              <a:rPr lang="et-EE" dirty="0"/>
              <a:t>Tartu</a:t>
            </a:r>
            <a:br>
              <a:rPr lang="et-EE" dirty="0"/>
            </a:br>
            <a:r>
              <a:rPr lang="et-EE" dirty="0"/>
              <a:t>Estonia</a:t>
            </a:r>
          </a:p>
          <a:p>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16</a:t>
            </a:fld>
            <a:endParaRPr lang="et-EE" b="1"/>
          </a:p>
        </p:txBody>
      </p:sp>
    </p:spTree>
    <p:extLst>
      <p:ext uri="{BB962C8B-B14F-4D97-AF65-F5344CB8AC3E}">
        <p14:creationId xmlns="" xmlns:p14="http://schemas.microsoft.com/office/powerpoint/2010/main" val="2880046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7" name="Sisu kohatäide 6"/>
          <p:cNvSpPr>
            <a:spLocks noGrp="1"/>
          </p:cNvSpPr>
          <p:nvPr>
            <p:ph idx="1"/>
          </p:nvPr>
        </p:nvSpPr>
        <p:spPr>
          <a:xfrm>
            <a:off x="914400" y="4037012"/>
            <a:ext cx="7772400" cy="2318548"/>
          </a:xfrm>
        </p:spPr>
        <p:txBody>
          <a:bodyPr/>
          <a:lstStyle/>
          <a:p>
            <a:pPr marL="68580" indent="0">
              <a:buNone/>
            </a:pPr>
            <a:r>
              <a:rPr lang="et-EE" sz="8000" b="1" dirty="0">
                <a:solidFill>
                  <a:srgbClr val="FFFF00"/>
                </a:solidFill>
              </a:rPr>
              <a:t> </a:t>
            </a:r>
            <a:r>
              <a:rPr lang="et-EE" sz="8000" b="1" dirty="0" smtClean="0">
                <a:solidFill>
                  <a:srgbClr val="FFFF00"/>
                </a:solidFill>
              </a:rPr>
              <a:t>      </a:t>
            </a:r>
            <a:r>
              <a:rPr lang="en-GB" sz="8000" b="1" dirty="0" smtClean="0">
                <a:solidFill>
                  <a:srgbClr val="FFFF00"/>
                </a:solidFill>
              </a:rPr>
              <a:t>Thank </a:t>
            </a:r>
            <a:r>
              <a:rPr lang="en-GB" sz="8000" b="1" dirty="0">
                <a:solidFill>
                  <a:srgbClr val="FFFF00"/>
                </a:solidFill>
              </a:rPr>
              <a:t>you!</a:t>
            </a:r>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17</a:t>
            </a:fld>
            <a:endParaRPr lang="et-EE" b="1"/>
          </a:p>
        </p:txBody>
      </p:sp>
      <p:pic>
        <p:nvPicPr>
          <p:cNvPr id="8" name="Picture 2" descr="bd06876_[1]"/>
          <p:cNvPicPr>
            <a:picLocks noChangeAspect="1" noChangeArrowheads="1"/>
          </p:cNvPicPr>
          <p:nvPr/>
        </p:nvPicPr>
        <p:blipFill>
          <a:blip r:embed="rId2" cstate="print"/>
          <a:srcRect/>
          <a:stretch>
            <a:fillRect/>
          </a:stretch>
        </p:blipFill>
        <p:spPr bwMode="auto">
          <a:xfrm>
            <a:off x="2339975" y="228600"/>
            <a:ext cx="4249738" cy="3808412"/>
          </a:xfrm>
          <a:prstGeom prst="rect">
            <a:avLst/>
          </a:prstGeom>
          <a:noFill/>
          <a:ln w="9525">
            <a:noFill/>
            <a:miter lim="800000"/>
            <a:headEnd/>
            <a:tailEnd/>
          </a:ln>
        </p:spPr>
      </p:pic>
    </p:spTree>
    <p:extLst>
      <p:ext uri="{BB962C8B-B14F-4D97-AF65-F5344CB8AC3E}">
        <p14:creationId xmlns="" xmlns:p14="http://schemas.microsoft.com/office/powerpoint/2010/main" val="4181287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7" name="Sisu kohatäide 6"/>
          <p:cNvSpPr>
            <a:spLocks noGrp="1"/>
          </p:cNvSpPr>
          <p:nvPr>
            <p:ph idx="1"/>
          </p:nvPr>
        </p:nvSpPr>
        <p:spPr>
          <a:xfrm>
            <a:off x="914400" y="3505200"/>
            <a:ext cx="7772400" cy="2850360"/>
          </a:xfrm>
        </p:spPr>
        <p:txBody>
          <a:bodyPr/>
          <a:lstStyle/>
          <a:p>
            <a:pPr marL="68580" lvl="0" indent="0">
              <a:buClr>
                <a:srgbClr val="D6ECFF"/>
              </a:buClr>
              <a:buNone/>
            </a:pPr>
            <a:r>
              <a:rPr lang="et-EE" sz="7200" b="1" dirty="0" smtClean="0">
                <a:solidFill>
                  <a:srgbClr val="FFFF00"/>
                </a:solidFill>
              </a:rPr>
              <a:t>  </a:t>
            </a:r>
            <a:r>
              <a:rPr lang="en-GB" sz="7200" b="1" dirty="0" smtClean="0">
                <a:solidFill>
                  <a:srgbClr val="FFFF00"/>
                </a:solidFill>
              </a:rPr>
              <a:t>Questions</a:t>
            </a:r>
            <a:r>
              <a:rPr lang="et-EE" sz="7200" b="1" dirty="0" smtClean="0">
                <a:solidFill>
                  <a:srgbClr val="FFFF00"/>
                </a:solidFill>
              </a:rPr>
              <a:t> </a:t>
            </a:r>
            <a:r>
              <a:rPr lang="et-EE" sz="7200" b="1" dirty="0" err="1">
                <a:solidFill>
                  <a:srgbClr val="FFFF00"/>
                </a:solidFill>
              </a:rPr>
              <a:t>please</a:t>
            </a:r>
            <a:r>
              <a:rPr lang="et-EE" sz="7200" b="1" dirty="0">
                <a:solidFill>
                  <a:srgbClr val="FFFF00"/>
                </a:solidFill>
              </a:rPr>
              <a:t>!</a:t>
            </a:r>
            <a:endParaRPr lang="en-GB" sz="7200" b="1" dirty="0">
              <a:solidFill>
                <a:srgbClr val="FFFF00"/>
              </a:solidFill>
            </a:endParaRPr>
          </a:p>
          <a:p>
            <a:pPr marL="68580" indent="0">
              <a:buNone/>
            </a:pPr>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18</a:t>
            </a:fld>
            <a:endParaRPr lang="et-EE" b="1"/>
          </a:p>
        </p:txBody>
      </p:sp>
      <p:graphicFrame>
        <p:nvGraphicFramePr>
          <p:cNvPr id="3" name="Objekt 2"/>
          <p:cNvGraphicFramePr>
            <a:graphicFrameLocks noGrp="1" noChangeAspect="1"/>
          </p:cNvGraphicFramePr>
          <p:nvPr>
            <p:extLst>
              <p:ext uri="{D42A27DB-BD31-4B8C-83A1-F6EECF244321}">
                <p14:modId xmlns="" xmlns:p14="http://schemas.microsoft.com/office/powerpoint/2010/main" val="3457844974"/>
              </p:ext>
            </p:extLst>
          </p:nvPr>
        </p:nvGraphicFramePr>
        <p:xfrm>
          <a:off x="457200" y="0"/>
          <a:ext cx="1947863" cy="2663825"/>
        </p:xfrm>
        <a:graphic>
          <a:graphicData uri="http://schemas.openxmlformats.org/presentationml/2006/ole">
            <p:oleObj spid="_x0000_s2052" name="Clip" r:id="rId3" imgW="2166845" imgH="2287575" progId="">
              <p:embed/>
            </p:oleObj>
          </a:graphicData>
        </a:graphic>
      </p:graphicFrame>
      <p:graphicFrame>
        <p:nvGraphicFramePr>
          <p:cNvPr id="8" name="Objekt 7"/>
          <p:cNvGraphicFramePr>
            <a:graphicFrameLocks noGrp="1" noChangeAspect="1"/>
          </p:cNvGraphicFramePr>
          <p:nvPr>
            <p:extLst>
              <p:ext uri="{D42A27DB-BD31-4B8C-83A1-F6EECF244321}">
                <p14:modId xmlns="" xmlns:p14="http://schemas.microsoft.com/office/powerpoint/2010/main" val="3216477134"/>
              </p:ext>
            </p:extLst>
          </p:nvPr>
        </p:nvGraphicFramePr>
        <p:xfrm>
          <a:off x="6977063" y="0"/>
          <a:ext cx="2166937" cy="2819400"/>
        </p:xfrm>
        <a:graphic>
          <a:graphicData uri="http://schemas.openxmlformats.org/presentationml/2006/ole">
            <p:oleObj spid="_x0000_s2053" name="Clip" r:id="rId4" imgW="2166845" imgH="2287575" progId="">
              <p:embed/>
            </p:oleObj>
          </a:graphicData>
        </a:graphic>
      </p:graphicFrame>
    </p:spTree>
    <p:extLst>
      <p:ext uri="{BB962C8B-B14F-4D97-AF65-F5344CB8AC3E}">
        <p14:creationId xmlns="" xmlns:p14="http://schemas.microsoft.com/office/powerpoint/2010/main" val="2880046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Pealkiri 1"/>
          <p:cNvSpPr>
            <a:spLocks noGrp="1"/>
          </p:cNvSpPr>
          <p:nvPr>
            <p:ph type="title"/>
          </p:nvPr>
        </p:nvSpPr>
        <p:spPr>
          <a:xfrm>
            <a:off x="2438400" y="0"/>
            <a:ext cx="7239000" cy="914400"/>
          </a:xfrm>
        </p:spPr>
        <p:txBody>
          <a:bodyPr/>
          <a:lstStyle/>
          <a:p>
            <a:r>
              <a:rPr lang="et-EE" sz="4800" b="1" dirty="0" err="1" smtClean="0">
                <a:solidFill>
                  <a:srgbClr val="66FF33"/>
                </a:solidFill>
              </a:rPr>
              <a:t>Science</a:t>
            </a:r>
            <a:r>
              <a:rPr lang="et-EE" sz="4800" b="1" dirty="0" smtClean="0">
                <a:solidFill>
                  <a:srgbClr val="66FF33"/>
                </a:solidFill>
              </a:rPr>
              <a:t> </a:t>
            </a:r>
            <a:r>
              <a:rPr lang="et-EE" sz="4800" b="1" i="1" dirty="0" err="1" smtClean="0">
                <a:solidFill>
                  <a:srgbClr val="66FF33"/>
                </a:solidFill>
              </a:rPr>
              <a:t>v.s.</a:t>
            </a:r>
            <a:r>
              <a:rPr lang="et-EE" sz="4800" b="1" dirty="0" err="1" smtClean="0">
                <a:solidFill>
                  <a:srgbClr val="66FF33"/>
                </a:solidFill>
              </a:rPr>
              <a:t>art</a:t>
            </a:r>
            <a:endParaRPr lang="en-GB" sz="4800" b="1" dirty="0" smtClean="0">
              <a:solidFill>
                <a:srgbClr val="66FF33"/>
              </a:solidFill>
            </a:endParaRPr>
          </a:p>
        </p:txBody>
      </p:sp>
      <p:sp>
        <p:nvSpPr>
          <p:cNvPr id="16386" name="Sisu kohatäide 2"/>
          <p:cNvSpPr>
            <a:spLocks noGrp="1"/>
          </p:cNvSpPr>
          <p:nvPr>
            <p:ph idx="4294967295"/>
          </p:nvPr>
        </p:nvSpPr>
        <p:spPr>
          <a:xfrm>
            <a:off x="5486400" y="4724400"/>
            <a:ext cx="3200400" cy="1720850"/>
          </a:xfrm>
        </p:spPr>
        <p:txBody>
          <a:bodyPr/>
          <a:lstStyle/>
          <a:p>
            <a:pPr lvl="1"/>
            <a:endParaRPr lang="et-EE" sz="3200" dirty="0" smtClean="0"/>
          </a:p>
          <a:p>
            <a:endParaRPr lang="et-EE" dirty="0" smtClean="0"/>
          </a:p>
        </p:txBody>
      </p:sp>
      <p:pic>
        <p:nvPicPr>
          <p:cNvPr id="22" name="Picture 2" descr="F:\BVC\4911489388_8f52d6b820_o.jpg"/>
          <p:cNvPicPr>
            <a:picLocks noChangeAspect="1" noChangeArrowheads="1"/>
          </p:cNvPicPr>
          <p:nvPr/>
        </p:nvPicPr>
        <p:blipFill>
          <a:blip r:embed="rId2" cstate="print"/>
          <a:srcRect/>
          <a:stretch>
            <a:fillRect/>
          </a:stretch>
        </p:blipFill>
        <p:spPr bwMode="auto">
          <a:xfrm>
            <a:off x="648632" y="1447799"/>
            <a:ext cx="8342967" cy="4876801"/>
          </a:xfrm>
          <a:prstGeom prst="rect">
            <a:avLst/>
          </a:prstGeom>
          <a:noFill/>
        </p:spPr>
      </p:pic>
      <p:sp>
        <p:nvSpPr>
          <p:cNvPr id="9" name="Kuupäeva kohatäide 8"/>
          <p:cNvSpPr>
            <a:spLocks noGrp="1"/>
          </p:cNvSpPr>
          <p:nvPr>
            <p:ph type="dt" sz="half" idx="10"/>
          </p:nvPr>
        </p:nvSpPr>
        <p:spPr/>
        <p:txBody>
          <a:bodyPr/>
          <a:lstStyle/>
          <a:p>
            <a:r>
              <a:rPr lang="et-EE" smtClean="0"/>
              <a:t>22.07.2011</a:t>
            </a:r>
            <a:endParaRPr lang="et-EE"/>
          </a:p>
        </p:txBody>
      </p:sp>
      <p:sp>
        <p:nvSpPr>
          <p:cNvPr id="10" name="Slaidinumbri kohatäide 9"/>
          <p:cNvSpPr>
            <a:spLocks noGrp="1"/>
          </p:cNvSpPr>
          <p:nvPr>
            <p:ph type="sldNum" sz="quarter" idx="12"/>
          </p:nvPr>
        </p:nvSpPr>
        <p:spPr/>
        <p:txBody>
          <a:bodyPr/>
          <a:lstStyle/>
          <a:p>
            <a:fld id="{427650CF-7B6C-461A-A1C1-31222103A3B1}" type="slidenum">
              <a:rPr lang="et-EE" smtClean="0"/>
              <a:pPr/>
              <a:t>19</a:t>
            </a:fld>
            <a:endParaRPr lang="et-EE"/>
          </a:p>
        </p:txBody>
      </p:sp>
      <p:sp>
        <p:nvSpPr>
          <p:cNvPr id="11" name="Jaluse kohatäide 10"/>
          <p:cNvSpPr>
            <a:spLocks noGrp="1"/>
          </p:cNvSpPr>
          <p:nvPr>
            <p:ph type="ftr" sz="quarter" idx="11"/>
          </p:nvPr>
        </p:nvSpPr>
        <p:spPr/>
        <p:txBody>
          <a:bodyPr/>
          <a:lstStyle/>
          <a:p>
            <a:r>
              <a:rPr lang="et-EE" smtClean="0"/>
              <a:t>BVC2011#Kaarel Sahk#Mutual recognation ...</a:t>
            </a:r>
            <a:endParaRPr lang="et-E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762000" y="228600"/>
            <a:ext cx="8077200" cy="6629400"/>
          </a:xfrm>
        </p:spPr>
        <p:txBody>
          <a:bodyPr>
            <a:normAutofit fontScale="77500" lnSpcReduction="20000"/>
          </a:bodyPr>
          <a:lstStyle/>
          <a:p>
            <a:r>
              <a:rPr lang="en-GB" sz="4000" b="1" dirty="0" smtClean="0">
                <a:solidFill>
                  <a:srgbClr val="66FF33"/>
                </a:solidFill>
              </a:rPr>
              <a:t>Abstract</a:t>
            </a:r>
            <a:endParaRPr lang="et-EE" sz="4000" b="1" dirty="0" smtClean="0">
              <a:solidFill>
                <a:srgbClr val="66FF33"/>
              </a:solidFill>
            </a:endParaRPr>
          </a:p>
          <a:p>
            <a:r>
              <a:rPr lang="en-GB" dirty="0" smtClean="0"/>
              <a:t>While in early years of XX-s century famous Russian researcher Bakhtin started description of the chronotope then there do not exist any suggestion or reference that chronotope as a tool will appear on in the real estate environment and in this way  will help us to draw down the value based life the property. The essential parts of the property on the one hand built up the real nature of the chronotope and on the other hand chronotope explain their dislocation and time based dynamic. Actually the time based dynamic of the different essential parts of property make us to link with the basic terms coding, overcoding, etc. founded by Umberto Eco, but their usage and clarification in spite the terms semiotics based foundation must wear also some characteristics of real estate, its nature and space. During the layout of chronotope the landscape and the artefact are both important so as on them lays rest of dynamic of markers that are illustrating the development of value.  </a:t>
            </a:r>
            <a:r>
              <a:rPr lang="et-EE" dirty="0" smtClean="0"/>
              <a:t/>
            </a:r>
            <a:br>
              <a:rPr lang="et-EE" dirty="0" smtClean="0"/>
            </a:br>
            <a:endParaRPr lang="et-EE" dirty="0" smtClean="0"/>
          </a:p>
          <a:p>
            <a:r>
              <a:rPr lang="en-GB" i="1" dirty="0" smtClean="0"/>
              <a:t>Keywords: real estate space, chronotope, coding, nature, artefact</a:t>
            </a:r>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2</a:t>
            </a:fld>
            <a:endParaRPr lang="et-EE" b="1"/>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81000" y="0"/>
            <a:ext cx="8763000" cy="1143000"/>
          </a:xfrm>
          <a:noFill/>
        </p:spPr>
        <p:txBody>
          <a:bodyPr/>
          <a:lstStyle/>
          <a:p>
            <a:pPr eaLnBrk="1" hangingPunct="1"/>
            <a:r>
              <a:rPr lang="en-US" b="1" dirty="0" smtClean="0">
                <a:solidFill>
                  <a:srgbClr val="66FF33"/>
                </a:solidFill>
              </a:rPr>
              <a:t>Is appraisal </a:t>
            </a:r>
            <a:r>
              <a:rPr lang="et-EE" b="1" dirty="0" smtClean="0">
                <a:solidFill>
                  <a:srgbClr val="66FF33"/>
                </a:solidFill>
              </a:rPr>
              <a:t>(</a:t>
            </a:r>
            <a:r>
              <a:rPr lang="en-US" b="1" dirty="0" smtClean="0">
                <a:solidFill>
                  <a:srgbClr val="66FF33"/>
                </a:solidFill>
              </a:rPr>
              <a:t>valuation) an art or a science?</a:t>
            </a:r>
          </a:p>
        </p:txBody>
      </p:sp>
      <p:sp>
        <p:nvSpPr>
          <p:cNvPr id="4099" name="Rectangle 3"/>
          <p:cNvSpPr>
            <a:spLocks noGrp="1" noChangeArrowheads="1"/>
          </p:cNvSpPr>
          <p:nvPr>
            <p:ph type="body" idx="1"/>
          </p:nvPr>
        </p:nvSpPr>
        <p:spPr>
          <a:solidFill>
            <a:schemeClr val="tx1"/>
          </a:solidFill>
        </p:spPr>
        <p:txBody>
          <a:bodyPr/>
          <a:lstStyle/>
          <a:p>
            <a:pPr algn="ctr" eaLnBrk="1" hangingPunct="1"/>
            <a:r>
              <a:rPr lang="en-US" sz="3600" b="1" i="1" dirty="0" smtClean="0">
                <a:solidFill>
                  <a:srgbClr val="002060"/>
                </a:solidFill>
              </a:rPr>
              <a:t>Valuation</a:t>
            </a:r>
            <a:r>
              <a:rPr lang="et-EE" sz="3600" b="1" dirty="0" smtClean="0">
                <a:solidFill>
                  <a:srgbClr val="002060"/>
                </a:solidFill>
              </a:rPr>
              <a:t> </a:t>
            </a:r>
            <a:r>
              <a:rPr lang="et-EE" sz="3600" b="1" dirty="0" err="1" smtClean="0">
                <a:solidFill>
                  <a:srgbClr val="002060"/>
                </a:solidFill>
              </a:rPr>
              <a:t>v.s</a:t>
            </a:r>
            <a:r>
              <a:rPr lang="et-EE" sz="3600" b="1" dirty="0" smtClean="0">
                <a:solidFill>
                  <a:srgbClr val="002060"/>
                </a:solidFill>
              </a:rPr>
              <a:t>. </a:t>
            </a:r>
            <a:r>
              <a:rPr lang="et-EE" sz="3600" b="1" i="1" dirty="0" err="1" smtClean="0">
                <a:solidFill>
                  <a:srgbClr val="002060"/>
                </a:solidFill>
              </a:rPr>
              <a:t>Appraisal</a:t>
            </a:r>
            <a:endParaRPr lang="et-EE" sz="3600" b="1" dirty="0" smtClean="0">
              <a:solidFill>
                <a:srgbClr val="002060"/>
              </a:solidFill>
            </a:endParaRPr>
          </a:p>
          <a:p>
            <a:pPr eaLnBrk="1" hangingPunct="1"/>
            <a:r>
              <a:rPr lang="en-GB" sz="3600" b="1" i="1" dirty="0" smtClean="0">
                <a:solidFill>
                  <a:srgbClr val="002060"/>
                </a:solidFill>
              </a:rPr>
              <a:t>Art: thing in which skill may be exercised.</a:t>
            </a:r>
          </a:p>
          <a:p>
            <a:pPr eaLnBrk="1" hangingPunct="1"/>
            <a:r>
              <a:rPr lang="en-GB" sz="3600" b="1" i="1" dirty="0" smtClean="0">
                <a:solidFill>
                  <a:srgbClr val="002060"/>
                </a:solidFill>
              </a:rPr>
              <a:t>Science: systematic and formulated knowledge</a:t>
            </a:r>
            <a:r>
              <a:rPr lang="et-EE" sz="3600" b="1" i="1" dirty="0" smtClean="0">
                <a:solidFill>
                  <a:srgbClr val="002060"/>
                </a:solidFill>
              </a:rPr>
              <a:t>. </a:t>
            </a:r>
          </a:p>
          <a:p>
            <a:pPr eaLnBrk="1" hangingPunct="1">
              <a:buFontTx/>
              <a:buNone/>
            </a:pPr>
            <a:r>
              <a:rPr lang="et-EE" sz="3600" b="1" i="1" dirty="0" smtClean="0">
                <a:solidFill>
                  <a:srgbClr val="002060"/>
                </a:solidFill>
              </a:rPr>
              <a:t>	</a:t>
            </a:r>
            <a:r>
              <a:rPr lang="en-GB" sz="3600" b="1" i="1" dirty="0" smtClean="0">
                <a:solidFill>
                  <a:srgbClr val="002060"/>
                </a:solidFill>
              </a:rPr>
              <a:t>Source: The Concise Oxford Dictionary</a:t>
            </a:r>
          </a:p>
        </p:txBody>
      </p:sp>
      <p:sp>
        <p:nvSpPr>
          <p:cNvPr id="4" name="Kuupäeva kohatäide 3"/>
          <p:cNvSpPr>
            <a:spLocks noGrp="1"/>
          </p:cNvSpPr>
          <p:nvPr>
            <p:ph type="dt" sz="half" idx="10"/>
          </p:nvPr>
        </p:nvSpPr>
        <p:spPr/>
        <p:txBody>
          <a:bodyPr/>
          <a:lstStyle/>
          <a:p>
            <a:r>
              <a:rPr lang="et-EE" smtClean="0"/>
              <a:t>22.07.2011</a:t>
            </a:r>
            <a:endParaRPr lang="et-EE"/>
          </a:p>
        </p:txBody>
      </p:sp>
      <p:sp>
        <p:nvSpPr>
          <p:cNvPr id="5" name="Slaidinumbri kohatäide 4"/>
          <p:cNvSpPr>
            <a:spLocks noGrp="1"/>
          </p:cNvSpPr>
          <p:nvPr>
            <p:ph type="sldNum" sz="quarter" idx="12"/>
          </p:nvPr>
        </p:nvSpPr>
        <p:spPr/>
        <p:txBody>
          <a:bodyPr/>
          <a:lstStyle/>
          <a:p>
            <a:fld id="{427650CF-7B6C-461A-A1C1-31222103A3B1}" type="slidenum">
              <a:rPr lang="et-EE" smtClean="0"/>
              <a:pPr/>
              <a:t>20</a:t>
            </a:fld>
            <a:endParaRPr lang="et-EE"/>
          </a:p>
        </p:txBody>
      </p:sp>
      <p:sp>
        <p:nvSpPr>
          <p:cNvPr id="6" name="Jaluse kohatäide 5"/>
          <p:cNvSpPr>
            <a:spLocks noGrp="1"/>
          </p:cNvSpPr>
          <p:nvPr>
            <p:ph type="ftr" sz="quarter" idx="11"/>
          </p:nvPr>
        </p:nvSpPr>
        <p:spPr/>
        <p:txBody>
          <a:bodyPr/>
          <a:lstStyle/>
          <a:p>
            <a:r>
              <a:rPr lang="et-EE" smtClean="0"/>
              <a:t>BVC2011#Kaarel Sahk#Mutual recognation ...</a:t>
            </a:r>
            <a:endParaRPr lang="et-E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152400"/>
            <a:ext cx="8382000" cy="914400"/>
          </a:xfrm>
        </p:spPr>
        <p:txBody>
          <a:bodyPr/>
          <a:lstStyle/>
          <a:p>
            <a:r>
              <a:rPr lang="et-EE" sz="4400" b="1" dirty="0" err="1" smtClean="0">
                <a:solidFill>
                  <a:srgbClr val="66FF33"/>
                </a:solidFill>
              </a:rPr>
              <a:t>Introduction</a:t>
            </a:r>
            <a:endParaRPr lang="et-EE" sz="4400" b="1" dirty="0">
              <a:solidFill>
                <a:srgbClr val="66FF33"/>
              </a:solidFill>
            </a:endParaRPr>
          </a:p>
        </p:txBody>
      </p:sp>
      <p:sp>
        <p:nvSpPr>
          <p:cNvPr id="7" name="Sisu kohatäide 6"/>
          <p:cNvSpPr>
            <a:spLocks noGrp="1"/>
          </p:cNvSpPr>
          <p:nvPr>
            <p:ph idx="1"/>
          </p:nvPr>
        </p:nvSpPr>
        <p:spPr>
          <a:xfrm>
            <a:off x="838200" y="1447800"/>
            <a:ext cx="7848600" cy="4907760"/>
          </a:xfrm>
        </p:spPr>
        <p:txBody>
          <a:bodyPr>
            <a:normAutofit fontScale="92500" lnSpcReduction="10000"/>
          </a:bodyPr>
          <a:lstStyle/>
          <a:p>
            <a:r>
              <a:rPr lang="en-GB" sz="3200" b="1" dirty="0" smtClean="0"/>
              <a:t>It is also in use  </a:t>
            </a:r>
            <a:r>
              <a:rPr lang="et-EE" sz="3200" b="1" dirty="0" smtClean="0"/>
              <a:t> </a:t>
            </a:r>
            <a:r>
              <a:rPr lang="et-EE" sz="3200" b="1" dirty="0" err="1" smtClean="0"/>
              <a:t>under</a:t>
            </a:r>
            <a:r>
              <a:rPr lang="et-EE" sz="3200" b="1" dirty="0" smtClean="0"/>
              <a:t> </a:t>
            </a:r>
            <a:r>
              <a:rPr lang="et-EE" sz="3200" b="1" dirty="0" err="1" smtClean="0"/>
              <a:t>name</a:t>
            </a:r>
            <a:r>
              <a:rPr lang="et-EE" sz="3200" b="1" dirty="0" smtClean="0"/>
              <a:t> “</a:t>
            </a:r>
            <a:r>
              <a:rPr lang="en-GB" sz="3200" b="1" dirty="0" smtClean="0"/>
              <a:t>Traditional and Non-traditional Tools for the Description of Space and Place”, </a:t>
            </a:r>
            <a:r>
              <a:rPr lang="en-GB" sz="3200" b="1" dirty="0" err="1" smtClean="0"/>
              <a:t>perreviewed</a:t>
            </a:r>
            <a:r>
              <a:rPr lang="en-GB" sz="3200" b="1" dirty="0" smtClean="0"/>
              <a:t>, co-</a:t>
            </a:r>
            <a:r>
              <a:rPr lang="en-GB" sz="3200" b="1" dirty="0" err="1" smtClean="0"/>
              <a:t>autor</a:t>
            </a:r>
            <a:r>
              <a:rPr lang="en-GB" sz="3200" b="1" dirty="0" smtClean="0"/>
              <a:t> </a:t>
            </a:r>
            <a:r>
              <a:rPr lang="en-GB" sz="3200" b="1" dirty="0" err="1" smtClean="0"/>
              <a:t>Peeter</a:t>
            </a:r>
            <a:r>
              <a:rPr lang="en-GB" sz="3200" b="1" dirty="0" smtClean="0"/>
              <a:t> </a:t>
            </a:r>
            <a:r>
              <a:rPr lang="en-GB" sz="3200" b="1" dirty="0" err="1" smtClean="0"/>
              <a:t>orop</a:t>
            </a:r>
            <a:r>
              <a:rPr lang="en-GB" sz="3200" b="1" dirty="0" smtClean="0"/>
              <a:t> from Tartu University, professor of cultural semiotics</a:t>
            </a:r>
          </a:p>
          <a:p>
            <a:r>
              <a:rPr lang="en-GB" sz="3200" b="1" dirty="0" smtClean="0"/>
              <a:t>Today  is basic approach on the </a:t>
            </a:r>
            <a:r>
              <a:rPr lang="en-GB" sz="3200" b="1" dirty="0" err="1" smtClean="0"/>
              <a:t>chronotpe</a:t>
            </a:r>
            <a:r>
              <a:rPr lang="en-GB" sz="3200" b="1" dirty="0" smtClean="0"/>
              <a:t> </a:t>
            </a:r>
          </a:p>
          <a:p>
            <a:pPr lvl="1"/>
            <a:r>
              <a:rPr lang="en-GB" sz="3200" b="1" dirty="0" smtClean="0"/>
              <a:t>What it include in and?</a:t>
            </a:r>
          </a:p>
          <a:p>
            <a:pPr lvl="1"/>
            <a:r>
              <a:rPr lang="en-GB" sz="3200" b="1" dirty="0" smtClean="0"/>
              <a:t>What are loaded on it?</a:t>
            </a:r>
          </a:p>
          <a:p>
            <a:pPr lvl="1"/>
            <a:r>
              <a:rPr lang="en-GB" sz="3200" b="1" dirty="0" smtClean="0"/>
              <a:t>Contemporary and in future</a:t>
            </a:r>
            <a:endParaRPr lang="en-GB" sz="3200" dirty="0" smtClean="0"/>
          </a:p>
          <a:p>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3</a:t>
            </a:fld>
            <a:endParaRPr lang="et-EE" b="1"/>
          </a:p>
        </p:txBody>
      </p:sp>
    </p:spTree>
    <p:extLst>
      <p:ext uri="{BB962C8B-B14F-4D97-AF65-F5344CB8AC3E}">
        <p14:creationId xmlns="" xmlns:p14="http://schemas.microsoft.com/office/powerpoint/2010/main" val="1079191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152400"/>
            <a:ext cx="8686800" cy="914400"/>
          </a:xfrm>
        </p:spPr>
        <p:txBody>
          <a:bodyPr/>
          <a:lstStyle/>
          <a:p>
            <a:r>
              <a:rPr lang="et-EE" b="1" dirty="0" err="1" smtClean="0">
                <a:solidFill>
                  <a:srgbClr val="66FF33"/>
                </a:solidFill>
              </a:rPr>
              <a:t>Constant</a:t>
            </a:r>
            <a:r>
              <a:rPr lang="et-EE" b="1" dirty="0" smtClean="0">
                <a:solidFill>
                  <a:srgbClr val="66FF33"/>
                </a:solidFill>
              </a:rPr>
              <a:t> </a:t>
            </a:r>
            <a:r>
              <a:rPr lang="et-EE" b="1" dirty="0" err="1" smtClean="0">
                <a:solidFill>
                  <a:srgbClr val="66FF33"/>
                </a:solidFill>
              </a:rPr>
              <a:t>foundation</a:t>
            </a:r>
            <a:r>
              <a:rPr lang="et-EE" b="1" dirty="0" smtClean="0">
                <a:solidFill>
                  <a:srgbClr val="66FF33"/>
                </a:solidFill>
              </a:rPr>
              <a:t> - </a:t>
            </a:r>
            <a:r>
              <a:rPr lang="et-EE" b="1" dirty="0" err="1" smtClean="0">
                <a:solidFill>
                  <a:srgbClr val="66FF33"/>
                </a:solidFill>
              </a:rPr>
              <a:t>property</a:t>
            </a:r>
            <a:endParaRPr lang="et-EE" b="1" dirty="0">
              <a:solidFill>
                <a:srgbClr val="66FF33"/>
              </a:solidFill>
            </a:endParaRPr>
          </a:p>
        </p:txBody>
      </p:sp>
      <p:sp>
        <p:nvSpPr>
          <p:cNvPr id="7" name="Sisu kohatäide 6"/>
          <p:cNvSpPr>
            <a:spLocks noGrp="1"/>
          </p:cNvSpPr>
          <p:nvPr>
            <p:ph idx="1"/>
          </p:nvPr>
        </p:nvSpPr>
        <p:spPr>
          <a:xfrm>
            <a:off x="457200" y="1295400"/>
            <a:ext cx="8229600" cy="5060160"/>
          </a:xfrm>
        </p:spPr>
        <p:txBody>
          <a:bodyPr>
            <a:normAutofit fontScale="85000" lnSpcReduction="20000"/>
          </a:bodyPr>
          <a:lstStyle/>
          <a:p>
            <a:r>
              <a:rPr lang="en-GB" sz="3300" dirty="0" smtClean="0"/>
              <a:t>As to paying attention to the nature and structure of property in the context of development, or to its value and also the procedure of value estimation and to the all life cycle of it, therefore exists sufficiently constant indication of the term of property throughout the last two or three decades. </a:t>
            </a:r>
            <a:endParaRPr lang="et-EE" sz="3300" dirty="0" smtClean="0"/>
          </a:p>
          <a:p>
            <a:r>
              <a:rPr lang="en-US" sz="3300" dirty="0" smtClean="0"/>
              <a:t>The first edition of the International Valuation Standards (IVS) in 1994 was not the first officially ordered paper where the definition of different properties was presented. For example, the  USPAP was originally written in 1986-87 by an ad-hoc committee that represented the various professional appraisal organizations in the United States and Canada. </a:t>
            </a:r>
            <a:endParaRPr lang="et-EE" sz="3300" dirty="0" smtClean="0"/>
          </a:p>
          <a:p>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4</a:t>
            </a:fld>
            <a:endParaRPr lang="et-EE" b="1"/>
          </a:p>
        </p:txBody>
      </p:sp>
    </p:spTree>
    <p:extLst>
      <p:ext uri="{BB962C8B-B14F-4D97-AF65-F5344CB8AC3E}">
        <p14:creationId xmlns="" xmlns:p14="http://schemas.microsoft.com/office/powerpoint/2010/main" val="4181287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t-EE" sz="4400" b="1" dirty="0" err="1" smtClean="0">
                <a:solidFill>
                  <a:srgbClr val="66FF33"/>
                </a:solidFill>
              </a:rPr>
              <a:t>Stright</a:t>
            </a:r>
            <a:r>
              <a:rPr lang="et-EE" sz="4400" b="1" dirty="0" smtClean="0">
                <a:solidFill>
                  <a:srgbClr val="66FF33"/>
                </a:solidFill>
              </a:rPr>
              <a:t> link </a:t>
            </a:r>
            <a:r>
              <a:rPr lang="et-EE" sz="4400" b="1" dirty="0" err="1" smtClean="0">
                <a:solidFill>
                  <a:srgbClr val="66FF33"/>
                </a:solidFill>
              </a:rPr>
              <a:t>to</a:t>
            </a:r>
            <a:r>
              <a:rPr lang="et-EE" sz="4400" b="1" dirty="0" smtClean="0">
                <a:solidFill>
                  <a:srgbClr val="66FF33"/>
                </a:solidFill>
              </a:rPr>
              <a:t> </a:t>
            </a:r>
            <a:r>
              <a:rPr lang="et-EE" sz="4400" b="1" dirty="0" err="1" smtClean="0">
                <a:solidFill>
                  <a:srgbClr val="66FF33"/>
                </a:solidFill>
              </a:rPr>
              <a:t>valuation</a:t>
            </a:r>
            <a:r>
              <a:rPr lang="et-EE" sz="4400" b="1" dirty="0" smtClean="0">
                <a:solidFill>
                  <a:srgbClr val="66FF33"/>
                </a:solidFill>
              </a:rPr>
              <a:t> (</a:t>
            </a:r>
            <a:r>
              <a:rPr lang="et-EE" sz="4400" b="1" dirty="0" err="1" smtClean="0">
                <a:solidFill>
                  <a:srgbClr val="66FF33"/>
                </a:solidFill>
              </a:rPr>
              <a:t>appraisal</a:t>
            </a:r>
            <a:r>
              <a:rPr lang="et-EE" sz="4400" b="1" dirty="0" smtClean="0">
                <a:solidFill>
                  <a:srgbClr val="66FF33"/>
                </a:solidFill>
              </a:rPr>
              <a:t>)</a:t>
            </a:r>
            <a:endParaRPr lang="et-EE" sz="4400" b="1" dirty="0">
              <a:solidFill>
                <a:srgbClr val="66FF33"/>
              </a:solidFill>
            </a:endParaRPr>
          </a:p>
        </p:txBody>
      </p:sp>
      <p:sp>
        <p:nvSpPr>
          <p:cNvPr id="7" name="Sisu kohatäide 6"/>
          <p:cNvSpPr>
            <a:spLocks noGrp="1"/>
          </p:cNvSpPr>
          <p:nvPr>
            <p:ph idx="1"/>
          </p:nvPr>
        </p:nvSpPr>
        <p:spPr>
          <a:xfrm>
            <a:off x="685800" y="1524000"/>
            <a:ext cx="8153400" cy="4831560"/>
          </a:xfrm>
        </p:spPr>
        <p:txBody>
          <a:bodyPr>
            <a:normAutofit fontScale="92500"/>
          </a:bodyPr>
          <a:lstStyle/>
          <a:p>
            <a:r>
              <a:rPr lang="en-GB" b="1" dirty="0" smtClean="0"/>
              <a:t>1902 – Valuation of immoveable property in Livland or Legal act Valuation of real estate located out of cities and villages (1927)</a:t>
            </a:r>
          </a:p>
          <a:p>
            <a:r>
              <a:rPr lang="en-GB" dirty="0" smtClean="0"/>
              <a:t> Two books as a foundation of appraisal procedure , </a:t>
            </a:r>
            <a:r>
              <a:rPr lang="en-GB" dirty="0" err="1" smtClean="0"/>
              <a:t>i</a:t>
            </a:r>
            <a:r>
              <a:rPr lang="et-EE" dirty="0" smtClean="0"/>
              <a:t>.</a:t>
            </a:r>
            <a:r>
              <a:rPr lang="en-GB" dirty="0" smtClean="0"/>
              <a:t>e as a time scale or chronotope as well. </a:t>
            </a:r>
          </a:p>
          <a:p>
            <a:pPr lvl="1"/>
            <a:r>
              <a:rPr lang="en-GB" b="1" dirty="0" smtClean="0"/>
              <a:t>The Appraisal of Real Estate by Frederick M. Babcock. B.S. New York The MacMillan Company,1924</a:t>
            </a:r>
          </a:p>
          <a:p>
            <a:pPr lvl="1"/>
            <a:r>
              <a:rPr lang="en-GB" b="1" dirty="0" smtClean="0"/>
              <a:t>Real Estate Valuation. A Statement of the Appraisal problem and a Discussion of the Principles Involved in the Development of Valuation Methods by Frederick M. Babcock. University of Michigan, 1932</a:t>
            </a:r>
          </a:p>
          <a:p>
            <a:endParaRPr lang="et-EE" dirty="0" smtClean="0"/>
          </a:p>
          <a:p>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5</a:t>
            </a:fld>
            <a:endParaRPr lang="et-EE" b="1"/>
          </a:p>
        </p:txBody>
      </p:sp>
    </p:spTree>
    <p:extLst>
      <p:ext uri="{BB962C8B-B14F-4D97-AF65-F5344CB8AC3E}">
        <p14:creationId xmlns="" xmlns:p14="http://schemas.microsoft.com/office/powerpoint/2010/main" val="2880046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90600"/>
          </a:xfrm>
        </p:spPr>
        <p:txBody>
          <a:bodyPr/>
          <a:lstStyle/>
          <a:p>
            <a:r>
              <a:rPr lang="en-GB" b="1" dirty="0" err="1" smtClean="0">
                <a:solidFill>
                  <a:srgbClr val="66FF33"/>
                </a:solidFill>
              </a:rPr>
              <a:t>Contemproray</a:t>
            </a:r>
            <a:r>
              <a:rPr lang="en-GB" b="1" dirty="0" smtClean="0">
                <a:solidFill>
                  <a:srgbClr val="66FF33"/>
                </a:solidFill>
              </a:rPr>
              <a:t> </a:t>
            </a:r>
            <a:r>
              <a:rPr lang="en-GB" b="1" dirty="0" err="1" smtClean="0">
                <a:solidFill>
                  <a:srgbClr val="66FF33"/>
                </a:solidFill>
              </a:rPr>
              <a:t>obcject</a:t>
            </a:r>
            <a:r>
              <a:rPr lang="en-GB" b="1" dirty="0" smtClean="0">
                <a:solidFill>
                  <a:srgbClr val="66FF33"/>
                </a:solidFill>
              </a:rPr>
              <a:t> of </a:t>
            </a:r>
            <a:r>
              <a:rPr lang="en-GB" b="1" dirty="0" err="1" smtClean="0">
                <a:solidFill>
                  <a:srgbClr val="66FF33"/>
                </a:solidFill>
              </a:rPr>
              <a:t>chronotpe</a:t>
            </a:r>
            <a:r>
              <a:rPr lang="et-EE" b="1" dirty="0" smtClean="0">
                <a:solidFill>
                  <a:srgbClr val="66FF33"/>
                </a:solidFill>
              </a:rPr>
              <a:t> - </a:t>
            </a:r>
            <a:r>
              <a:rPr lang="et-EE" b="1" dirty="0" err="1" smtClean="0">
                <a:solidFill>
                  <a:srgbClr val="66FF33"/>
                </a:solidFill>
              </a:rPr>
              <a:t>property</a:t>
            </a:r>
            <a:endParaRPr lang="en-GB" b="1" dirty="0">
              <a:solidFill>
                <a:srgbClr val="66FF33"/>
              </a:solidFill>
            </a:endParaRPr>
          </a:p>
        </p:txBody>
      </p:sp>
      <p:sp>
        <p:nvSpPr>
          <p:cNvPr id="7" name="Sisu kohatäide 6"/>
          <p:cNvSpPr>
            <a:spLocks noGrp="1"/>
          </p:cNvSpPr>
          <p:nvPr>
            <p:ph idx="1"/>
          </p:nvPr>
        </p:nvSpPr>
        <p:spPr>
          <a:xfrm>
            <a:off x="533400" y="1524000"/>
            <a:ext cx="8382000" cy="4831560"/>
          </a:xfrm>
        </p:spPr>
        <p:txBody>
          <a:bodyPr>
            <a:normAutofit fontScale="92500" lnSpcReduction="20000"/>
          </a:bodyPr>
          <a:lstStyle/>
          <a:p>
            <a:r>
              <a:rPr lang="en-GB" b="1" dirty="0" smtClean="0"/>
              <a:t>Real property </a:t>
            </a:r>
            <a:r>
              <a:rPr lang="en-GB" dirty="0" smtClean="0"/>
              <a:t>that means a complete and full power over a thing, which is a real thing. The thing is a parcel of land and inseparable attachments of it.</a:t>
            </a:r>
            <a:endParaRPr lang="et-EE" dirty="0" smtClean="0"/>
          </a:p>
          <a:p>
            <a:pPr lvl="0"/>
            <a:r>
              <a:rPr lang="en-GB" b="1" dirty="0" smtClean="0"/>
              <a:t>Personal property </a:t>
            </a:r>
            <a:r>
              <a:rPr lang="en-GB" dirty="0" smtClean="0"/>
              <a:t>that means a complete and full power over a thing that is not a real thing.</a:t>
            </a:r>
            <a:endParaRPr lang="et-EE" dirty="0" smtClean="0"/>
          </a:p>
          <a:p>
            <a:pPr lvl="0"/>
            <a:r>
              <a:rPr lang="en-GB" b="1" dirty="0" smtClean="0"/>
              <a:t>Business, </a:t>
            </a:r>
            <a:r>
              <a:rPr lang="en-GB" dirty="0" smtClean="0"/>
              <a:t>that means an economical entity, that involves the things, rights and the obligations which are associated with the goal of current entrepreneurship</a:t>
            </a:r>
            <a:endParaRPr lang="et-EE" dirty="0" smtClean="0"/>
          </a:p>
          <a:p>
            <a:pPr lvl="0"/>
            <a:r>
              <a:rPr lang="en-GB" b="1" dirty="0" smtClean="0"/>
              <a:t>Financial interests, </a:t>
            </a:r>
            <a:r>
              <a:rPr lang="en-GB" dirty="0" smtClean="0"/>
              <a:t>that is an independent right to receive revenue from the property involved in. (EVS 2005:8) </a:t>
            </a:r>
            <a:endParaRPr lang="et-EE" dirty="0" smtClean="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6</a:t>
            </a:fld>
            <a:endParaRPr lang="et-EE" b="1"/>
          </a:p>
        </p:txBody>
      </p:sp>
    </p:spTree>
    <p:extLst>
      <p:ext uri="{BB962C8B-B14F-4D97-AF65-F5344CB8AC3E}">
        <p14:creationId xmlns="" xmlns:p14="http://schemas.microsoft.com/office/powerpoint/2010/main" val="3588946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3400" y="152400"/>
            <a:ext cx="8382000" cy="914400"/>
          </a:xfrm>
        </p:spPr>
        <p:txBody>
          <a:bodyPr/>
          <a:lstStyle/>
          <a:p>
            <a:r>
              <a:rPr lang="en-GB" sz="4400" dirty="0" smtClean="0">
                <a:solidFill>
                  <a:srgbClr val="66FF33"/>
                </a:solidFill>
              </a:rPr>
              <a:t>Some </a:t>
            </a:r>
            <a:r>
              <a:rPr lang="en-GB" sz="4400" dirty="0" err="1" smtClean="0">
                <a:solidFill>
                  <a:srgbClr val="66FF33"/>
                </a:solidFill>
              </a:rPr>
              <a:t>detailized</a:t>
            </a:r>
            <a:r>
              <a:rPr lang="en-GB" sz="4400" dirty="0" smtClean="0">
                <a:solidFill>
                  <a:srgbClr val="66FF33"/>
                </a:solidFill>
              </a:rPr>
              <a:t> approaches</a:t>
            </a:r>
            <a:endParaRPr lang="en-GB" sz="4400" dirty="0">
              <a:solidFill>
                <a:srgbClr val="66FF33"/>
              </a:solidFill>
            </a:endParaRPr>
          </a:p>
        </p:txBody>
      </p:sp>
      <p:sp>
        <p:nvSpPr>
          <p:cNvPr id="7" name="Sisu kohatäide 6"/>
          <p:cNvSpPr>
            <a:spLocks noGrp="1"/>
          </p:cNvSpPr>
          <p:nvPr>
            <p:ph idx="1"/>
          </p:nvPr>
        </p:nvSpPr>
        <p:spPr>
          <a:xfrm>
            <a:off x="533400" y="1371600"/>
            <a:ext cx="8153400" cy="4983960"/>
          </a:xfrm>
        </p:spPr>
        <p:txBody>
          <a:bodyPr>
            <a:normAutofit fontScale="92500" lnSpcReduction="10000"/>
          </a:bodyPr>
          <a:lstStyle/>
          <a:p>
            <a:r>
              <a:rPr lang="en-GB" sz="2800" dirty="0" smtClean="0"/>
              <a:t>Owner of the property is realizing property owner’s rights trough acting on the stage, which in the extensive approach is named ‘space’ and in the more particular level is called  as a ‘place’</a:t>
            </a:r>
          </a:p>
          <a:p>
            <a:r>
              <a:rPr lang="en-GB" sz="2800" dirty="0" smtClean="0"/>
              <a:t>Chronotpe is a description of place, it</a:t>
            </a:r>
            <a:r>
              <a:rPr lang="et-EE" sz="2800" dirty="0" smtClean="0"/>
              <a:t>s</a:t>
            </a:r>
            <a:r>
              <a:rPr lang="en-GB" sz="2800" dirty="0" smtClean="0"/>
              <a:t> past, its present and its future</a:t>
            </a:r>
            <a:r>
              <a:rPr lang="et-EE" sz="2800" dirty="0" smtClean="0"/>
              <a:t> </a:t>
            </a:r>
            <a:r>
              <a:rPr lang="en-GB" sz="2800" dirty="0" smtClean="0"/>
              <a:t>– if is available to forecast </a:t>
            </a:r>
          </a:p>
          <a:p>
            <a:r>
              <a:rPr lang="en-GB" sz="2800" dirty="0" smtClean="0"/>
              <a:t>Albert Camus, </a:t>
            </a:r>
            <a:r>
              <a:rPr lang="en-GB" sz="2800" i="1" dirty="0" smtClean="0"/>
              <a:t>The Myth of Sisyphus</a:t>
            </a:r>
            <a:r>
              <a:rPr lang="en-GB" sz="2800" dirty="0" smtClean="0"/>
              <a:t>, where the place as a complexity of various implications is constituted from three basic components:</a:t>
            </a:r>
          </a:p>
          <a:p>
            <a:pPr lvl="1"/>
            <a:r>
              <a:rPr lang="en-GB" sz="2400" dirty="0" smtClean="0"/>
              <a:t>the physical settings</a:t>
            </a:r>
          </a:p>
          <a:p>
            <a:pPr lvl="1"/>
            <a:r>
              <a:rPr lang="en-GB" sz="2400" dirty="0" smtClean="0"/>
              <a:t>the activities and</a:t>
            </a:r>
          </a:p>
          <a:p>
            <a:pPr lvl="1"/>
            <a:r>
              <a:rPr lang="en-GB" sz="2400" dirty="0" smtClean="0"/>
              <a:t>the meanings</a:t>
            </a:r>
          </a:p>
          <a:p>
            <a:endParaRPr lang="et-EE" sz="2800" dirty="0" smtClean="0"/>
          </a:p>
          <a:p>
            <a:endParaRPr lang="et-EE" sz="2800"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7</a:t>
            </a:fld>
            <a:endParaRPr lang="et-EE" b="1"/>
          </a:p>
        </p:txBody>
      </p:sp>
    </p:spTree>
    <p:extLst>
      <p:ext uri="{BB962C8B-B14F-4D97-AF65-F5344CB8AC3E}">
        <p14:creationId xmlns="" xmlns:p14="http://schemas.microsoft.com/office/powerpoint/2010/main" val="4181287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US" b="1" dirty="0" smtClean="0">
                <a:solidFill>
                  <a:srgbClr val="66FF33"/>
                </a:solidFill>
              </a:rPr>
              <a:t>Additional </a:t>
            </a:r>
            <a:r>
              <a:rPr lang="en-US" b="1" dirty="0" err="1" smtClean="0">
                <a:solidFill>
                  <a:srgbClr val="66FF33"/>
                </a:solidFill>
              </a:rPr>
              <a:t>explainings</a:t>
            </a:r>
            <a:r>
              <a:rPr lang="et-EE" b="1" dirty="0" smtClean="0">
                <a:solidFill>
                  <a:srgbClr val="66FF33"/>
                </a:solidFill>
              </a:rPr>
              <a:t> </a:t>
            </a:r>
            <a:r>
              <a:rPr lang="et-EE" b="1" dirty="0" err="1" smtClean="0">
                <a:solidFill>
                  <a:srgbClr val="66FF33"/>
                </a:solidFill>
              </a:rPr>
              <a:t>according</a:t>
            </a:r>
            <a:r>
              <a:rPr lang="et-EE" b="1" dirty="0" smtClean="0">
                <a:solidFill>
                  <a:srgbClr val="66FF33"/>
                </a:solidFill>
              </a:rPr>
              <a:t> </a:t>
            </a:r>
            <a:r>
              <a:rPr lang="et-EE" b="1" dirty="0" err="1" smtClean="0">
                <a:solidFill>
                  <a:srgbClr val="66FF33"/>
                </a:solidFill>
              </a:rPr>
              <a:t>the</a:t>
            </a:r>
            <a:r>
              <a:rPr lang="et-EE" b="1" dirty="0" smtClean="0">
                <a:solidFill>
                  <a:srgbClr val="66FF33"/>
                </a:solidFill>
              </a:rPr>
              <a:t> </a:t>
            </a:r>
            <a:r>
              <a:rPr lang="et-EE" b="1" dirty="0" err="1" smtClean="0">
                <a:solidFill>
                  <a:srgbClr val="66FF33"/>
                </a:solidFill>
              </a:rPr>
              <a:t>subject</a:t>
            </a:r>
            <a:endParaRPr lang="en-US" b="1" dirty="0">
              <a:solidFill>
                <a:srgbClr val="66FF33"/>
              </a:solidFill>
            </a:endParaRPr>
          </a:p>
        </p:txBody>
      </p:sp>
      <p:sp>
        <p:nvSpPr>
          <p:cNvPr id="7" name="Sisu kohatäide 6"/>
          <p:cNvSpPr>
            <a:spLocks noGrp="1"/>
          </p:cNvSpPr>
          <p:nvPr>
            <p:ph idx="1"/>
          </p:nvPr>
        </p:nvSpPr>
        <p:spPr>
          <a:xfrm>
            <a:off x="457200" y="1371600"/>
            <a:ext cx="8229600" cy="4983960"/>
          </a:xfrm>
        </p:spPr>
        <p:txBody>
          <a:bodyPr/>
          <a:lstStyle/>
          <a:p>
            <a:r>
              <a:rPr lang="en-GB" sz="2800" dirty="0" smtClean="0"/>
              <a:t>Jensen: “Place is a portion of geographical space. Sometimes defined as ‘territories of meaning’… ” </a:t>
            </a:r>
            <a:endParaRPr lang="et-EE" sz="2800" dirty="0" smtClean="0"/>
          </a:p>
          <a:p>
            <a:r>
              <a:rPr lang="en-US" sz="2800" dirty="0" smtClean="0"/>
              <a:t>Pereira de </a:t>
            </a:r>
            <a:r>
              <a:rPr lang="es-ES_tradnl" sz="2800" dirty="0" smtClean="0"/>
              <a:t>Carvalho</a:t>
            </a:r>
            <a:r>
              <a:rPr lang="et-EE" sz="2800" dirty="0" smtClean="0"/>
              <a:t> </a:t>
            </a:r>
            <a:r>
              <a:rPr lang="en-GB" sz="2800" dirty="0" smtClean="0"/>
              <a:t>“For space, no less than time, is artfully recognized in cities: in boundary lines and silhouettes, in the fixing horizontal planes and vertical peaks, in utilizing or denying the natural site, the city records the attitude of a culture and an epoch to the fundamental facts of its existence”</a:t>
            </a:r>
            <a:endParaRPr lang="et-EE" sz="2800" dirty="0" smtClean="0"/>
          </a:p>
          <a:p>
            <a:r>
              <a:rPr lang="en-GB" dirty="0" smtClean="0"/>
              <a:t>The ontological features of real estate are its spatial and temporal dynamics </a:t>
            </a:r>
            <a:endParaRPr lang="et-EE"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8</a:t>
            </a:fld>
            <a:endParaRPr lang="et-EE" b="1"/>
          </a:p>
        </p:txBody>
      </p:sp>
    </p:spTree>
    <p:extLst>
      <p:ext uri="{BB962C8B-B14F-4D97-AF65-F5344CB8AC3E}">
        <p14:creationId xmlns="" xmlns:p14="http://schemas.microsoft.com/office/powerpoint/2010/main" val="2880046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t-EE" sz="4400" b="1" dirty="0" err="1" smtClean="0">
                <a:solidFill>
                  <a:srgbClr val="66FF33"/>
                </a:solidFill>
              </a:rPr>
              <a:t>It</a:t>
            </a:r>
            <a:r>
              <a:rPr lang="et-EE" sz="4400" b="1" dirty="0" smtClean="0">
                <a:solidFill>
                  <a:srgbClr val="66FF33"/>
                </a:solidFill>
              </a:rPr>
              <a:t> </a:t>
            </a:r>
            <a:r>
              <a:rPr lang="et-EE" sz="4400" b="1" dirty="0" err="1" smtClean="0">
                <a:solidFill>
                  <a:srgbClr val="66FF33"/>
                </a:solidFill>
              </a:rPr>
              <a:t>is</a:t>
            </a:r>
            <a:r>
              <a:rPr lang="et-EE" sz="4400" b="1" dirty="0" smtClean="0">
                <a:solidFill>
                  <a:srgbClr val="66FF33"/>
                </a:solidFill>
              </a:rPr>
              <a:t> </a:t>
            </a:r>
            <a:r>
              <a:rPr lang="et-EE" sz="4400" b="1" dirty="0" err="1" smtClean="0">
                <a:solidFill>
                  <a:srgbClr val="66FF33"/>
                </a:solidFill>
              </a:rPr>
              <a:t>also</a:t>
            </a:r>
            <a:r>
              <a:rPr lang="et-EE" sz="4400" b="1" dirty="0" smtClean="0">
                <a:solidFill>
                  <a:srgbClr val="66FF33"/>
                </a:solidFill>
              </a:rPr>
              <a:t> </a:t>
            </a:r>
            <a:r>
              <a:rPr lang="et-EE" sz="4400" b="1" dirty="0" err="1" smtClean="0">
                <a:solidFill>
                  <a:srgbClr val="66FF33"/>
                </a:solidFill>
              </a:rPr>
              <a:t>important</a:t>
            </a:r>
            <a:endParaRPr lang="et-EE" sz="4400" b="1" dirty="0">
              <a:solidFill>
                <a:srgbClr val="66FF33"/>
              </a:solidFill>
            </a:endParaRPr>
          </a:p>
        </p:txBody>
      </p:sp>
      <p:sp>
        <p:nvSpPr>
          <p:cNvPr id="7" name="Sisu kohatäide 6"/>
          <p:cNvSpPr>
            <a:spLocks noGrp="1"/>
          </p:cNvSpPr>
          <p:nvPr>
            <p:ph idx="1"/>
          </p:nvPr>
        </p:nvSpPr>
        <p:spPr>
          <a:xfrm>
            <a:off x="685800" y="1295400"/>
            <a:ext cx="8001000" cy="5060160"/>
          </a:xfrm>
        </p:spPr>
        <p:txBody>
          <a:bodyPr>
            <a:normAutofit/>
          </a:bodyPr>
          <a:lstStyle/>
          <a:p>
            <a:r>
              <a:rPr lang="en-GB" sz="2800" dirty="0" smtClean="0"/>
              <a:t>Tuan “Analytical thought has transformed our physical and social environment”. Tuan  tries to connect emotions and rational thinking. </a:t>
            </a:r>
          </a:p>
          <a:p>
            <a:r>
              <a:rPr lang="en-GB" sz="2800" dirty="0" smtClean="0"/>
              <a:t>But Tuan means us also an explanation of </a:t>
            </a:r>
            <a:r>
              <a:rPr lang="en-GB" sz="2800" i="1" dirty="0" err="1" smtClean="0"/>
              <a:t>topophilia</a:t>
            </a:r>
            <a:r>
              <a:rPr lang="en-GB" sz="2800" dirty="0" smtClean="0"/>
              <a:t> and </a:t>
            </a:r>
            <a:r>
              <a:rPr lang="en-GB" sz="2800" i="1" dirty="0" err="1" smtClean="0"/>
              <a:t>topophobia</a:t>
            </a:r>
            <a:r>
              <a:rPr lang="en-GB" sz="2800" dirty="0" smtClean="0"/>
              <a:t>.</a:t>
            </a:r>
          </a:p>
          <a:p>
            <a:r>
              <a:rPr lang="en-GB" sz="2800" dirty="0" smtClean="0"/>
              <a:t>Exists direct connection between the likeability of the place of habitation and personal satisfaction; </a:t>
            </a:r>
            <a:r>
              <a:rPr lang="en-GB" sz="2800" i="1" dirty="0" err="1" smtClean="0"/>
              <a:t>topophilia</a:t>
            </a:r>
            <a:r>
              <a:rPr lang="en-GB" sz="2800" dirty="0" smtClean="0"/>
              <a:t> correlates with the quality of life (</a:t>
            </a:r>
            <a:r>
              <a:rPr lang="en-GB" sz="2800" dirty="0" err="1" smtClean="0"/>
              <a:t>Ogunseitan</a:t>
            </a:r>
            <a:r>
              <a:rPr lang="et-EE" sz="2800" dirty="0" smtClean="0"/>
              <a:t>)</a:t>
            </a:r>
            <a:r>
              <a:rPr lang="en-GB" sz="2800" dirty="0" smtClean="0"/>
              <a:t> </a:t>
            </a:r>
          </a:p>
          <a:p>
            <a:r>
              <a:rPr lang="en-GB" sz="2800" dirty="0" smtClean="0"/>
              <a:t>Term hybrid property </a:t>
            </a:r>
            <a:r>
              <a:rPr lang="en-GB" sz="2800" dirty="0" err="1" smtClean="0"/>
              <a:t>mus</a:t>
            </a:r>
            <a:r>
              <a:rPr lang="et-EE" sz="2800" dirty="0" smtClean="0"/>
              <a:t>t</a:t>
            </a:r>
            <a:r>
              <a:rPr lang="en-GB" sz="2800" dirty="0" smtClean="0"/>
              <a:t> also be accounted</a:t>
            </a:r>
          </a:p>
          <a:p>
            <a:endParaRPr lang="en-US" sz="2800" dirty="0" smtClean="0"/>
          </a:p>
          <a:p>
            <a:endParaRPr lang="et-EE" sz="2800" dirty="0" smtClean="0"/>
          </a:p>
          <a:p>
            <a:endParaRPr lang="et-EE" sz="2800" dirty="0"/>
          </a:p>
        </p:txBody>
      </p:sp>
      <p:sp>
        <p:nvSpPr>
          <p:cNvPr id="4" name="Kuupäeva kohatäide 3"/>
          <p:cNvSpPr>
            <a:spLocks noGrp="1"/>
          </p:cNvSpPr>
          <p:nvPr>
            <p:ph type="dt" sz="half" idx="10"/>
          </p:nvPr>
        </p:nvSpPr>
        <p:spPr/>
        <p:txBody>
          <a:bodyPr/>
          <a:lstStyle/>
          <a:p>
            <a:r>
              <a:rPr lang="et-EE" sz="1200" b="1" dirty="0" smtClean="0"/>
              <a:t>14-16.06.2012</a:t>
            </a:r>
            <a:endParaRPr lang="et-EE" sz="1200" b="1" dirty="0"/>
          </a:p>
        </p:txBody>
      </p:sp>
      <p:sp>
        <p:nvSpPr>
          <p:cNvPr id="5" name="Jaluse kohatäide 4"/>
          <p:cNvSpPr>
            <a:spLocks noGrp="1"/>
          </p:cNvSpPr>
          <p:nvPr>
            <p:ph type="ftr" sz="quarter" idx="11"/>
          </p:nvPr>
        </p:nvSpPr>
        <p:spPr/>
        <p:txBody>
          <a:bodyPr/>
          <a:lstStyle/>
          <a:p>
            <a:r>
              <a:rPr lang="et-EE" sz="1200" b="1" dirty="0" smtClean="0"/>
              <a:t>ERES 2012 # Kaarel Sahk #</a:t>
            </a:r>
            <a:r>
              <a:rPr lang="en-GB" sz="1200" b="1" dirty="0" smtClean="0">
                <a:solidFill>
                  <a:srgbClr val="FFFF00"/>
                </a:solidFill>
              </a:rPr>
              <a:t> </a:t>
            </a:r>
            <a:r>
              <a:rPr lang="et-EE" sz="1200" b="1" dirty="0" smtClean="0">
                <a:solidFill>
                  <a:srgbClr val="FFFF00"/>
                </a:solidFill>
              </a:rPr>
              <a:t> </a:t>
            </a:r>
            <a:r>
              <a:rPr lang="en-GB" sz="1200" b="1" dirty="0" smtClean="0">
                <a:solidFill>
                  <a:schemeClr val="tx1"/>
                </a:solidFill>
              </a:rPr>
              <a:t>Chronotope </a:t>
            </a:r>
            <a:r>
              <a:rPr lang="en-GB" sz="1200" b="1" dirty="0">
                <a:solidFill>
                  <a:schemeClr val="tx1"/>
                </a:solidFill>
              </a:rPr>
              <a:t>and </a:t>
            </a:r>
            <a:r>
              <a:rPr lang="lv-LV" sz="1200" b="1" dirty="0">
                <a:solidFill>
                  <a:schemeClr val="tx1"/>
                </a:solidFill>
              </a:rPr>
              <a:t>real estate aappraisal</a:t>
            </a:r>
            <a:endParaRPr lang="et-EE" sz="1200" b="1" dirty="0">
              <a:solidFill>
                <a:schemeClr val="tx1"/>
              </a:solidFill>
            </a:endParaRPr>
          </a:p>
        </p:txBody>
      </p:sp>
      <p:sp>
        <p:nvSpPr>
          <p:cNvPr id="6" name="Slaidinumbri kohatäide 5"/>
          <p:cNvSpPr>
            <a:spLocks noGrp="1"/>
          </p:cNvSpPr>
          <p:nvPr>
            <p:ph type="sldNum" sz="quarter" idx="12"/>
          </p:nvPr>
        </p:nvSpPr>
        <p:spPr/>
        <p:txBody>
          <a:bodyPr/>
          <a:lstStyle/>
          <a:p>
            <a:fld id="{427650CF-7B6C-461A-A1C1-31222103A3B1}" type="slidenum">
              <a:rPr lang="et-EE" b="1" smtClean="0"/>
              <a:pPr/>
              <a:t>9</a:t>
            </a:fld>
            <a:endParaRPr lang="et-EE" b="1"/>
          </a:p>
        </p:txBody>
      </p:sp>
    </p:spTree>
    <p:extLst>
      <p:ext uri="{BB962C8B-B14F-4D97-AF65-F5344CB8AC3E}">
        <p14:creationId xmlns="" xmlns:p14="http://schemas.microsoft.com/office/powerpoint/2010/main" val="3588946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o">
  <a:themeElements>
    <a:clrScheme name="Metro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0</TotalTime>
  <Words>1692</Words>
  <Application>Microsoft Office PowerPoint</Application>
  <PresentationFormat>On-screen Show (4:3)</PresentationFormat>
  <Paragraphs>205</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Metroo</vt:lpstr>
      <vt:lpstr>Clip</vt:lpstr>
      <vt:lpstr>Chronotope and real estate aappraisal  Kaarel Sahk, lecturer Estonian University of Life Sciences  </vt:lpstr>
      <vt:lpstr>Slide 2</vt:lpstr>
      <vt:lpstr>Introduction</vt:lpstr>
      <vt:lpstr>Constant foundation - property</vt:lpstr>
      <vt:lpstr>Stright link to valuation (appraisal)</vt:lpstr>
      <vt:lpstr>Contemproray obcject of chronotpe - property</vt:lpstr>
      <vt:lpstr>Some detailized approaches</vt:lpstr>
      <vt:lpstr>Additional explainings according the subject</vt:lpstr>
      <vt:lpstr>It is also important</vt:lpstr>
      <vt:lpstr>On the other hand – we deal with culture</vt:lpstr>
      <vt:lpstr>Analysis of the nature of different topologies </vt:lpstr>
      <vt:lpstr>Chronotopical theory of property</vt:lpstr>
      <vt:lpstr>Conclusions</vt:lpstr>
      <vt:lpstr>Two more comments</vt:lpstr>
      <vt:lpstr>Some references</vt:lpstr>
      <vt:lpstr>Slide 16</vt:lpstr>
      <vt:lpstr>Slide 17</vt:lpstr>
      <vt:lpstr>Slide 18</vt:lpstr>
      <vt:lpstr>Science v.s.art</vt:lpstr>
      <vt:lpstr>Is appraisal (valuation) an art or a science?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Slaid 1</dc:title>
  <cp:lastModifiedBy>kaarel</cp:lastModifiedBy>
  <cp:revision>50</cp:revision>
  <dcterms:modified xsi:type="dcterms:W3CDTF">2012-06-14T17:23:30Z</dcterms:modified>
</cp:coreProperties>
</file>