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9" r:id="rId3"/>
    <p:sldId id="270" r:id="rId4"/>
    <p:sldId id="282" r:id="rId5"/>
    <p:sldId id="269" r:id="rId6"/>
    <p:sldId id="268" r:id="rId7"/>
    <p:sldId id="266" r:id="rId8"/>
    <p:sldId id="283" r:id="rId9"/>
    <p:sldId id="287" r:id="rId10"/>
    <p:sldId id="291" r:id="rId11"/>
    <p:sldId id="286" r:id="rId12"/>
    <p:sldId id="285" r:id="rId13"/>
    <p:sldId id="289" r:id="rId14"/>
    <p:sldId id="284" r:id="rId15"/>
    <p:sldId id="290" r:id="rId16"/>
    <p:sldId id="294" r:id="rId17"/>
    <p:sldId id="288" r:id="rId18"/>
    <p:sldId id="276" r:id="rId19"/>
    <p:sldId id="275" r:id="rId20"/>
    <p:sldId id="281" r:id="rId21"/>
    <p:sldId id="280" r:id="rId22"/>
    <p:sldId id="295" r:id="rId23"/>
    <p:sldId id="278" r:id="rId24"/>
    <p:sldId id="292" r:id="rId25"/>
    <p:sldId id="274" r:id="rId26"/>
    <p:sldId id="273" r:id="rId27"/>
    <p:sldId id="265" r:id="rId28"/>
  </p:sldIdLst>
  <p:sldSz cx="9144000" cy="6858000" type="screen4x3"/>
  <p:notesSz cx="6781800" cy="99187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HK-02\FI$\jl.fi\kapitalstruktur%20data%20med%202009\OECD%20g&#230;ld%20to%20disp%20income%20med%202009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HHK-02\FI$\jl.fi\afdragsfrie%20l&#229;n%20og%20boligpriser\Interest-only%20percentag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ppe3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ppe3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HHK-02\FI$\jl.fi\tvangsauktioner%20data\tvangsauktionsdata%20og%20tryial%20exampl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HHK-02\FI$\jl.fi\tvangsauktioner%20data\tvangsauktionsdata%20og%20tryial%20exampl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HHK-02\FI$\jl.fi\tvangsauktioner%20data\tvangsauktionsdata%20og%20tryial%20exampl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HHK-02\FI$\jl.fi\Kapitalstruktur%20notater%20med%202009\Nettog&#230;ld-ejendomsv&#230;rdi%20ejere,%201987-2009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HHK-02\FI$\jl.fi\Kapitalstruktur%20notater%20med%202009\Nettog&#230;ld-bruttoindkomst%20ejere%20og%20lejere,%201987-2009%2011%20jan%20201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HHK-02\FI$\jl.fi\Kapitalstruktur%20notater%20med%202009\Nettorenteudgifter-bruttoindkomst%20ejere%20og%20lejere,%201987-2009,%2011%20jan%20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a-DK"/>
  <c:chart>
    <c:plotArea>
      <c:layout/>
      <c:barChart>
        <c:barDir val="col"/>
        <c:grouping val="clustered"/>
        <c:ser>
          <c:idx val="0"/>
          <c:order val="0"/>
          <c:tx>
            <c:strRef>
              <c:f>'husholdgæld 09'!$B$6</c:f>
              <c:strCache>
                <c:ptCount val="1"/>
                <c:pt idx="0">
                  <c:v>1995</c:v>
                </c:pt>
              </c:strCache>
            </c:strRef>
          </c:tx>
          <c:cat>
            <c:strRef>
              <c:f>'husholdgæld 09'!$A$7:$A$22</c:f>
              <c:strCache>
                <c:ptCount val="16"/>
                <c:pt idx="0">
                  <c:v>Italy</c:v>
                </c:pt>
                <c:pt idx="1">
                  <c:v>Germany</c:v>
                </c:pt>
                <c:pt idx="2">
                  <c:v>France</c:v>
                </c:pt>
                <c:pt idx="3">
                  <c:v>Finland</c:v>
                </c:pt>
                <c:pt idx="4">
                  <c:v>United States</c:v>
                </c:pt>
                <c:pt idx="5">
                  <c:v>Japan </c:v>
                </c:pt>
                <c:pt idx="6">
                  <c:v>Spain </c:v>
                </c:pt>
                <c:pt idx="7">
                  <c:v>Canada</c:v>
                </c:pt>
                <c:pt idx="8">
                  <c:v>Sweden</c:v>
                </c:pt>
                <c:pt idx="9">
                  <c:v>United Kingdom</c:v>
                </c:pt>
                <c:pt idx="10">
                  <c:v>Australia</c:v>
                </c:pt>
                <c:pt idx="11">
                  <c:v>Czech Republic</c:v>
                </c:pt>
                <c:pt idx="12">
                  <c:v>Norway</c:v>
                </c:pt>
                <c:pt idx="13">
                  <c:v>Ireland </c:v>
                </c:pt>
                <c:pt idx="14">
                  <c:v>Netherlands</c:v>
                </c:pt>
                <c:pt idx="15">
                  <c:v>Denmark</c:v>
                </c:pt>
              </c:strCache>
            </c:strRef>
          </c:cat>
          <c:val>
            <c:numRef>
              <c:f>'husholdgæld 09'!$B$7:$B$22</c:f>
              <c:numCache>
                <c:formatCode>General</c:formatCode>
                <c:ptCount val="16"/>
                <c:pt idx="0">
                  <c:v>38</c:v>
                </c:pt>
                <c:pt idx="1">
                  <c:v>97</c:v>
                </c:pt>
                <c:pt idx="2">
                  <c:v>66</c:v>
                </c:pt>
                <c:pt idx="3">
                  <c:v>72</c:v>
                </c:pt>
                <c:pt idx="4">
                  <c:v>92</c:v>
                </c:pt>
                <c:pt idx="5">
                  <c:v>130</c:v>
                </c:pt>
                <c:pt idx="6">
                  <c:v>59</c:v>
                </c:pt>
                <c:pt idx="7">
                  <c:v>103</c:v>
                </c:pt>
                <c:pt idx="8">
                  <c:v>88</c:v>
                </c:pt>
                <c:pt idx="9">
                  <c:v>110</c:v>
                </c:pt>
                <c:pt idx="10">
                  <c:v>89</c:v>
                </c:pt>
                <c:pt idx="11">
                  <c:v>0</c:v>
                </c:pt>
                <c:pt idx="12">
                  <c:v>131</c:v>
                </c:pt>
                <c:pt idx="13">
                  <c:v>0</c:v>
                </c:pt>
                <c:pt idx="14">
                  <c:v>104</c:v>
                </c:pt>
                <c:pt idx="15">
                  <c:v>188</c:v>
                </c:pt>
              </c:numCache>
            </c:numRef>
          </c:val>
        </c:ser>
        <c:ser>
          <c:idx val="1"/>
          <c:order val="1"/>
          <c:tx>
            <c:strRef>
              <c:f>'husholdgæld 09'!$C$6</c:f>
              <c:strCache>
                <c:ptCount val="1"/>
                <c:pt idx="0">
                  <c:v>2000</c:v>
                </c:pt>
              </c:strCache>
            </c:strRef>
          </c:tx>
          <c:cat>
            <c:strRef>
              <c:f>'husholdgæld 09'!$A$7:$A$22</c:f>
              <c:strCache>
                <c:ptCount val="16"/>
                <c:pt idx="0">
                  <c:v>Italy</c:v>
                </c:pt>
                <c:pt idx="1">
                  <c:v>Germany</c:v>
                </c:pt>
                <c:pt idx="2">
                  <c:v>France</c:v>
                </c:pt>
                <c:pt idx="3">
                  <c:v>Finland</c:v>
                </c:pt>
                <c:pt idx="4">
                  <c:v>United States</c:v>
                </c:pt>
                <c:pt idx="5">
                  <c:v>Japan </c:v>
                </c:pt>
                <c:pt idx="6">
                  <c:v>Spain </c:v>
                </c:pt>
                <c:pt idx="7">
                  <c:v>Canada</c:v>
                </c:pt>
                <c:pt idx="8">
                  <c:v>Sweden</c:v>
                </c:pt>
                <c:pt idx="9">
                  <c:v>United Kingdom</c:v>
                </c:pt>
                <c:pt idx="10">
                  <c:v>Australia</c:v>
                </c:pt>
                <c:pt idx="11">
                  <c:v>Czech Republic</c:v>
                </c:pt>
                <c:pt idx="12">
                  <c:v>Norway</c:v>
                </c:pt>
                <c:pt idx="13">
                  <c:v>Ireland </c:v>
                </c:pt>
                <c:pt idx="14">
                  <c:v>Netherlands</c:v>
                </c:pt>
                <c:pt idx="15">
                  <c:v>Denmark</c:v>
                </c:pt>
              </c:strCache>
            </c:strRef>
          </c:cat>
          <c:val>
            <c:numRef>
              <c:f>'husholdgæld 09'!$C$7:$C$22</c:f>
              <c:numCache>
                <c:formatCode>General</c:formatCode>
                <c:ptCount val="16"/>
                <c:pt idx="0">
                  <c:v>53</c:v>
                </c:pt>
                <c:pt idx="1">
                  <c:v>114</c:v>
                </c:pt>
                <c:pt idx="2">
                  <c:v>77</c:v>
                </c:pt>
                <c:pt idx="3">
                  <c:v>70</c:v>
                </c:pt>
                <c:pt idx="4">
                  <c:v>101</c:v>
                </c:pt>
                <c:pt idx="5">
                  <c:v>135</c:v>
                </c:pt>
                <c:pt idx="6">
                  <c:v>86</c:v>
                </c:pt>
                <c:pt idx="7">
                  <c:v>113</c:v>
                </c:pt>
                <c:pt idx="8">
                  <c:v>106</c:v>
                </c:pt>
                <c:pt idx="9">
                  <c:v>117</c:v>
                </c:pt>
                <c:pt idx="10">
                  <c:v>122</c:v>
                </c:pt>
                <c:pt idx="11">
                  <c:v>186</c:v>
                </c:pt>
                <c:pt idx="12">
                  <c:v>142</c:v>
                </c:pt>
                <c:pt idx="13">
                  <c:v>98</c:v>
                </c:pt>
                <c:pt idx="14">
                  <c:v>164</c:v>
                </c:pt>
                <c:pt idx="15">
                  <c:v>239</c:v>
                </c:pt>
              </c:numCache>
            </c:numRef>
          </c:val>
        </c:ser>
        <c:ser>
          <c:idx val="2"/>
          <c:order val="2"/>
          <c:tx>
            <c:strRef>
              <c:f>'husholdgæld 09'!$D$6</c:f>
              <c:strCache>
                <c:ptCount val="1"/>
                <c:pt idx="0">
                  <c:v>2009</c:v>
                </c:pt>
              </c:strCache>
            </c:strRef>
          </c:tx>
          <c:cat>
            <c:strRef>
              <c:f>'husholdgæld 09'!$A$7:$A$22</c:f>
              <c:strCache>
                <c:ptCount val="16"/>
                <c:pt idx="0">
                  <c:v>Italy</c:v>
                </c:pt>
                <c:pt idx="1">
                  <c:v>Germany</c:v>
                </c:pt>
                <c:pt idx="2">
                  <c:v>France</c:v>
                </c:pt>
                <c:pt idx="3">
                  <c:v>Finland</c:v>
                </c:pt>
                <c:pt idx="4">
                  <c:v>United States</c:v>
                </c:pt>
                <c:pt idx="5">
                  <c:v>Japan </c:v>
                </c:pt>
                <c:pt idx="6">
                  <c:v>Spain </c:v>
                </c:pt>
                <c:pt idx="7">
                  <c:v>Canada</c:v>
                </c:pt>
                <c:pt idx="8">
                  <c:v>Sweden</c:v>
                </c:pt>
                <c:pt idx="9">
                  <c:v>United Kingdom</c:v>
                </c:pt>
                <c:pt idx="10">
                  <c:v>Australia</c:v>
                </c:pt>
                <c:pt idx="11">
                  <c:v>Czech Republic</c:v>
                </c:pt>
                <c:pt idx="12">
                  <c:v>Norway</c:v>
                </c:pt>
                <c:pt idx="13">
                  <c:v>Ireland </c:v>
                </c:pt>
                <c:pt idx="14">
                  <c:v>Netherlands</c:v>
                </c:pt>
                <c:pt idx="15">
                  <c:v>Denmark</c:v>
                </c:pt>
              </c:strCache>
            </c:strRef>
          </c:cat>
          <c:val>
            <c:numRef>
              <c:f>'husholdgæld 09'!$D$7:$D$22</c:f>
              <c:numCache>
                <c:formatCode>General</c:formatCode>
                <c:ptCount val="16"/>
                <c:pt idx="0">
                  <c:v>76</c:v>
                </c:pt>
                <c:pt idx="1">
                  <c:v>99</c:v>
                </c:pt>
                <c:pt idx="2">
                  <c:v>106</c:v>
                </c:pt>
                <c:pt idx="3">
                  <c:v>118</c:v>
                </c:pt>
                <c:pt idx="4">
                  <c:v>128</c:v>
                </c:pt>
                <c:pt idx="5">
                  <c:v>132</c:v>
                </c:pt>
                <c:pt idx="6">
                  <c:v>141</c:v>
                </c:pt>
                <c:pt idx="7">
                  <c:v>148</c:v>
                </c:pt>
                <c:pt idx="8">
                  <c:v>163</c:v>
                </c:pt>
                <c:pt idx="9">
                  <c:v>171</c:v>
                </c:pt>
                <c:pt idx="10">
                  <c:v>187</c:v>
                </c:pt>
                <c:pt idx="11">
                  <c:v>199</c:v>
                </c:pt>
                <c:pt idx="12">
                  <c:v>209</c:v>
                </c:pt>
                <c:pt idx="13">
                  <c:v>222</c:v>
                </c:pt>
                <c:pt idx="14">
                  <c:v>284</c:v>
                </c:pt>
                <c:pt idx="15">
                  <c:v>357</c:v>
                </c:pt>
              </c:numCache>
            </c:numRef>
          </c:val>
        </c:ser>
        <c:axId val="101795712"/>
        <c:axId val="101797248"/>
      </c:barChart>
      <c:catAx>
        <c:axId val="101795712"/>
        <c:scaling>
          <c:orientation val="minMax"/>
        </c:scaling>
        <c:axPos val="b"/>
        <c:tickLblPos val="nextTo"/>
        <c:crossAx val="101797248"/>
        <c:crosses val="autoZero"/>
        <c:auto val="1"/>
        <c:lblAlgn val="ctr"/>
        <c:lblOffset val="100"/>
      </c:catAx>
      <c:valAx>
        <c:axId val="101797248"/>
        <c:scaling>
          <c:orientation val="minMax"/>
        </c:scaling>
        <c:axPos val="l"/>
        <c:majorGridlines/>
        <c:numFmt formatCode="General" sourceLinked="1"/>
        <c:tickLblPos val="nextTo"/>
        <c:crossAx val="10179571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a-DK"/>
  <c:chart>
    <c:autoTitleDeleted val="1"/>
    <c:plotArea>
      <c:layout/>
      <c:lineChart>
        <c:grouping val="standard"/>
        <c:ser>
          <c:idx val="0"/>
          <c:order val="0"/>
          <c:tx>
            <c:strRef>
              <c:f>'Outstanding mortgages'!$D$3</c:f>
              <c:strCache>
                <c:ptCount val="1"/>
                <c:pt idx="0">
                  <c:v>interest-only loans as percentage of all mortgages</c:v>
                </c:pt>
              </c:strCache>
            </c:strRef>
          </c:tx>
          <c:marker>
            <c:symbol val="none"/>
          </c:marker>
          <c:cat>
            <c:strRef>
              <c:f>'Outstanding mortgages'!$A$4:$A$37</c:f>
              <c:strCache>
                <c:ptCount val="34"/>
                <c:pt idx="0">
                  <c:v>2003:Q4</c:v>
                </c:pt>
                <c:pt idx="1">
                  <c:v>2004:Q1</c:v>
                </c:pt>
                <c:pt idx="2">
                  <c:v>2004:Q2</c:v>
                </c:pt>
                <c:pt idx="3">
                  <c:v>2004:Q3</c:v>
                </c:pt>
                <c:pt idx="4">
                  <c:v>2004:Q4</c:v>
                </c:pt>
                <c:pt idx="5">
                  <c:v>2005:Q1</c:v>
                </c:pt>
                <c:pt idx="6">
                  <c:v>2005:Q2</c:v>
                </c:pt>
                <c:pt idx="7">
                  <c:v>2005:Q3</c:v>
                </c:pt>
                <c:pt idx="8">
                  <c:v>2005:Q4</c:v>
                </c:pt>
                <c:pt idx="9">
                  <c:v>2006:Q1</c:v>
                </c:pt>
                <c:pt idx="10">
                  <c:v>2006:Q2</c:v>
                </c:pt>
                <c:pt idx="11">
                  <c:v>2006:Q3</c:v>
                </c:pt>
                <c:pt idx="12">
                  <c:v>2006:Q4</c:v>
                </c:pt>
                <c:pt idx="13">
                  <c:v>2007:Q1</c:v>
                </c:pt>
                <c:pt idx="14">
                  <c:v>2007:Q2</c:v>
                </c:pt>
                <c:pt idx="15">
                  <c:v>2007:Q3</c:v>
                </c:pt>
                <c:pt idx="16">
                  <c:v>2007:Q4</c:v>
                </c:pt>
                <c:pt idx="17">
                  <c:v>2008:Q1</c:v>
                </c:pt>
                <c:pt idx="18">
                  <c:v>2008:Q2</c:v>
                </c:pt>
                <c:pt idx="19">
                  <c:v>2008:Q3</c:v>
                </c:pt>
                <c:pt idx="20">
                  <c:v>2008:Q4</c:v>
                </c:pt>
                <c:pt idx="21">
                  <c:v>2009:Q1</c:v>
                </c:pt>
                <c:pt idx="22">
                  <c:v>2009:Q2</c:v>
                </c:pt>
                <c:pt idx="23">
                  <c:v>2009:Q3</c:v>
                </c:pt>
                <c:pt idx="24">
                  <c:v>2009:Q4</c:v>
                </c:pt>
                <c:pt idx="25">
                  <c:v>2010:Q1</c:v>
                </c:pt>
                <c:pt idx="26">
                  <c:v>2010:Q2</c:v>
                </c:pt>
                <c:pt idx="27">
                  <c:v>2010:Q3</c:v>
                </c:pt>
                <c:pt idx="28">
                  <c:v>2010:Q4</c:v>
                </c:pt>
                <c:pt idx="29">
                  <c:v>2011:Q1</c:v>
                </c:pt>
                <c:pt idx="30">
                  <c:v>2011:Q2</c:v>
                </c:pt>
                <c:pt idx="31">
                  <c:v>2011:Q3</c:v>
                </c:pt>
                <c:pt idx="32">
                  <c:v>2011:Q4</c:v>
                </c:pt>
                <c:pt idx="33">
                  <c:v>2012:Q1</c:v>
                </c:pt>
              </c:strCache>
            </c:strRef>
          </c:cat>
          <c:val>
            <c:numRef>
              <c:f>'Outstanding mortgages'!$D$4:$D$37</c:f>
              <c:numCache>
                <c:formatCode>General</c:formatCode>
                <c:ptCount val="34"/>
                <c:pt idx="0">
                  <c:v>5.5328310010764259</c:v>
                </c:pt>
                <c:pt idx="1">
                  <c:v>8.8828031739344162</c:v>
                </c:pt>
                <c:pt idx="2">
                  <c:v>11.595100467932838</c:v>
                </c:pt>
                <c:pt idx="3">
                  <c:v>13.012441362431165</c:v>
                </c:pt>
                <c:pt idx="4">
                  <c:v>15.627519484009674</c:v>
                </c:pt>
                <c:pt idx="5">
                  <c:v>18.164573521716378</c:v>
                </c:pt>
                <c:pt idx="6">
                  <c:v>20.623653187983269</c:v>
                </c:pt>
                <c:pt idx="7">
                  <c:v>22.658888547743324</c:v>
                </c:pt>
                <c:pt idx="8">
                  <c:v>25.565311522732742</c:v>
                </c:pt>
                <c:pt idx="9">
                  <c:v>27.426061493411417</c:v>
                </c:pt>
                <c:pt idx="10">
                  <c:v>29.082710200353901</c:v>
                </c:pt>
                <c:pt idx="11">
                  <c:v>30.626321059072204</c:v>
                </c:pt>
                <c:pt idx="12">
                  <c:v>32.580345937687568</c:v>
                </c:pt>
                <c:pt idx="13">
                  <c:v>33.87794329649207</c:v>
                </c:pt>
                <c:pt idx="14">
                  <c:v>38.27791097675388</c:v>
                </c:pt>
                <c:pt idx="15">
                  <c:v>40.012217470983501</c:v>
                </c:pt>
                <c:pt idx="16">
                  <c:v>42.71376757589308</c:v>
                </c:pt>
                <c:pt idx="17">
                  <c:v>44.133099824868651</c:v>
                </c:pt>
                <c:pt idx="18">
                  <c:v>45.548792086741479</c:v>
                </c:pt>
                <c:pt idx="19">
                  <c:v>46.834791559444156</c:v>
                </c:pt>
                <c:pt idx="20">
                  <c:v>47.908007758381828</c:v>
                </c:pt>
                <c:pt idx="21">
                  <c:v>48.585312684499748</c:v>
                </c:pt>
                <c:pt idx="22">
                  <c:v>49.505747640560003</c:v>
                </c:pt>
                <c:pt idx="23">
                  <c:v>50.150110375275943</c:v>
                </c:pt>
                <c:pt idx="24">
                  <c:v>50.850429598456955</c:v>
                </c:pt>
                <c:pt idx="25">
                  <c:v>51.108401202038245</c:v>
                </c:pt>
                <c:pt idx="26">
                  <c:v>51.643374741200823</c:v>
                </c:pt>
                <c:pt idx="27">
                  <c:v>51.960323228868269</c:v>
                </c:pt>
                <c:pt idx="28">
                  <c:v>52.460479347271807</c:v>
                </c:pt>
                <c:pt idx="29">
                  <c:v>52.899011748738175</c:v>
                </c:pt>
                <c:pt idx="30">
                  <c:v>53.264038534668522</c:v>
                </c:pt>
                <c:pt idx="31">
                  <c:v>53.634222259611327</c:v>
                </c:pt>
                <c:pt idx="32">
                  <c:v>54.034413631807546</c:v>
                </c:pt>
                <c:pt idx="33">
                  <c:v>54.005478997177491</c:v>
                </c:pt>
              </c:numCache>
            </c:numRef>
          </c:val>
        </c:ser>
        <c:marker val="1"/>
        <c:axId val="93491584"/>
        <c:axId val="93540736"/>
      </c:lineChart>
      <c:catAx>
        <c:axId val="93491584"/>
        <c:scaling>
          <c:orientation val="minMax"/>
        </c:scaling>
        <c:axPos val="b"/>
        <c:tickLblPos val="nextTo"/>
        <c:crossAx val="93540736"/>
        <c:crosses val="autoZero"/>
        <c:auto val="1"/>
        <c:lblAlgn val="ctr"/>
        <c:lblOffset val="100"/>
      </c:catAx>
      <c:valAx>
        <c:axId val="93540736"/>
        <c:scaling>
          <c:orientation val="minMax"/>
        </c:scaling>
        <c:axPos val="l"/>
        <c:majorGridlines/>
        <c:numFmt formatCode="General" sourceLinked="1"/>
        <c:tickLblPos val="nextTo"/>
        <c:crossAx val="93491584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a-DK"/>
  <c:chart>
    <c:plotArea>
      <c:layout/>
      <c:lineChart>
        <c:grouping val="standard"/>
        <c:ser>
          <c:idx val="0"/>
          <c:order val="0"/>
          <c:tx>
            <c:strRef>
              <c:f>'mort income 8 dec'!$B$8</c:f>
              <c:strCache>
                <c:ptCount val="1"/>
                <c:pt idx="0">
                  <c:v>&lt; 30 years</c:v>
                </c:pt>
              </c:strCache>
            </c:strRef>
          </c:tx>
          <c:marker>
            <c:symbol val="none"/>
          </c:marker>
          <c:cat>
            <c:numRef>
              <c:f>'mort income 8 dec'!$A$9:$A$31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'mort income 8 dec'!$B$9:$B$31</c:f>
              <c:numCache>
                <c:formatCode>General</c:formatCode>
                <c:ptCount val="23"/>
                <c:pt idx="0">
                  <c:v>188</c:v>
                </c:pt>
                <c:pt idx="1">
                  <c:v>210</c:v>
                </c:pt>
                <c:pt idx="2">
                  <c:v>196</c:v>
                </c:pt>
                <c:pt idx="3">
                  <c:v>179</c:v>
                </c:pt>
                <c:pt idx="4">
                  <c:v>172</c:v>
                </c:pt>
                <c:pt idx="5">
                  <c:v>160</c:v>
                </c:pt>
                <c:pt idx="6">
                  <c:v>169</c:v>
                </c:pt>
                <c:pt idx="7">
                  <c:v>168</c:v>
                </c:pt>
                <c:pt idx="8">
                  <c:v>167</c:v>
                </c:pt>
                <c:pt idx="9">
                  <c:v>179</c:v>
                </c:pt>
                <c:pt idx="10">
                  <c:v>197</c:v>
                </c:pt>
                <c:pt idx="11">
                  <c:v>202</c:v>
                </c:pt>
                <c:pt idx="12">
                  <c:v>205</c:v>
                </c:pt>
                <c:pt idx="13">
                  <c:v>217</c:v>
                </c:pt>
                <c:pt idx="14">
                  <c:v>224</c:v>
                </c:pt>
                <c:pt idx="15">
                  <c:v>236</c:v>
                </c:pt>
                <c:pt idx="16">
                  <c:v>246</c:v>
                </c:pt>
                <c:pt idx="17">
                  <c:v>265</c:v>
                </c:pt>
                <c:pt idx="18">
                  <c:v>309</c:v>
                </c:pt>
                <c:pt idx="19">
                  <c:v>324</c:v>
                </c:pt>
                <c:pt idx="20">
                  <c:v>328</c:v>
                </c:pt>
                <c:pt idx="21">
                  <c:v>309</c:v>
                </c:pt>
                <c:pt idx="22">
                  <c:v>306</c:v>
                </c:pt>
              </c:numCache>
            </c:numRef>
          </c:val>
        </c:ser>
        <c:ser>
          <c:idx val="1"/>
          <c:order val="1"/>
          <c:tx>
            <c:strRef>
              <c:f>'mort income 8 dec'!$C$8</c:f>
              <c:strCache>
                <c:ptCount val="1"/>
                <c:pt idx="0">
                  <c:v>30-39 years</c:v>
                </c:pt>
              </c:strCache>
            </c:strRef>
          </c:tx>
          <c:marker>
            <c:symbol val="none"/>
          </c:marker>
          <c:cat>
            <c:numRef>
              <c:f>'mort income 8 dec'!$A$9:$A$31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'mort income 8 dec'!$C$9:$C$31</c:f>
              <c:numCache>
                <c:formatCode>General</c:formatCode>
                <c:ptCount val="23"/>
                <c:pt idx="0">
                  <c:v>171</c:v>
                </c:pt>
                <c:pt idx="1">
                  <c:v>182</c:v>
                </c:pt>
                <c:pt idx="2">
                  <c:v>175</c:v>
                </c:pt>
                <c:pt idx="3">
                  <c:v>164</c:v>
                </c:pt>
                <c:pt idx="4">
                  <c:v>160</c:v>
                </c:pt>
                <c:pt idx="5">
                  <c:v>153</c:v>
                </c:pt>
                <c:pt idx="6">
                  <c:v>165</c:v>
                </c:pt>
                <c:pt idx="7">
                  <c:v>165</c:v>
                </c:pt>
                <c:pt idx="8">
                  <c:v>164</c:v>
                </c:pt>
                <c:pt idx="9">
                  <c:v>175</c:v>
                </c:pt>
                <c:pt idx="10">
                  <c:v>192</c:v>
                </c:pt>
                <c:pt idx="11">
                  <c:v>200</c:v>
                </c:pt>
                <c:pt idx="12">
                  <c:v>196</c:v>
                </c:pt>
                <c:pt idx="13">
                  <c:v>201</c:v>
                </c:pt>
                <c:pt idx="14">
                  <c:v>207</c:v>
                </c:pt>
                <c:pt idx="15">
                  <c:v>221</c:v>
                </c:pt>
                <c:pt idx="16">
                  <c:v>227</c:v>
                </c:pt>
                <c:pt idx="17">
                  <c:v>240</c:v>
                </c:pt>
                <c:pt idx="18">
                  <c:v>268</c:v>
                </c:pt>
                <c:pt idx="19">
                  <c:v>285</c:v>
                </c:pt>
                <c:pt idx="20">
                  <c:v>288</c:v>
                </c:pt>
                <c:pt idx="21">
                  <c:v>295</c:v>
                </c:pt>
                <c:pt idx="22">
                  <c:v>307</c:v>
                </c:pt>
              </c:numCache>
            </c:numRef>
          </c:val>
        </c:ser>
        <c:ser>
          <c:idx val="2"/>
          <c:order val="2"/>
          <c:tx>
            <c:strRef>
              <c:f>'mort income 8 dec'!$D$8</c:f>
              <c:strCache>
                <c:ptCount val="1"/>
                <c:pt idx="0">
                  <c:v>40-49 years</c:v>
                </c:pt>
              </c:strCache>
            </c:strRef>
          </c:tx>
          <c:marker>
            <c:symbol val="none"/>
          </c:marker>
          <c:cat>
            <c:numRef>
              <c:f>'mort income 8 dec'!$A$9:$A$31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'mort income 8 dec'!$D$9:$D$31</c:f>
              <c:numCache>
                <c:formatCode>General</c:formatCode>
                <c:ptCount val="23"/>
                <c:pt idx="0">
                  <c:v>145</c:v>
                </c:pt>
                <c:pt idx="1">
                  <c:v>155</c:v>
                </c:pt>
                <c:pt idx="2">
                  <c:v>151</c:v>
                </c:pt>
                <c:pt idx="3">
                  <c:v>143</c:v>
                </c:pt>
                <c:pt idx="4">
                  <c:v>144</c:v>
                </c:pt>
                <c:pt idx="5">
                  <c:v>137</c:v>
                </c:pt>
                <c:pt idx="6">
                  <c:v>148</c:v>
                </c:pt>
                <c:pt idx="7">
                  <c:v>147</c:v>
                </c:pt>
                <c:pt idx="8">
                  <c:v>145</c:v>
                </c:pt>
                <c:pt idx="9">
                  <c:v>154</c:v>
                </c:pt>
                <c:pt idx="10">
                  <c:v>170</c:v>
                </c:pt>
                <c:pt idx="11">
                  <c:v>177</c:v>
                </c:pt>
                <c:pt idx="12">
                  <c:v>176</c:v>
                </c:pt>
                <c:pt idx="13">
                  <c:v>180</c:v>
                </c:pt>
                <c:pt idx="14">
                  <c:v>187</c:v>
                </c:pt>
                <c:pt idx="15">
                  <c:v>197</c:v>
                </c:pt>
                <c:pt idx="16">
                  <c:v>206</c:v>
                </c:pt>
                <c:pt idx="17">
                  <c:v>219</c:v>
                </c:pt>
                <c:pt idx="18">
                  <c:v>242</c:v>
                </c:pt>
                <c:pt idx="19">
                  <c:v>249</c:v>
                </c:pt>
                <c:pt idx="20">
                  <c:v>249</c:v>
                </c:pt>
                <c:pt idx="21">
                  <c:v>263</c:v>
                </c:pt>
                <c:pt idx="22">
                  <c:v>276</c:v>
                </c:pt>
              </c:numCache>
            </c:numRef>
          </c:val>
        </c:ser>
        <c:ser>
          <c:idx val="3"/>
          <c:order val="3"/>
          <c:tx>
            <c:strRef>
              <c:f>'mort income 8 dec'!$E$8</c:f>
              <c:strCache>
                <c:ptCount val="1"/>
                <c:pt idx="0">
                  <c:v>50-59 years</c:v>
                </c:pt>
              </c:strCache>
            </c:strRef>
          </c:tx>
          <c:marker>
            <c:symbol val="none"/>
          </c:marker>
          <c:cat>
            <c:numRef>
              <c:f>'mort income 8 dec'!$A$9:$A$31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'mort income 8 dec'!$E$9:$E$31</c:f>
              <c:numCache>
                <c:formatCode>General</c:formatCode>
                <c:ptCount val="23"/>
                <c:pt idx="0">
                  <c:v>122</c:v>
                </c:pt>
                <c:pt idx="1">
                  <c:v>133</c:v>
                </c:pt>
                <c:pt idx="2">
                  <c:v>132</c:v>
                </c:pt>
                <c:pt idx="3">
                  <c:v>126</c:v>
                </c:pt>
                <c:pt idx="4">
                  <c:v>126</c:v>
                </c:pt>
                <c:pt idx="5">
                  <c:v>125</c:v>
                </c:pt>
                <c:pt idx="6">
                  <c:v>136</c:v>
                </c:pt>
                <c:pt idx="7">
                  <c:v>136</c:v>
                </c:pt>
                <c:pt idx="8">
                  <c:v>136</c:v>
                </c:pt>
                <c:pt idx="9">
                  <c:v>144</c:v>
                </c:pt>
                <c:pt idx="10">
                  <c:v>157</c:v>
                </c:pt>
                <c:pt idx="11">
                  <c:v>165</c:v>
                </c:pt>
                <c:pt idx="12">
                  <c:v>164</c:v>
                </c:pt>
                <c:pt idx="13">
                  <c:v>166</c:v>
                </c:pt>
                <c:pt idx="14">
                  <c:v>172</c:v>
                </c:pt>
                <c:pt idx="15">
                  <c:v>184</c:v>
                </c:pt>
                <c:pt idx="16">
                  <c:v>191</c:v>
                </c:pt>
                <c:pt idx="17">
                  <c:v>201</c:v>
                </c:pt>
                <c:pt idx="18">
                  <c:v>216</c:v>
                </c:pt>
                <c:pt idx="19">
                  <c:v>221</c:v>
                </c:pt>
                <c:pt idx="20">
                  <c:v>225</c:v>
                </c:pt>
                <c:pt idx="21">
                  <c:v>227</c:v>
                </c:pt>
                <c:pt idx="22">
                  <c:v>240</c:v>
                </c:pt>
              </c:numCache>
            </c:numRef>
          </c:val>
        </c:ser>
        <c:ser>
          <c:idx val="4"/>
          <c:order val="4"/>
          <c:tx>
            <c:strRef>
              <c:f>'mort income 8 dec'!$F$8</c:f>
              <c:strCache>
                <c:ptCount val="1"/>
                <c:pt idx="0">
                  <c:v>60-69 years</c:v>
                </c:pt>
              </c:strCache>
            </c:strRef>
          </c:tx>
          <c:marker>
            <c:symbol val="none"/>
          </c:marker>
          <c:cat>
            <c:numRef>
              <c:f>'mort income 8 dec'!$A$9:$A$31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'mort income 8 dec'!$F$9:$F$31</c:f>
              <c:numCache>
                <c:formatCode>General</c:formatCode>
                <c:ptCount val="23"/>
                <c:pt idx="0">
                  <c:v>111</c:v>
                </c:pt>
                <c:pt idx="1">
                  <c:v>115</c:v>
                </c:pt>
                <c:pt idx="2">
                  <c:v>107</c:v>
                </c:pt>
                <c:pt idx="3">
                  <c:v>113</c:v>
                </c:pt>
                <c:pt idx="4">
                  <c:v>109</c:v>
                </c:pt>
                <c:pt idx="5">
                  <c:v>116</c:v>
                </c:pt>
                <c:pt idx="6">
                  <c:v>120</c:v>
                </c:pt>
                <c:pt idx="7">
                  <c:v>129</c:v>
                </c:pt>
                <c:pt idx="8">
                  <c:v>137</c:v>
                </c:pt>
                <c:pt idx="9">
                  <c:v>154</c:v>
                </c:pt>
                <c:pt idx="10">
                  <c:v>159</c:v>
                </c:pt>
                <c:pt idx="11">
                  <c:v>176</c:v>
                </c:pt>
                <c:pt idx="12">
                  <c:v>174</c:v>
                </c:pt>
                <c:pt idx="13">
                  <c:v>176</c:v>
                </c:pt>
                <c:pt idx="14">
                  <c:v>177</c:v>
                </c:pt>
                <c:pt idx="15">
                  <c:v>187</c:v>
                </c:pt>
                <c:pt idx="16">
                  <c:v>196</c:v>
                </c:pt>
                <c:pt idx="17">
                  <c:v>204</c:v>
                </c:pt>
                <c:pt idx="18">
                  <c:v>219</c:v>
                </c:pt>
                <c:pt idx="19">
                  <c:v>229</c:v>
                </c:pt>
                <c:pt idx="20">
                  <c:v>233</c:v>
                </c:pt>
                <c:pt idx="21">
                  <c:v>233</c:v>
                </c:pt>
                <c:pt idx="22">
                  <c:v>256</c:v>
                </c:pt>
              </c:numCache>
            </c:numRef>
          </c:val>
        </c:ser>
        <c:ser>
          <c:idx val="5"/>
          <c:order val="5"/>
          <c:tx>
            <c:strRef>
              <c:f>'mort income 8 dec'!$G$8</c:f>
              <c:strCache>
                <c:ptCount val="1"/>
                <c:pt idx="0">
                  <c:v>70 years and above</c:v>
                </c:pt>
              </c:strCache>
            </c:strRef>
          </c:tx>
          <c:marker>
            <c:symbol val="none"/>
          </c:marker>
          <c:cat>
            <c:numRef>
              <c:f>'mort income 8 dec'!$A$9:$A$31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'mort income 8 dec'!$G$9:$G$31</c:f>
              <c:numCache>
                <c:formatCode>General</c:formatCode>
                <c:ptCount val="23"/>
                <c:pt idx="0">
                  <c:v>82</c:v>
                </c:pt>
                <c:pt idx="1">
                  <c:v>87</c:v>
                </c:pt>
                <c:pt idx="2">
                  <c:v>74</c:v>
                </c:pt>
                <c:pt idx="3">
                  <c:v>77</c:v>
                </c:pt>
                <c:pt idx="4">
                  <c:v>79</c:v>
                </c:pt>
                <c:pt idx="5">
                  <c:v>79</c:v>
                </c:pt>
                <c:pt idx="6">
                  <c:v>77</c:v>
                </c:pt>
                <c:pt idx="7">
                  <c:v>78</c:v>
                </c:pt>
                <c:pt idx="8">
                  <c:v>79</c:v>
                </c:pt>
                <c:pt idx="9">
                  <c:v>88</c:v>
                </c:pt>
                <c:pt idx="10">
                  <c:v>98</c:v>
                </c:pt>
                <c:pt idx="11">
                  <c:v>116</c:v>
                </c:pt>
                <c:pt idx="12">
                  <c:v>123</c:v>
                </c:pt>
                <c:pt idx="13">
                  <c:v>130</c:v>
                </c:pt>
                <c:pt idx="14">
                  <c:v>131</c:v>
                </c:pt>
                <c:pt idx="15">
                  <c:v>135</c:v>
                </c:pt>
                <c:pt idx="16">
                  <c:v>140</c:v>
                </c:pt>
                <c:pt idx="17">
                  <c:v>148</c:v>
                </c:pt>
                <c:pt idx="18">
                  <c:v>156</c:v>
                </c:pt>
                <c:pt idx="19">
                  <c:v>173</c:v>
                </c:pt>
                <c:pt idx="20">
                  <c:v>182</c:v>
                </c:pt>
                <c:pt idx="21">
                  <c:v>187</c:v>
                </c:pt>
                <c:pt idx="22">
                  <c:v>194</c:v>
                </c:pt>
              </c:numCache>
            </c:numRef>
          </c:val>
        </c:ser>
        <c:ser>
          <c:idx val="6"/>
          <c:order val="6"/>
          <c:tx>
            <c:strRef>
              <c:f>'mort income 8 dec'!$H$8</c:f>
              <c:strCache>
                <c:ptCount val="1"/>
                <c:pt idx="0">
                  <c:v>All</c:v>
                </c:pt>
              </c:strCache>
            </c:strRef>
          </c:tx>
          <c:marker>
            <c:symbol val="none"/>
          </c:marker>
          <c:cat>
            <c:numRef>
              <c:f>'mort income 8 dec'!$A$9:$A$31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'mort income 8 dec'!$H$9:$H$31</c:f>
              <c:numCache>
                <c:formatCode>General</c:formatCode>
                <c:ptCount val="23"/>
                <c:pt idx="0">
                  <c:v>152</c:v>
                </c:pt>
                <c:pt idx="1">
                  <c:v>162</c:v>
                </c:pt>
                <c:pt idx="2">
                  <c:v>155</c:v>
                </c:pt>
                <c:pt idx="3">
                  <c:v>146</c:v>
                </c:pt>
                <c:pt idx="4">
                  <c:v>142</c:v>
                </c:pt>
                <c:pt idx="5">
                  <c:v>136</c:v>
                </c:pt>
                <c:pt idx="6">
                  <c:v>146</c:v>
                </c:pt>
                <c:pt idx="7">
                  <c:v>146</c:v>
                </c:pt>
                <c:pt idx="8">
                  <c:v>145</c:v>
                </c:pt>
                <c:pt idx="9">
                  <c:v>156</c:v>
                </c:pt>
                <c:pt idx="10">
                  <c:v>170</c:v>
                </c:pt>
                <c:pt idx="11">
                  <c:v>179</c:v>
                </c:pt>
                <c:pt idx="12">
                  <c:v>178</c:v>
                </c:pt>
                <c:pt idx="13">
                  <c:v>182</c:v>
                </c:pt>
                <c:pt idx="14">
                  <c:v>186</c:v>
                </c:pt>
                <c:pt idx="15">
                  <c:v>198</c:v>
                </c:pt>
                <c:pt idx="16">
                  <c:v>205</c:v>
                </c:pt>
                <c:pt idx="17">
                  <c:v>216</c:v>
                </c:pt>
                <c:pt idx="18">
                  <c:v>236</c:v>
                </c:pt>
                <c:pt idx="19">
                  <c:v>246</c:v>
                </c:pt>
                <c:pt idx="20">
                  <c:v>249</c:v>
                </c:pt>
                <c:pt idx="21">
                  <c:v>254</c:v>
                </c:pt>
                <c:pt idx="22">
                  <c:v>266</c:v>
                </c:pt>
              </c:numCache>
            </c:numRef>
          </c:val>
        </c:ser>
        <c:marker val="1"/>
        <c:axId val="102304000"/>
        <c:axId val="102313984"/>
      </c:lineChart>
      <c:catAx>
        <c:axId val="102304000"/>
        <c:scaling>
          <c:orientation val="minMax"/>
        </c:scaling>
        <c:axPos val="b"/>
        <c:numFmt formatCode="General" sourceLinked="1"/>
        <c:tickLblPos val="nextTo"/>
        <c:crossAx val="102313984"/>
        <c:crosses val="autoZero"/>
        <c:auto val="1"/>
        <c:lblAlgn val="ctr"/>
        <c:lblOffset val="100"/>
      </c:catAx>
      <c:valAx>
        <c:axId val="102313984"/>
        <c:scaling>
          <c:orientation val="minMax"/>
        </c:scaling>
        <c:axPos val="l"/>
        <c:majorGridlines/>
        <c:numFmt formatCode="General" sourceLinked="1"/>
        <c:tickLblPos val="nextTo"/>
        <c:crossAx val="10230400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a-DK"/>
  <c:chart>
    <c:plotArea>
      <c:layout/>
      <c:lineChart>
        <c:grouping val="standard"/>
        <c:ser>
          <c:idx val="0"/>
          <c:order val="0"/>
          <c:tx>
            <c:strRef>
              <c:f>'mort income 5 dec'!$B$9</c:f>
              <c:strCache>
                <c:ptCount val="1"/>
                <c:pt idx="0">
                  <c:v>&lt; 30 years</c:v>
                </c:pt>
              </c:strCache>
            </c:strRef>
          </c:tx>
          <c:marker>
            <c:symbol val="none"/>
          </c:marker>
          <c:cat>
            <c:numRef>
              <c:f>'mort income 5 dec'!$A$10:$A$32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'mort income 5 dec'!$B$10:$B$32</c:f>
              <c:numCache>
                <c:formatCode>General</c:formatCode>
                <c:ptCount val="23"/>
                <c:pt idx="0">
                  <c:v>129</c:v>
                </c:pt>
                <c:pt idx="1">
                  <c:v>140</c:v>
                </c:pt>
                <c:pt idx="2">
                  <c:v>132</c:v>
                </c:pt>
                <c:pt idx="3">
                  <c:v>121</c:v>
                </c:pt>
                <c:pt idx="4">
                  <c:v>117</c:v>
                </c:pt>
                <c:pt idx="5">
                  <c:v>111</c:v>
                </c:pt>
                <c:pt idx="6">
                  <c:v>116</c:v>
                </c:pt>
                <c:pt idx="7">
                  <c:v>116</c:v>
                </c:pt>
                <c:pt idx="8">
                  <c:v>117</c:v>
                </c:pt>
                <c:pt idx="9">
                  <c:v>124</c:v>
                </c:pt>
                <c:pt idx="10">
                  <c:v>135</c:v>
                </c:pt>
                <c:pt idx="11">
                  <c:v>142</c:v>
                </c:pt>
                <c:pt idx="12">
                  <c:v>144</c:v>
                </c:pt>
                <c:pt idx="13">
                  <c:v>149</c:v>
                </c:pt>
                <c:pt idx="14">
                  <c:v>155</c:v>
                </c:pt>
                <c:pt idx="15">
                  <c:v>158</c:v>
                </c:pt>
                <c:pt idx="16">
                  <c:v>168</c:v>
                </c:pt>
                <c:pt idx="17">
                  <c:v>177</c:v>
                </c:pt>
                <c:pt idx="18">
                  <c:v>191</c:v>
                </c:pt>
                <c:pt idx="19">
                  <c:v>200</c:v>
                </c:pt>
                <c:pt idx="20">
                  <c:v>205</c:v>
                </c:pt>
                <c:pt idx="21">
                  <c:v>207</c:v>
                </c:pt>
                <c:pt idx="22">
                  <c:v>203</c:v>
                </c:pt>
              </c:numCache>
            </c:numRef>
          </c:val>
        </c:ser>
        <c:ser>
          <c:idx val="1"/>
          <c:order val="1"/>
          <c:tx>
            <c:strRef>
              <c:f>'mort income 5 dec'!$C$9</c:f>
              <c:strCache>
                <c:ptCount val="1"/>
                <c:pt idx="0">
                  <c:v>30-39 years</c:v>
                </c:pt>
              </c:strCache>
            </c:strRef>
          </c:tx>
          <c:marker>
            <c:symbol val="none"/>
          </c:marker>
          <c:cat>
            <c:numRef>
              <c:f>'mort income 5 dec'!$A$10:$A$32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'mort income 5 dec'!$C$10:$C$32</c:f>
              <c:numCache>
                <c:formatCode>General</c:formatCode>
                <c:ptCount val="23"/>
                <c:pt idx="0">
                  <c:v>114</c:v>
                </c:pt>
                <c:pt idx="1">
                  <c:v>122</c:v>
                </c:pt>
                <c:pt idx="2">
                  <c:v>119</c:v>
                </c:pt>
                <c:pt idx="3">
                  <c:v>112</c:v>
                </c:pt>
                <c:pt idx="4">
                  <c:v>109</c:v>
                </c:pt>
                <c:pt idx="5">
                  <c:v>106</c:v>
                </c:pt>
                <c:pt idx="6">
                  <c:v>114</c:v>
                </c:pt>
                <c:pt idx="7">
                  <c:v>114</c:v>
                </c:pt>
                <c:pt idx="8">
                  <c:v>114</c:v>
                </c:pt>
                <c:pt idx="9">
                  <c:v>123</c:v>
                </c:pt>
                <c:pt idx="10">
                  <c:v>137</c:v>
                </c:pt>
                <c:pt idx="11">
                  <c:v>144</c:v>
                </c:pt>
                <c:pt idx="12">
                  <c:v>143</c:v>
                </c:pt>
                <c:pt idx="13">
                  <c:v>146</c:v>
                </c:pt>
                <c:pt idx="14">
                  <c:v>149</c:v>
                </c:pt>
                <c:pt idx="15">
                  <c:v>158</c:v>
                </c:pt>
                <c:pt idx="16">
                  <c:v>163</c:v>
                </c:pt>
                <c:pt idx="17">
                  <c:v>171</c:v>
                </c:pt>
                <c:pt idx="18">
                  <c:v>184</c:v>
                </c:pt>
                <c:pt idx="19">
                  <c:v>191</c:v>
                </c:pt>
                <c:pt idx="20">
                  <c:v>193</c:v>
                </c:pt>
                <c:pt idx="21">
                  <c:v>199</c:v>
                </c:pt>
                <c:pt idx="22">
                  <c:v>212</c:v>
                </c:pt>
              </c:numCache>
            </c:numRef>
          </c:val>
        </c:ser>
        <c:ser>
          <c:idx val="2"/>
          <c:order val="2"/>
          <c:tx>
            <c:strRef>
              <c:f>'mort income 5 dec'!$D$9</c:f>
              <c:strCache>
                <c:ptCount val="1"/>
                <c:pt idx="0">
                  <c:v>40-49 years</c:v>
                </c:pt>
              </c:strCache>
            </c:strRef>
          </c:tx>
          <c:marker>
            <c:symbol val="none"/>
          </c:marker>
          <c:cat>
            <c:numRef>
              <c:f>'mort income 5 dec'!$A$10:$A$32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'mort income 5 dec'!$D$10:$D$32</c:f>
              <c:numCache>
                <c:formatCode>General</c:formatCode>
                <c:ptCount val="23"/>
                <c:pt idx="0">
                  <c:v>82</c:v>
                </c:pt>
                <c:pt idx="1">
                  <c:v>87</c:v>
                </c:pt>
                <c:pt idx="2">
                  <c:v>86</c:v>
                </c:pt>
                <c:pt idx="3">
                  <c:v>82</c:v>
                </c:pt>
                <c:pt idx="4">
                  <c:v>85</c:v>
                </c:pt>
                <c:pt idx="5">
                  <c:v>82</c:v>
                </c:pt>
                <c:pt idx="6">
                  <c:v>89</c:v>
                </c:pt>
                <c:pt idx="7">
                  <c:v>90</c:v>
                </c:pt>
                <c:pt idx="8">
                  <c:v>92</c:v>
                </c:pt>
                <c:pt idx="9">
                  <c:v>99</c:v>
                </c:pt>
                <c:pt idx="10">
                  <c:v>110</c:v>
                </c:pt>
                <c:pt idx="11">
                  <c:v>116</c:v>
                </c:pt>
                <c:pt idx="12">
                  <c:v>117</c:v>
                </c:pt>
                <c:pt idx="13">
                  <c:v>120</c:v>
                </c:pt>
                <c:pt idx="14">
                  <c:v>124</c:v>
                </c:pt>
                <c:pt idx="15">
                  <c:v>131</c:v>
                </c:pt>
                <c:pt idx="16">
                  <c:v>139</c:v>
                </c:pt>
                <c:pt idx="17">
                  <c:v>147</c:v>
                </c:pt>
                <c:pt idx="18">
                  <c:v>155</c:v>
                </c:pt>
                <c:pt idx="19">
                  <c:v>158</c:v>
                </c:pt>
                <c:pt idx="20">
                  <c:v>157</c:v>
                </c:pt>
                <c:pt idx="21">
                  <c:v>161</c:v>
                </c:pt>
                <c:pt idx="22">
                  <c:v>174</c:v>
                </c:pt>
              </c:numCache>
            </c:numRef>
          </c:val>
        </c:ser>
        <c:ser>
          <c:idx val="3"/>
          <c:order val="3"/>
          <c:tx>
            <c:strRef>
              <c:f>'mort income 5 dec'!$E$9</c:f>
              <c:strCache>
                <c:ptCount val="1"/>
                <c:pt idx="0">
                  <c:v>50-59 years</c:v>
                </c:pt>
              </c:strCache>
            </c:strRef>
          </c:tx>
          <c:marker>
            <c:symbol val="none"/>
          </c:marker>
          <c:cat>
            <c:numRef>
              <c:f>'mort income 5 dec'!$A$10:$A$32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'mort income 5 dec'!$E$10:$E$32</c:f>
              <c:numCache>
                <c:formatCode>General</c:formatCode>
                <c:ptCount val="23"/>
                <c:pt idx="0">
                  <c:v>55</c:v>
                </c:pt>
                <c:pt idx="1">
                  <c:v>62</c:v>
                </c:pt>
                <c:pt idx="2">
                  <c:v>60</c:v>
                </c:pt>
                <c:pt idx="3">
                  <c:v>57</c:v>
                </c:pt>
                <c:pt idx="4">
                  <c:v>57</c:v>
                </c:pt>
                <c:pt idx="5">
                  <c:v>58</c:v>
                </c:pt>
                <c:pt idx="6">
                  <c:v>63</c:v>
                </c:pt>
                <c:pt idx="7">
                  <c:v>67</c:v>
                </c:pt>
                <c:pt idx="8">
                  <c:v>71</c:v>
                </c:pt>
                <c:pt idx="9">
                  <c:v>80</c:v>
                </c:pt>
                <c:pt idx="10">
                  <c:v>85</c:v>
                </c:pt>
                <c:pt idx="11">
                  <c:v>90</c:v>
                </c:pt>
                <c:pt idx="12">
                  <c:v>91</c:v>
                </c:pt>
                <c:pt idx="13">
                  <c:v>94</c:v>
                </c:pt>
                <c:pt idx="14">
                  <c:v>96</c:v>
                </c:pt>
                <c:pt idx="15">
                  <c:v>103</c:v>
                </c:pt>
                <c:pt idx="16">
                  <c:v>112</c:v>
                </c:pt>
                <c:pt idx="17">
                  <c:v>114</c:v>
                </c:pt>
                <c:pt idx="18">
                  <c:v>121</c:v>
                </c:pt>
                <c:pt idx="19">
                  <c:v>123</c:v>
                </c:pt>
                <c:pt idx="20">
                  <c:v>124</c:v>
                </c:pt>
                <c:pt idx="21">
                  <c:v>125</c:v>
                </c:pt>
                <c:pt idx="22">
                  <c:v>132</c:v>
                </c:pt>
              </c:numCache>
            </c:numRef>
          </c:val>
        </c:ser>
        <c:ser>
          <c:idx val="4"/>
          <c:order val="4"/>
          <c:tx>
            <c:strRef>
              <c:f>'mort income 5 dec'!$F$9</c:f>
              <c:strCache>
                <c:ptCount val="1"/>
                <c:pt idx="0">
                  <c:v>60-69 years</c:v>
                </c:pt>
              </c:strCache>
            </c:strRef>
          </c:tx>
          <c:marker>
            <c:symbol val="none"/>
          </c:marker>
          <c:cat>
            <c:numRef>
              <c:f>'mort income 5 dec'!$A$10:$A$32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'mort income 5 dec'!$F$10:$F$32</c:f>
              <c:numCache>
                <c:formatCode>General</c:formatCode>
                <c:ptCount val="23"/>
                <c:pt idx="0">
                  <c:v>31</c:v>
                </c:pt>
                <c:pt idx="1">
                  <c:v>32</c:v>
                </c:pt>
                <c:pt idx="2">
                  <c:v>32</c:v>
                </c:pt>
                <c:pt idx="3">
                  <c:v>33</c:v>
                </c:pt>
                <c:pt idx="4">
                  <c:v>33</c:v>
                </c:pt>
                <c:pt idx="5">
                  <c:v>33</c:v>
                </c:pt>
                <c:pt idx="6">
                  <c:v>35</c:v>
                </c:pt>
                <c:pt idx="7">
                  <c:v>37</c:v>
                </c:pt>
                <c:pt idx="8">
                  <c:v>40</c:v>
                </c:pt>
                <c:pt idx="9">
                  <c:v>47</c:v>
                </c:pt>
                <c:pt idx="10">
                  <c:v>50</c:v>
                </c:pt>
                <c:pt idx="11">
                  <c:v>56</c:v>
                </c:pt>
                <c:pt idx="12">
                  <c:v>63</c:v>
                </c:pt>
                <c:pt idx="13">
                  <c:v>69</c:v>
                </c:pt>
                <c:pt idx="14">
                  <c:v>68</c:v>
                </c:pt>
                <c:pt idx="15">
                  <c:v>75</c:v>
                </c:pt>
                <c:pt idx="16">
                  <c:v>85</c:v>
                </c:pt>
                <c:pt idx="17">
                  <c:v>77</c:v>
                </c:pt>
                <c:pt idx="18">
                  <c:v>83</c:v>
                </c:pt>
                <c:pt idx="19">
                  <c:v>93</c:v>
                </c:pt>
                <c:pt idx="20">
                  <c:v>91</c:v>
                </c:pt>
                <c:pt idx="21">
                  <c:v>89</c:v>
                </c:pt>
                <c:pt idx="22">
                  <c:v>108</c:v>
                </c:pt>
              </c:numCache>
            </c:numRef>
          </c:val>
        </c:ser>
        <c:ser>
          <c:idx val="5"/>
          <c:order val="5"/>
          <c:tx>
            <c:strRef>
              <c:f>'mort income 5 dec'!$G$9</c:f>
              <c:strCache>
                <c:ptCount val="1"/>
                <c:pt idx="0">
                  <c:v>70 years and above</c:v>
                </c:pt>
              </c:strCache>
            </c:strRef>
          </c:tx>
          <c:marker>
            <c:symbol val="none"/>
          </c:marker>
          <c:cat>
            <c:numRef>
              <c:f>'mort income 5 dec'!$A$10:$A$32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'mort income 5 dec'!$G$10:$G$32</c:f>
              <c:numCache>
                <c:formatCode>General</c:formatCode>
                <c:ptCount val="23"/>
                <c:pt idx="0">
                  <c:v>5</c:v>
                </c:pt>
                <c:pt idx="1">
                  <c:v>7</c:v>
                </c:pt>
                <c:pt idx="2">
                  <c:v>5</c:v>
                </c:pt>
                <c:pt idx="3">
                  <c:v>5</c:v>
                </c:pt>
                <c:pt idx="4">
                  <c:v>6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1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</c:numCache>
            </c:numRef>
          </c:val>
        </c:ser>
        <c:ser>
          <c:idx val="6"/>
          <c:order val="6"/>
          <c:tx>
            <c:strRef>
              <c:f>'mort income 5 dec'!$H$9</c:f>
              <c:strCache>
                <c:ptCount val="1"/>
                <c:pt idx="0">
                  <c:v>All</c:v>
                </c:pt>
              </c:strCache>
            </c:strRef>
          </c:tx>
          <c:marker>
            <c:symbol val="none"/>
          </c:marker>
          <c:cat>
            <c:numRef>
              <c:f>'mort income 5 dec'!$A$10:$A$32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'mort income 5 dec'!$H$10:$H$32</c:f>
              <c:numCache>
                <c:formatCode>General</c:formatCode>
                <c:ptCount val="23"/>
                <c:pt idx="0">
                  <c:v>76</c:v>
                </c:pt>
                <c:pt idx="1">
                  <c:v>82</c:v>
                </c:pt>
                <c:pt idx="2">
                  <c:v>79</c:v>
                </c:pt>
                <c:pt idx="3">
                  <c:v>76</c:v>
                </c:pt>
                <c:pt idx="4">
                  <c:v>73</c:v>
                </c:pt>
                <c:pt idx="5">
                  <c:v>72</c:v>
                </c:pt>
                <c:pt idx="6">
                  <c:v>76</c:v>
                </c:pt>
                <c:pt idx="7">
                  <c:v>78</c:v>
                </c:pt>
                <c:pt idx="8">
                  <c:v>80</c:v>
                </c:pt>
                <c:pt idx="9">
                  <c:v>87</c:v>
                </c:pt>
                <c:pt idx="10">
                  <c:v>95</c:v>
                </c:pt>
                <c:pt idx="11">
                  <c:v>102</c:v>
                </c:pt>
                <c:pt idx="12">
                  <c:v>104</c:v>
                </c:pt>
                <c:pt idx="13">
                  <c:v>106</c:v>
                </c:pt>
                <c:pt idx="14">
                  <c:v>108</c:v>
                </c:pt>
                <c:pt idx="15">
                  <c:v>115</c:v>
                </c:pt>
                <c:pt idx="16">
                  <c:v>121</c:v>
                </c:pt>
                <c:pt idx="17">
                  <c:v>125</c:v>
                </c:pt>
                <c:pt idx="18">
                  <c:v>132</c:v>
                </c:pt>
                <c:pt idx="19">
                  <c:v>135</c:v>
                </c:pt>
                <c:pt idx="20">
                  <c:v>136</c:v>
                </c:pt>
                <c:pt idx="21">
                  <c:v>135</c:v>
                </c:pt>
                <c:pt idx="22">
                  <c:v>144</c:v>
                </c:pt>
              </c:numCache>
            </c:numRef>
          </c:val>
        </c:ser>
        <c:marker val="1"/>
        <c:axId val="102368000"/>
        <c:axId val="102369536"/>
      </c:lineChart>
      <c:catAx>
        <c:axId val="102368000"/>
        <c:scaling>
          <c:orientation val="minMax"/>
        </c:scaling>
        <c:axPos val="b"/>
        <c:numFmt formatCode="General" sourceLinked="1"/>
        <c:tickLblPos val="nextTo"/>
        <c:crossAx val="102369536"/>
        <c:crosses val="autoZero"/>
        <c:auto val="1"/>
        <c:lblAlgn val="ctr"/>
        <c:lblOffset val="100"/>
      </c:catAx>
      <c:valAx>
        <c:axId val="102369536"/>
        <c:scaling>
          <c:orientation val="minMax"/>
        </c:scaling>
        <c:axPos val="l"/>
        <c:majorGridlines/>
        <c:numFmt formatCode="General" sourceLinked="1"/>
        <c:tickLblPos val="nextTo"/>
        <c:crossAx val="10236800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a-DK"/>
  <c:chart>
    <c:plotArea>
      <c:layout/>
      <c:lineChart>
        <c:grouping val="standard"/>
        <c:ser>
          <c:idx val="0"/>
          <c:order val="0"/>
          <c:tx>
            <c:strRef>
              <c:f>årsdata!$B$10</c:f>
              <c:strCache>
                <c:ptCount val="1"/>
                <c:pt idx="0">
                  <c:v>Announced foreclosures</c:v>
                </c:pt>
              </c:strCache>
            </c:strRef>
          </c:tx>
          <c:marker>
            <c:symbol val="none"/>
          </c:marker>
          <c:cat>
            <c:numRef>
              <c:f>årsdata!$A$11:$A$43</c:f>
              <c:numCache>
                <c:formatCode>General</c:formatCode>
                <c:ptCount val="33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</c:numCache>
            </c:numRef>
          </c:cat>
          <c:val>
            <c:numRef>
              <c:f>årsdata!$B$11:$B$43</c:f>
              <c:numCache>
                <c:formatCode>General</c:formatCode>
                <c:ptCount val="33"/>
                <c:pt idx="0">
                  <c:v>3300</c:v>
                </c:pt>
                <c:pt idx="1">
                  <c:v>6846</c:v>
                </c:pt>
                <c:pt idx="2">
                  <c:v>14923</c:v>
                </c:pt>
                <c:pt idx="3">
                  <c:v>17516</c:v>
                </c:pt>
                <c:pt idx="4">
                  <c:v>14977</c:v>
                </c:pt>
                <c:pt idx="5">
                  <c:v>10444</c:v>
                </c:pt>
                <c:pt idx="6">
                  <c:v>8647</c:v>
                </c:pt>
                <c:pt idx="7">
                  <c:v>8280</c:v>
                </c:pt>
                <c:pt idx="8">
                  <c:v>10785</c:v>
                </c:pt>
                <c:pt idx="9">
                  <c:v>14667</c:v>
                </c:pt>
                <c:pt idx="10">
                  <c:v>19896</c:v>
                </c:pt>
                <c:pt idx="11">
                  <c:v>20339</c:v>
                </c:pt>
                <c:pt idx="12">
                  <c:v>18188</c:v>
                </c:pt>
                <c:pt idx="13">
                  <c:v>16519</c:v>
                </c:pt>
                <c:pt idx="14">
                  <c:v>14693</c:v>
                </c:pt>
                <c:pt idx="15">
                  <c:v>8788</c:v>
                </c:pt>
                <c:pt idx="16">
                  <c:v>5126</c:v>
                </c:pt>
                <c:pt idx="17">
                  <c:v>3666</c:v>
                </c:pt>
                <c:pt idx="18">
                  <c:v>2824</c:v>
                </c:pt>
                <c:pt idx="19">
                  <c:v>2426</c:v>
                </c:pt>
                <c:pt idx="20">
                  <c:v>2397</c:v>
                </c:pt>
                <c:pt idx="21">
                  <c:v>2584</c:v>
                </c:pt>
                <c:pt idx="22">
                  <c:v>2682</c:v>
                </c:pt>
                <c:pt idx="23">
                  <c:v>3041</c:v>
                </c:pt>
                <c:pt idx="24">
                  <c:v>3039</c:v>
                </c:pt>
                <c:pt idx="25">
                  <c:v>2640</c:v>
                </c:pt>
                <c:pt idx="26">
                  <c:v>1874</c:v>
                </c:pt>
                <c:pt idx="27">
                  <c:v>1231</c:v>
                </c:pt>
                <c:pt idx="28">
                  <c:v>1392</c:v>
                </c:pt>
                <c:pt idx="29">
                  <c:v>2840</c:v>
                </c:pt>
                <c:pt idx="30">
                  <c:v>4140</c:v>
                </c:pt>
                <c:pt idx="31">
                  <c:v>5222</c:v>
                </c:pt>
                <c:pt idx="32">
                  <c:v>5025</c:v>
                </c:pt>
              </c:numCache>
            </c:numRef>
          </c:val>
        </c:ser>
        <c:ser>
          <c:idx val="1"/>
          <c:order val="1"/>
          <c:tx>
            <c:strRef>
              <c:f>årsdata!$C$10</c:f>
              <c:strCache>
                <c:ptCount val="1"/>
                <c:pt idx="0">
                  <c:v>Realized foreclosures</c:v>
                </c:pt>
              </c:strCache>
            </c:strRef>
          </c:tx>
          <c:marker>
            <c:symbol val="none"/>
          </c:marker>
          <c:cat>
            <c:numRef>
              <c:f>årsdata!$A$11:$A$43</c:f>
              <c:numCache>
                <c:formatCode>General</c:formatCode>
                <c:ptCount val="33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</c:numCache>
            </c:numRef>
          </c:cat>
          <c:val>
            <c:numRef>
              <c:f>årsdata!$C$11:$C$43</c:f>
              <c:numCache>
                <c:formatCode>General</c:formatCode>
                <c:ptCount val="33"/>
                <c:pt idx="0">
                  <c:v>2931</c:v>
                </c:pt>
                <c:pt idx="1">
                  <c:v>6066</c:v>
                </c:pt>
                <c:pt idx="2">
                  <c:v>13816</c:v>
                </c:pt>
                <c:pt idx="3">
                  <c:v>16651</c:v>
                </c:pt>
                <c:pt idx="4">
                  <c:v>15256</c:v>
                </c:pt>
                <c:pt idx="5">
                  <c:v>8000</c:v>
                </c:pt>
                <c:pt idx="6">
                  <c:v>5875</c:v>
                </c:pt>
                <c:pt idx="7">
                  <c:v>5370</c:v>
                </c:pt>
                <c:pt idx="8">
                  <c:v>7015</c:v>
                </c:pt>
                <c:pt idx="9">
                  <c:v>10235</c:v>
                </c:pt>
                <c:pt idx="10">
                  <c:v>14390</c:v>
                </c:pt>
                <c:pt idx="11">
                  <c:v>14262</c:v>
                </c:pt>
                <c:pt idx="12">
                  <c:v>12040</c:v>
                </c:pt>
                <c:pt idx="13">
                  <c:v>10646</c:v>
                </c:pt>
                <c:pt idx="14">
                  <c:v>10671</c:v>
                </c:pt>
                <c:pt idx="15">
                  <c:v>6377</c:v>
                </c:pt>
                <c:pt idx="16">
                  <c:v>3398</c:v>
                </c:pt>
                <c:pt idx="17">
                  <c:v>2164</c:v>
                </c:pt>
                <c:pt idx="18">
                  <c:v>1692</c:v>
                </c:pt>
                <c:pt idx="19">
                  <c:v>1361</c:v>
                </c:pt>
                <c:pt idx="20">
                  <c:v>1488</c:v>
                </c:pt>
                <c:pt idx="21">
                  <c:v>1502</c:v>
                </c:pt>
                <c:pt idx="22">
                  <c:v>1576</c:v>
                </c:pt>
                <c:pt idx="23">
                  <c:v>1810</c:v>
                </c:pt>
                <c:pt idx="24">
                  <c:v>1842</c:v>
                </c:pt>
                <c:pt idx="25">
                  <c:v>1586</c:v>
                </c:pt>
                <c:pt idx="26">
                  <c:v>1045</c:v>
                </c:pt>
                <c:pt idx="27">
                  <c:v>689</c:v>
                </c:pt>
                <c:pt idx="28">
                  <c:v>718</c:v>
                </c:pt>
                <c:pt idx="29">
                  <c:v>1756</c:v>
                </c:pt>
                <c:pt idx="30">
                  <c:v>4355</c:v>
                </c:pt>
                <c:pt idx="31">
                  <c:v>5305</c:v>
                </c:pt>
              </c:numCache>
            </c:numRef>
          </c:val>
        </c:ser>
        <c:marker val="1"/>
        <c:axId val="102316672"/>
        <c:axId val="102386688"/>
      </c:lineChart>
      <c:catAx>
        <c:axId val="102316672"/>
        <c:scaling>
          <c:orientation val="minMax"/>
        </c:scaling>
        <c:axPos val="b"/>
        <c:numFmt formatCode="General" sourceLinked="1"/>
        <c:tickLblPos val="nextTo"/>
        <c:crossAx val="102386688"/>
        <c:crosses val="autoZero"/>
        <c:auto val="1"/>
        <c:lblAlgn val="ctr"/>
        <c:lblOffset val="100"/>
      </c:catAx>
      <c:valAx>
        <c:axId val="102386688"/>
        <c:scaling>
          <c:orientation val="minMax"/>
        </c:scaling>
        <c:axPos val="l"/>
        <c:majorGridlines/>
        <c:numFmt formatCode="General" sourceLinked="1"/>
        <c:tickLblPos val="nextTo"/>
        <c:crossAx val="10231667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a-DK"/>
  <c:chart>
    <c:autoTitleDeleted val="1"/>
    <c:plotArea>
      <c:layout/>
      <c:lineChart>
        <c:grouping val="standard"/>
        <c:ser>
          <c:idx val="2"/>
          <c:order val="0"/>
          <c:tx>
            <c:strRef>
              <c:f>årsdata!$D$10</c:f>
              <c:strCache>
                <c:ptCount val="1"/>
                <c:pt idx="0">
                  <c:v>Realized foreclosures in per cent of announced</c:v>
                </c:pt>
              </c:strCache>
            </c:strRef>
          </c:tx>
          <c:marker>
            <c:symbol val="none"/>
          </c:marker>
          <c:cat>
            <c:numRef>
              <c:f>årsdata!$A$11:$A$42</c:f>
              <c:numCache>
                <c:formatCode>General</c:formatCode>
                <c:ptCount val="32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</c:numCache>
            </c:numRef>
          </c:cat>
          <c:val>
            <c:numRef>
              <c:f>årsdata!$D$11:$D$42</c:f>
              <c:numCache>
                <c:formatCode>General</c:formatCode>
                <c:ptCount val="32"/>
                <c:pt idx="0">
                  <c:v>88.818181818181785</c:v>
                </c:pt>
                <c:pt idx="1">
                  <c:v>88.606485539000872</c:v>
                </c:pt>
                <c:pt idx="2">
                  <c:v>92.581920525363557</c:v>
                </c:pt>
                <c:pt idx="3">
                  <c:v>95.061657912765469</c:v>
                </c:pt>
                <c:pt idx="4">
                  <c:v>101.86285637978233</c:v>
                </c:pt>
                <c:pt idx="5">
                  <c:v>76.599004212945232</c:v>
                </c:pt>
                <c:pt idx="6">
                  <c:v>67.942639065571896</c:v>
                </c:pt>
                <c:pt idx="7">
                  <c:v>64.855072463768096</c:v>
                </c:pt>
                <c:pt idx="8">
                  <c:v>65.044042651831262</c:v>
                </c:pt>
                <c:pt idx="9">
                  <c:v>69.782504943069483</c:v>
                </c:pt>
                <c:pt idx="10">
                  <c:v>72.32609569762765</c:v>
                </c:pt>
                <c:pt idx="11">
                  <c:v>70.121441565465346</c:v>
                </c:pt>
                <c:pt idx="12">
                  <c:v>66.197492852430145</c:v>
                </c:pt>
                <c:pt idx="13">
                  <c:v>64.44700042375446</c:v>
                </c:pt>
                <c:pt idx="14">
                  <c:v>72.626420744572243</c:v>
                </c:pt>
                <c:pt idx="15">
                  <c:v>72.564861174328612</c:v>
                </c:pt>
                <c:pt idx="16">
                  <c:v>66.289504486929403</c:v>
                </c:pt>
                <c:pt idx="17">
                  <c:v>59.028914348063296</c:v>
                </c:pt>
                <c:pt idx="18">
                  <c:v>59.915014164305951</c:v>
                </c:pt>
                <c:pt idx="19">
                  <c:v>56.100577081615825</c:v>
                </c:pt>
                <c:pt idx="20">
                  <c:v>62.077596996245305</c:v>
                </c:pt>
                <c:pt idx="21">
                  <c:v>58.12693498452014</c:v>
                </c:pt>
                <c:pt idx="22">
                  <c:v>58.762117822520523</c:v>
                </c:pt>
                <c:pt idx="23">
                  <c:v>59.519894771456748</c:v>
                </c:pt>
                <c:pt idx="24">
                  <c:v>60.612043435340553</c:v>
                </c:pt>
                <c:pt idx="25">
                  <c:v>60.075757575757564</c:v>
                </c:pt>
                <c:pt idx="26">
                  <c:v>55.763073639274282</c:v>
                </c:pt>
                <c:pt idx="27">
                  <c:v>55.970755483346863</c:v>
                </c:pt>
                <c:pt idx="28">
                  <c:v>51.580459770114942</c:v>
                </c:pt>
                <c:pt idx="29">
                  <c:v>61.830985915492946</c:v>
                </c:pt>
                <c:pt idx="30">
                  <c:v>105.19323671497585</c:v>
                </c:pt>
                <c:pt idx="31">
                  <c:v>101.58942933741861</c:v>
                </c:pt>
              </c:numCache>
            </c:numRef>
          </c:val>
        </c:ser>
        <c:marker val="1"/>
        <c:axId val="102427264"/>
        <c:axId val="102437248"/>
      </c:lineChart>
      <c:catAx>
        <c:axId val="102427264"/>
        <c:scaling>
          <c:orientation val="minMax"/>
        </c:scaling>
        <c:axPos val="b"/>
        <c:numFmt formatCode="General" sourceLinked="1"/>
        <c:tickLblPos val="nextTo"/>
        <c:crossAx val="102437248"/>
        <c:crosses val="autoZero"/>
        <c:auto val="1"/>
        <c:lblAlgn val="ctr"/>
        <c:lblOffset val="100"/>
      </c:catAx>
      <c:valAx>
        <c:axId val="102437248"/>
        <c:scaling>
          <c:orientation val="minMax"/>
        </c:scaling>
        <c:axPos val="l"/>
        <c:majorGridlines/>
        <c:numFmt formatCode="General" sourceLinked="1"/>
        <c:tickLblPos val="nextTo"/>
        <c:crossAx val="102427264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a-DK"/>
  <c:chart>
    <c:plotArea>
      <c:layout>
        <c:manualLayout>
          <c:layoutTarget val="inner"/>
          <c:xMode val="edge"/>
          <c:yMode val="edge"/>
          <c:x val="7.1988407699037624E-2"/>
          <c:y val="5.4811873444186365E-2"/>
          <c:w val="0.6432667982097241"/>
          <c:h val="0.8292080108897566"/>
        </c:manualLayout>
      </c:layout>
      <c:lineChart>
        <c:grouping val="standard"/>
        <c:ser>
          <c:idx val="1"/>
          <c:order val="1"/>
          <c:tx>
            <c:strRef>
              <c:f>'Dereks kurve'!$C$9</c:f>
              <c:strCache>
                <c:ptCount val="1"/>
                <c:pt idx="0">
                  <c:v>Real house price index</c:v>
                </c:pt>
              </c:strCache>
            </c:strRef>
          </c:tx>
          <c:marker>
            <c:symbol val="none"/>
          </c:marker>
          <c:cat>
            <c:numRef>
              <c:f>'Dereks kurve'!$A$10:$A$42</c:f>
              <c:numCache>
                <c:formatCode>General</c:formatCode>
                <c:ptCount val="33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</c:numCache>
            </c:numRef>
          </c:cat>
          <c:val>
            <c:numRef>
              <c:f>'Dereks kurve'!$C$10:$C$42</c:f>
              <c:numCache>
                <c:formatCode>General</c:formatCode>
                <c:ptCount val="33"/>
                <c:pt idx="0">
                  <c:v>63.51</c:v>
                </c:pt>
                <c:pt idx="1">
                  <c:v>55.63</c:v>
                </c:pt>
                <c:pt idx="2">
                  <c:v>46.65</c:v>
                </c:pt>
                <c:pt idx="3">
                  <c:v>42.93</c:v>
                </c:pt>
                <c:pt idx="4">
                  <c:v>51.49</c:v>
                </c:pt>
                <c:pt idx="5">
                  <c:v>55.230000000000004</c:v>
                </c:pt>
                <c:pt idx="6">
                  <c:v>64.290000000000006</c:v>
                </c:pt>
                <c:pt idx="7">
                  <c:v>66.239999999999995</c:v>
                </c:pt>
                <c:pt idx="8">
                  <c:v>57.809999999999995</c:v>
                </c:pt>
                <c:pt idx="9">
                  <c:v>57.379999999999995</c:v>
                </c:pt>
                <c:pt idx="10">
                  <c:v>52.89</c:v>
                </c:pt>
                <c:pt idx="11">
                  <c:v>48.349999999999994</c:v>
                </c:pt>
                <c:pt idx="12">
                  <c:v>48.98</c:v>
                </c:pt>
                <c:pt idx="13">
                  <c:v>45.809999999999995</c:v>
                </c:pt>
                <c:pt idx="14">
                  <c:v>47.260000000000005</c:v>
                </c:pt>
                <c:pt idx="15">
                  <c:v>48.14</c:v>
                </c:pt>
                <c:pt idx="16">
                  <c:v>53.56</c:v>
                </c:pt>
                <c:pt idx="17">
                  <c:v>58.21</c:v>
                </c:pt>
                <c:pt idx="18">
                  <c:v>62.4</c:v>
                </c:pt>
                <c:pt idx="19">
                  <c:v>67.64</c:v>
                </c:pt>
                <c:pt idx="20">
                  <c:v>69.08</c:v>
                </c:pt>
                <c:pt idx="21">
                  <c:v>72.790000000000006</c:v>
                </c:pt>
                <c:pt idx="22">
                  <c:v>74.25</c:v>
                </c:pt>
                <c:pt idx="23">
                  <c:v>76</c:v>
                </c:pt>
                <c:pt idx="24">
                  <c:v>77.52</c:v>
                </c:pt>
                <c:pt idx="25">
                  <c:v>85.06</c:v>
                </c:pt>
                <c:pt idx="26">
                  <c:v>100</c:v>
                </c:pt>
                <c:pt idx="27">
                  <c:v>113.07</c:v>
                </c:pt>
                <c:pt idx="28">
                  <c:v>111.61</c:v>
                </c:pt>
                <c:pt idx="29">
                  <c:v>97.29</c:v>
                </c:pt>
                <c:pt idx="30">
                  <c:v>91.22</c:v>
                </c:pt>
                <c:pt idx="31">
                  <c:v>91.55</c:v>
                </c:pt>
                <c:pt idx="32">
                  <c:v>88.54</c:v>
                </c:pt>
              </c:numCache>
            </c:numRef>
          </c:val>
        </c:ser>
        <c:marker val="1"/>
        <c:axId val="102471936"/>
        <c:axId val="102481920"/>
      </c:lineChart>
      <c:lineChart>
        <c:grouping val="standard"/>
        <c:ser>
          <c:idx val="0"/>
          <c:order val="0"/>
          <c:tx>
            <c:strRef>
              <c:f>'Dereks kurve'!$B$9</c:f>
              <c:strCache>
                <c:ptCount val="1"/>
                <c:pt idx="0">
                  <c:v>Number of foreclosures</c:v>
                </c:pt>
              </c:strCache>
            </c:strRef>
          </c:tx>
          <c:marker>
            <c:symbol val="none"/>
          </c:marker>
          <c:cat>
            <c:numRef>
              <c:f>'Dereks kurve'!$A$10:$A$42</c:f>
              <c:numCache>
                <c:formatCode>General</c:formatCode>
                <c:ptCount val="33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</c:numCache>
            </c:numRef>
          </c:cat>
          <c:val>
            <c:numRef>
              <c:f>'Dereks kurve'!$B$10:$B$42</c:f>
              <c:numCache>
                <c:formatCode>0.00</c:formatCode>
                <c:ptCount val="33"/>
                <c:pt idx="0">
                  <c:v>3.3</c:v>
                </c:pt>
                <c:pt idx="1">
                  <c:v>6.8460000000000001</c:v>
                </c:pt>
                <c:pt idx="2">
                  <c:v>14.923</c:v>
                </c:pt>
                <c:pt idx="3">
                  <c:v>17.515999999999995</c:v>
                </c:pt>
                <c:pt idx="4">
                  <c:v>14.977</c:v>
                </c:pt>
                <c:pt idx="5">
                  <c:v>10.444000000000001</c:v>
                </c:pt>
                <c:pt idx="6">
                  <c:v>8.6469999999999985</c:v>
                </c:pt>
                <c:pt idx="7">
                  <c:v>8.2800000000000011</c:v>
                </c:pt>
                <c:pt idx="8">
                  <c:v>10.785</c:v>
                </c:pt>
                <c:pt idx="9">
                  <c:v>14.667</c:v>
                </c:pt>
                <c:pt idx="10">
                  <c:v>19.896000000000001</c:v>
                </c:pt>
                <c:pt idx="11">
                  <c:v>20.338999999999999</c:v>
                </c:pt>
                <c:pt idx="12">
                  <c:v>18.88</c:v>
                </c:pt>
                <c:pt idx="13">
                  <c:v>16.518999999999995</c:v>
                </c:pt>
                <c:pt idx="14">
                  <c:v>14.69</c:v>
                </c:pt>
                <c:pt idx="15">
                  <c:v>8.8000000000000007</c:v>
                </c:pt>
                <c:pt idx="16">
                  <c:v>5.0999999999999996</c:v>
                </c:pt>
                <c:pt idx="17">
                  <c:v>3.7</c:v>
                </c:pt>
                <c:pt idx="18">
                  <c:v>2.8</c:v>
                </c:pt>
                <c:pt idx="19">
                  <c:v>2.4</c:v>
                </c:pt>
                <c:pt idx="20">
                  <c:v>2.4</c:v>
                </c:pt>
                <c:pt idx="21">
                  <c:v>2.5099999999999998</c:v>
                </c:pt>
                <c:pt idx="22">
                  <c:v>2.68</c:v>
                </c:pt>
                <c:pt idx="23">
                  <c:v>3.04</c:v>
                </c:pt>
                <c:pt idx="24">
                  <c:v>3.04</c:v>
                </c:pt>
                <c:pt idx="25">
                  <c:v>2.6</c:v>
                </c:pt>
                <c:pt idx="26" formatCode="General">
                  <c:v>1.87</c:v>
                </c:pt>
                <c:pt idx="27" formatCode="General">
                  <c:v>1.23</c:v>
                </c:pt>
                <c:pt idx="28" formatCode="General">
                  <c:v>1.3900000000000001</c:v>
                </c:pt>
                <c:pt idx="29" formatCode="General">
                  <c:v>2.84</c:v>
                </c:pt>
                <c:pt idx="30" formatCode="General">
                  <c:v>4.1399999999999997</c:v>
                </c:pt>
                <c:pt idx="31" formatCode="General">
                  <c:v>5.22</c:v>
                </c:pt>
                <c:pt idx="32" formatCode="General">
                  <c:v>5.03</c:v>
                </c:pt>
              </c:numCache>
            </c:numRef>
          </c:val>
        </c:ser>
        <c:marker val="1"/>
        <c:axId val="102484992"/>
        <c:axId val="102483456"/>
      </c:lineChart>
      <c:catAx>
        <c:axId val="102471936"/>
        <c:scaling>
          <c:orientation val="minMax"/>
        </c:scaling>
        <c:axPos val="b"/>
        <c:numFmt formatCode="General" sourceLinked="1"/>
        <c:tickLblPos val="nextTo"/>
        <c:crossAx val="102481920"/>
        <c:crosses val="autoZero"/>
        <c:auto val="1"/>
        <c:lblAlgn val="ctr"/>
        <c:lblOffset val="100"/>
      </c:catAx>
      <c:valAx>
        <c:axId val="102481920"/>
        <c:scaling>
          <c:orientation val="minMax"/>
        </c:scaling>
        <c:axPos val="l"/>
        <c:majorGridlines/>
        <c:numFmt formatCode="General" sourceLinked="1"/>
        <c:tickLblPos val="nextTo"/>
        <c:crossAx val="102471936"/>
        <c:crosses val="autoZero"/>
        <c:crossBetween val="between"/>
      </c:valAx>
      <c:valAx>
        <c:axId val="102483456"/>
        <c:scaling>
          <c:orientation val="minMax"/>
        </c:scaling>
        <c:axPos val="r"/>
        <c:numFmt formatCode="0.00" sourceLinked="1"/>
        <c:tickLblPos val="nextTo"/>
        <c:crossAx val="102484992"/>
        <c:crosses val="max"/>
        <c:crossBetween val="between"/>
      </c:valAx>
      <c:catAx>
        <c:axId val="102484992"/>
        <c:scaling>
          <c:orientation val="minMax"/>
        </c:scaling>
        <c:delete val="1"/>
        <c:axPos val="b"/>
        <c:numFmt formatCode="General" sourceLinked="1"/>
        <c:tickLblPos val="none"/>
        <c:crossAx val="102483456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77800975270774164"/>
          <c:y val="0.36034339457567832"/>
          <c:w val="0.2053235836014099"/>
          <c:h val="0.27931321084864458"/>
        </c:manualLayout>
      </c:layout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a-DK"/>
  <c:chart>
    <c:plotArea>
      <c:layout/>
      <c:lineChart>
        <c:grouping val="standard"/>
        <c:ser>
          <c:idx val="0"/>
          <c:order val="0"/>
          <c:tx>
            <c:strRef>
              <c:f>'8 decil gæld-boligformue'!$B$9</c:f>
              <c:strCache>
                <c:ptCount val="1"/>
                <c:pt idx="0">
                  <c:v>Below 30 years</c:v>
                </c:pt>
              </c:strCache>
            </c:strRef>
          </c:tx>
          <c:marker>
            <c:symbol val="none"/>
          </c:marker>
          <c:cat>
            <c:numRef>
              <c:f>'8 decil gæld-boligformue'!$A$10:$A$32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'8 decil gæld-boligformue'!$B$10:$B$32</c:f>
              <c:numCache>
                <c:formatCode>General</c:formatCode>
                <c:ptCount val="23"/>
                <c:pt idx="0">
                  <c:v>128</c:v>
                </c:pt>
                <c:pt idx="1">
                  <c:v>149</c:v>
                </c:pt>
                <c:pt idx="2">
                  <c:v>138</c:v>
                </c:pt>
                <c:pt idx="3">
                  <c:v>134</c:v>
                </c:pt>
                <c:pt idx="4">
                  <c:v>144</c:v>
                </c:pt>
                <c:pt idx="5">
                  <c:v>130</c:v>
                </c:pt>
                <c:pt idx="6">
                  <c:v>132</c:v>
                </c:pt>
                <c:pt idx="7">
                  <c:v>128</c:v>
                </c:pt>
                <c:pt idx="8">
                  <c:v>135</c:v>
                </c:pt>
                <c:pt idx="9">
                  <c:v>135</c:v>
                </c:pt>
                <c:pt idx="10">
                  <c:v>145</c:v>
                </c:pt>
                <c:pt idx="11">
                  <c:v>155</c:v>
                </c:pt>
                <c:pt idx="12">
                  <c:v>142</c:v>
                </c:pt>
                <c:pt idx="13">
                  <c:v>135</c:v>
                </c:pt>
                <c:pt idx="14">
                  <c:v>134</c:v>
                </c:pt>
                <c:pt idx="15">
                  <c:v>134</c:v>
                </c:pt>
                <c:pt idx="16">
                  <c:v>130</c:v>
                </c:pt>
                <c:pt idx="17">
                  <c:v>133</c:v>
                </c:pt>
                <c:pt idx="18">
                  <c:v>135</c:v>
                </c:pt>
                <c:pt idx="19">
                  <c:v>130</c:v>
                </c:pt>
                <c:pt idx="20">
                  <c:v>125</c:v>
                </c:pt>
                <c:pt idx="21">
                  <c:v>141</c:v>
                </c:pt>
                <c:pt idx="22">
                  <c:v>156</c:v>
                </c:pt>
              </c:numCache>
            </c:numRef>
          </c:val>
        </c:ser>
        <c:ser>
          <c:idx val="1"/>
          <c:order val="1"/>
          <c:tx>
            <c:strRef>
              <c:f>'8 decil gæld-boligformue'!$C$9</c:f>
              <c:strCache>
                <c:ptCount val="1"/>
                <c:pt idx="0">
                  <c:v>30-39 years</c:v>
                </c:pt>
              </c:strCache>
            </c:strRef>
          </c:tx>
          <c:marker>
            <c:symbol val="none"/>
          </c:marker>
          <c:cat>
            <c:numRef>
              <c:f>'8 decil gæld-boligformue'!$A$10:$A$32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'8 decil gæld-boligformue'!$C$10:$C$32</c:f>
              <c:numCache>
                <c:formatCode>General</c:formatCode>
                <c:ptCount val="23"/>
                <c:pt idx="0">
                  <c:v>115</c:v>
                </c:pt>
                <c:pt idx="1">
                  <c:v>134</c:v>
                </c:pt>
                <c:pt idx="2">
                  <c:v>125</c:v>
                </c:pt>
                <c:pt idx="3">
                  <c:v>131</c:v>
                </c:pt>
                <c:pt idx="4">
                  <c:v>141</c:v>
                </c:pt>
                <c:pt idx="5">
                  <c:v>129</c:v>
                </c:pt>
                <c:pt idx="6">
                  <c:v>134</c:v>
                </c:pt>
                <c:pt idx="7">
                  <c:v>126</c:v>
                </c:pt>
                <c:pt idx="8">
                  <c:v>135</c:v>
                </c:pt>
                <c:pt idx="9">
                  <c:v>129</c:v>
                </c:pt>
                <c:pt idx="10">
                  <c:v>138</c:v>
                </c:pt>
                <c:pt idx="11">
                  <c:v>138</c:v>
                </c:pt>
                <c:pt idx="12">
                  <c:v>130</c:v>
                </c:pt>
                <c:pt idx="13">
                  <c:v>126</c:v>
                </c:pt>
                <c:pt idx="14">
                  <c:v>123</c:v>
                </c:pt>
                <c:pt idx="15">
                  <c:v>127</c:v>
                </c:pt>
                <c:pt idx="16">
                  <c:v>127</c:v>
                </c:pt>
                <c:pt idx="17">
                  <c:v>126</c:v>
                </c:pt>
                <c:pt idx="18">
                  <c:v>125</c:v>
                </c:pt>
                <c:pt idx="19">
                  <c:v>118</c:v>
                </c:pt>
                <c:pt idx="20">
                  <c:v>111</c:v>
                </c:pt>
                <c:pt idx="21">
                  <c:v>129</c:v>
                </c:pt>
                <c:pt idx="22">
                  <c:v>147</c:v>
                </c:pt>
              </c:numCache>
            </c:numRef>
          </c:val>
        </c:ser>
        <c:ser>
          <c:idx val="2"/>
          <c:order val="2"/>
          <c:tx>
            <c:strRef>
              <c:f>'8 decil gæld-boligformue'!$D$9</c:f>
              <c:strCache>
                <c:ptCount val="1"/>
                <c:pt idx="0">
                  <c:v>40-49 years</c:v>
                </c:pt>
              </c:strCache>
            </c:strRef>
          </c:tx>
          <c:marker>
            <c:symbol val="none"/>
          </c:marker>
          <c:cat>
            <c:numRef>
              <c:f>'8 decil gæld-boligformue'!$A$10:$A$32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'8 decil gæld-boligformue'!$D$10:$D$32</c:f>
              <c:numCache>
                <c:formatCode>General</c:formatCode>
                <c:ptCount val="23"/>
                <c:pt idx="0">
                  <c:v>92</c:v>
                </c:pt>
                <c:pt idx="1">
                  <c:v>109</c:v>
                </c:pt>
                <c:pt idx="2">
                  <c:v>104</c:v>
                </c:pt>
                <c:pt idx="3">
                  <c:v>107</c:v>
                </c:pt>
                <c:pt idx="4">
                  <c:v>119</c:v>
                </c:pt>
                <c:pt idx="5">
                  <c:v>112</c:v>
                </c:pt>
                <c:pt idx="6">
                  <c:v>116</c:v>
                </c:pt>
                <c:pt idx="7">
                  <c:v>112</c:v>
                </c:pt>
                <c:pt idx="8">
                  <c:v>118</c:v>
                </c:pt>
                <c:pt idx="9">
                  <c:v>113</c:v>
                </c:pt>
                <c:pt idx="10">
                  <c:v>120</c:v>
                </c:pt>
                <c:pt idx="11">
                  <c:v>121</c:v>
                </c:pt>
                <c:pt idx="12">
                  <c:v>113</c:v>
                </c:pt>
                <c:pt idx="13">
                  <c:v>109</c:v>
                </c:pt>
                <c:pt idx="14">
                  <c:v>111</c:v>
                </c:pt>
                <c:pt idx="15">
                  <c:v>110</c:v>
                </c:pt>
                <c:pt idx="16">
                  <c:v>112</c:v>
                </c:pt>
                <c:pt idx="17">
                  <c:v>112</c:v>
                </c:pt>
                <c:pt idx="18">
                  <c:v>112</c:v>
                </c:pt>
                <c:pt idx="19">
                  <c:v>105</c:v>
                </c:pt>
                <c:pt idx="20">
                  <c:v>98</c:v>
                </c:pt>
                <c:pt idx="21">
                  <c:v>113</c:v>
                </c:pt>
                <c:pt idx="22">
                  <c:v>128</c:v>
                </c:pt>
              </c:numCache>
            </c:numRef>
          </c:val>
        </c:ser>
        <c:ser>
          <c:idx val="3"/>
          <c:order val="3"/>
          <c:tx>
            <c:strRef>
              <c:f>'8 decil gæld-boligformue'!$E$9</c:f>
              <c:strCache>
                <c:ptCount val="1"/>
                <c:pt idx="0">
                  <c:v>50-59 years</c:v>
                </c:pt>
              </c:strCache>
            </c:strRef>
          </c:tx>
          <c:marker>
            <c:symbol val="none"/>
          </c:marker>
          <c:cat>
            <c:numRef>
              <c:f>'8 decil gæld-boligformue'!$A$10:$A$32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'8 decil gæld-boligformue'!$E$10:$E$32</c:f>
              <c:numCache>
                <c:formatCode>General</c:formatCode>
                <c:ptCount val="23"/>
                <c:pt idx="0">
                  <c:v>66</c:v>
                </c:pt>
                <c:pt idx="1">
                  <c:v>80</c:v>
                </c:pt>
                <c:pt idx="2">
                  <c:v>77</c:v>
                </c:pt>
                <c:pt idx="3">
                  <c:v>81</c:v>
                </c:pt>
                <c:pt idx="4">
                  <c:v>92</c:v>
                </c:pt>
                <c:pt idx="5">
                  <c:v>90</c:v>
                </c:pt>
                <c:pt idx="6">
                  <c:v>93</c:v>
                </c:pt>
                <c:pt idx="7">
                  <c:v>91</c:v>
                </c:pt>
                <c:pt idx="8">
                  <c:v>95</c:v>
                </c:pt>
                <c:pt idx="9">
                  <c:v>91</c:v>
                </c:pt>
                <c:pt idx="10">
                  <c:v>97</c:v>
                </c:pt>
                <c:pt idx="11">
                  <c:v>96</c:v>
                </c:pt>
                <c:pt idx="12">
                  <c:v>91</c:v>
                </c:pt>
                <c:pt idx="13">
                  <c:v>88</c:v>
                </c:pt>
                <c:pt idx="14">
                  <c:v>87</c:v>
                </c:pt>
                <c:pt idx="15">
                  <c:v>89</c:v>
                </c:pt>
                <c:pt idx="16">
                  <c:v>91</c:v>
                </c:pt>
                <c:pt idx="17">
                  <c:v>90</c:v>
                </c:pt>
                <c:pt idx="18">
                  <c:v>89</c:v>
                </c:pt>
                <c:pt idx="19">
                  <c:v>84</c:v>
                </c:pt>
                <c:pt idx="20">
                  <c:v>79</c:v>
                </c:pt>
                <c:pt idx="21">
                  <c:v>93</c:v>
                </c:pt>
                <c:pt idx="22">
                  <c:v>106</c:v>
                </c:pt>
              </c:numCache>
            </c:numRef>
          </c:val>
        </c:ser>
        <c:ser>
          <c:idx val="4"/>
          <c:order val="4"/>
          <c:tx>
            <c:strRef>
              <c:f>'8 decil gæld-boligformue'!$F$9</c:f>
              <c:strCache>
                <c:ptCount val="1"/>
                <c:pt idx="0">
                  <c:v>60-69 years</c:v>
                </c:pt>
              </c:strCache>
            </c:strRef>
          </c:tx>
          <c:marker>
            <c:symbol val="none"/>
          </c:marker>
          <c:cat>
            <c:numRef>
              <c:f>'8 decil gæld-boligformue'!$A$10:$A$32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'8 decil gæld-boligformue'!$F$10:$F$32</c:f>
              <c:numCache>
                <c:formatCode>General</c:formatCode>
                <c:ptCount val="23"/>
                <c:pt idx="0">
                  <c:v>24</c:v>
                </c:pt>
                <c:pt idx="1">
                  <c:v>31</c:v>
                </c:pt>
                <c:pt idx="2">
                  <c:v>33</c:v>
                </c:pt>
                <c:pt idx="3">
                  <c:v>35</c:v>
                </c:pt>
                <c:pt idx="4">
                  <c:v>41</c:v>
                </c:pt>
                <c:pt idx="5">
                  <c:v>43</c:v>
                </c:pt>
                <c:pt idx="6">
                  <c:v>49</c:v>
                </c:pt>
                <c:pt idx="7">
                  <c:v>46</c:v>
                </c:pt>
                <c:pt idx="8">
                  <c:v>54</c:v>
                </c:pt>
                <c:pt idx="9">
                  <c:v>52</c:v>
                </c:pt>
                <c:pt idx="10">
                  <c:v>58</c:v>
                </c:pt>
                <c:pt idx="11">
                  <c:v>58</c:v>
                </c:pt>
                <c:pt idx="12">
                  <c:v>54</c:v>
                </c:pt>
                <c:pt idx="13">
                  <c:v>54</c:v>
                </c:pt>
                <c:pt idx="14">
                  <c:v>52</c:v>
                </c:pt>
                <c:pt idx="15">
                  <c:v>56</c:v>
                </c:pt>
                <c:pt idx="16">
                  <c:v>57</c:v>
                </c:pt>
                <c:pt idx="17">
                  <c:v>57</c:v>
                </c:pt>
                <c:pt idx="18">
                  <c:v>56</c:v>
                </c:pt>
                <c:pt idx="19">
                  <c:v>54</c:v>
                </c:pt>
                <c:pt idx="20">
                  <c:v>51</c:v>
                </c:pt>
                <c:pt idx="21">
                  <c:v>61</c:v>
                </c:pt>
                <c:pt idx="22">
                  <c:v>71</c:v>
                </c:pt>
              </c:numCache>
            </c:numRef>
          </c:val>
        </c:ser>
        <c:ser>
          <c:idx val="5"/>
          <c:order val="5"/>
          <c:tx>
            <c:strRef>
              <c:f>'8 decil gæld-boligformue'!$G$9</c:f>
              <c:strCache>
                <c:ptCount val="1"/>
                <c:pt idx="0">
                  <c:v>70 year and above</c:v>
                </c:pt>
              </c:strCache>
            </c:strRef>
          </c:tx>
          <c:marker>
            <c:symbol val="none"/>
          </c:marker>
          <c:cat>
            <c:numRef>
              <c:f>'8 decil gæld-boligformue'!$A$10:$A$32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'8 decil gæld-boligformue'!$G$10:$G$32</c:f>
              <c:numCache>
                <c:formatCode>General</c:formatCode>
                <c:ptCount val="23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5</c:v>
                </c:pt>
                <c:pt idx="8">
                  <c:v>6</c:v>
                </c:pt>
                <c:pt idx="9">
                  <c:v>7</c:v>
                </c:pt>
                <c:pt idx="10">
                  <c:v>10</c:v>
                </c:pt>
                <c:pt idx="11">
                  <c:v>11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17</c:v>
                </c:pt>
                <c:pt idx="16">
                  <c:v>19</c:v>
                </c:pt>
                <c:pt idx="17">
                  <c:v>20</c:v>
                </c:pt>
                <c:pt idx="18">
                  <c:v>21</c:v>
                </c:pt>
                <c:pt idx="19">
                  <c:v>22</c:v>
                </c:pt>
                <c:pt idx="20">
                  <c:v>23</c:v>
                </c:pt>
                <c:pt idx="21">
                  <c:v>28</c:v>
                </c:pt>
                <c:pt idx="22">
                  <c:v>33</c:v>
                </c:pt>
              </c:numCache>
            </c:numRef>
          </c:val>
        </c:ser>
        <c:marker val="1"/>
        <c:axId val="102539648"/>
        <c:axId val="102541184"/>
      </c:lineChart>
      <c:catAx>
        <c:axId val="102539648"/>
        <c:scaling>
          <c:orientation val="minMax"/>
        </c:scaling>
        <c:axPos val="b"/>
        <c:numFmt formatCode="General" sourceLinked="1"/>
        <c:tickLblPos val="nextTo"/>
        <c:crossAx val="102541184"/>
        <c:crosses val="autoZero"/>
        <c:auto val="1"/>
        <c:lblAlgn val="ctr"/>
        <c:lblOffset val="100"/>
      </c:catAx>
      <c:valAx>
        <c:axId val="102541184"/>
        <c:scaling>
          <c:orientation val="minMax"/>
        </c:scaling>
        <c:axPos val="l"/>
        <c:majorGridlines/>
        <c:numFmt formatCode="General" sourceLinked="1"/>
        <c:tickLblPos val="nextTo"/>
        <c:crossAx val="10253964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a-DK"/>
  <c:chart>
    <c:plotArea>
      <c:layout/>
      <c:lineChart>
        <c:grouping val="standard"/>
        <c:ser>
          <c:idx val="0"/>
          <c:order val="0"/>
          <c:tx>
            <c:strRef>
              <c:f>'ejer 8 decil'!$B$9</c:f>
              <c:strCache>
                <c:ptCount val="1"/>
                <c:pt idx="0">
                  <c:v>&lt; 30 years</c:v>
                </c:pt>
              </c:strCache>
            </c:strRef>
          </c:tx>
          <c:marker>
            <c:symbol val="none"/>
          </c:marker>
          <c:cat>
            <c:numRef>
              <c:f>'ejer 8 decil'!$A$10:$A$32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'ejer 8 decil'!$B$10:$B$32</c:f>
              <c:numCache>
                <c:formatCode>General</c:formatCode>
                <c:ptCount val="23"/>
                <c:pt idx="0">
                  <c:v>243</c:v>
                </c:pt>
                <c:pt idx="1">
                  <c:v>257</c:v>
                </c:pt>
                <c:pt idx="2">
                  <c:v>237</c:v>
                </c:pt>
                <c:pt idx="3">
                  <c:v>220</c:v>
                </c:pt>
                <c:pt idx="4">
                  <c:v>206</c:v>
                </c:pt>
                <c:pt idx="5">
                  <c:v>198</c:v>
                </c:pt>
                <c:pt idx="6">
                  <c:v>208</c:v>
                </c:pt>
                <c:pt idx="7">
                  <c:v>182</c:v>
                </c:pt>
                <c:pt idx="8">
                  <c:v>205</c:v>
                </c:pt>
                <c:pt idx="9">
                  <c:v>222</c:v>
                </c:pt>
                <c:pt idx="10">
                  <c:v>241</c:v>
                </c:pt>
                <c:pt idx="11">
                  <c:v>256</c:v>
                </c:pt>
                <c:pt idx="12">
                  <c:v>258</c:v>
                </c:pt>
                <c:pt idx="13">
                  <c:v>269</c:v>
                </c:pt>
                <c:pt idx="14">
                  <c:v>276</c:v>
                </c:pt>
                <c:pt idx="15">
                  <c:v>285</c:v>
                </c:pt>
                <c:pt idx="16">
                  <c:v>293</c:v>
                </c:pt>
                <c:pt idx="17">
                  <c:v>322</c:v>
                </c:pt>
                <c:pt idx="18">
                  <c:v>365</c:v>
                </c:pt>
                <c:pt idx="19">
                  <c:v>386</c:v>
                </c:pt>
                <c:pt idx="20">
                  <c:v>398</c:v>
                </c:pt>
                <c:pt idx="21">
                  <c:v>387</c:v>
                </c:pt>
                <c:pt idx="22">
                  <c:v>373</c:v>
                </c:pt>
              </c:numCache>
            </c:numRef>
          </c:val>
        </c:ser>
        <c:ser>
          <c:idx val="1"/>
          <c:order val="1"/>
          <c:tx>
            <c:strRef>
              <c:f>'ejer 8 decil'!$C$9</c:f>
              <c:strCache>
                <c:ptCount val="1"/>
                <c:pt idx="0">
                  <c:v>30-39 years</c:v>
                </c:pt>
              </c:strCache>
            </c:strRef>
          </c:tx>
          <c:marker>
            <c:symbol val="none"/>
          </c:marker>
          <c:cat>
            <c:numRef>
              <c:f>'ejer 8 decil'!$A$10:$A$32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'ejer 8 decil'!$C$10:$C$32</c:f>
              <c:numCache>
                <c:formatCode>General</c:formatCode>
                <c:ptCount val="23"/>
                <c:pt idx="0">
                  <c:v>210</c:v>
                </c:pt>
                <c:pt idx="1">
                  <c:v>219</c:v>
                </c:pt>
                <c:pt idx="2">
                  <c:v>211</c:v>
                </c:pt>
                <c:pt idx="3">
                  <c:v>197</c:v>
                </c:pt>
                <c:pt idx="4">
                  <c:v>194</c:v>
                </c:pt>
                <c:pt idx="5">
                  <c:v>191</c:v>
                </c:pt>
                <c:pt idx="6">
                  <c:v>199</c:v>
                </c:pt>
                <c:pt idx="7">
                  <c:v>176</c:v>
                </c:pt>
                <c:pt idx="8">
                  <c:v>196</c:v>
                </c:pt>
                <c:pt idx="9">
                  <c:v>208</c:v>
                </c:pt>
                <c:pt idx="10">
                  <c:v>231</c:v>
                </c:pt>
                <c:pt idx="11">
                  <c:v>240</c:v>
                </c:pt>
                <c:pt idx="12">
                  <c:v>241</c:v>
                </c:pt>
                <c:pt idx="13">
                  <c:v>247</c:v>
                </c:pt>
                <c:pt idx="14">
                  <c:v>248</c:v>
                </c:pt>
                <c:pt idx="15">
                  <c:v>259</c:v>
                </c:pt>
                <c:pt idx="16">
                  <c:v>267</c:v>
                </c:pt>
                <c:pt idx="17">
                  <c:v>282</c:v>
                </c:pt>
                <c:pt idx="18">
                  <c:v>307</c:v>
                </c:pt>
                <c:pt idx="19">
                  <c:v>321</c:v>
                </c:pt>
                <c:pt idx="20">
                  <c:v>333</c:v>
                </c:pt>
                <c:pt idx="21">
                  <c:v>348</c:v>
                </c:pt>
                <c:pt idx="22">
                  <c:v>361</c:v>
                </c:pt>
              </c:numCache>
            </c:numRef>
          </c:val>
        </c:ser>
        <c:ser>
          <c:idx val="2"/>
          <c:order val="2"/>
          <c:tx>
            <c:strRef>
              <c:f>'ejer 8 decil'!$D$9</c:f>
              <c:strCache>
                <c:ptCount val="1"/>
                <c:pt idx="0">
                  <c:v>40-49 years</c:v>
                </c:pt>
              </c:strCache>
            </c:strRef>
          </c:tx>
          <c:marker>
            <c:symbol val="none"/>
          </c:marker>
          <c:cat>
            <c:numRef>
              <c:f>'ejer 8 decil'!$A$10:$A$32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'ejer 8 decil'!$D$10:$D$32</c:f>
              <c:numCache>
                <c:formatCode>General</c:formatCode>
                <c:ptCount val="23"/>
                <c:pt idx="0">
                  <c:v>173</c:v>
                </c:pt>
                <c:pt idx="1">
                  <c:v>182</c:v>
                </c:pt>
                <c:pt idx="2">
                  <c:v>175</c:v>
                </c:pt>
                <c:pt idx="3">
                  <c:v>168</c:v>
                </c:pt>
                <c:pt idx="4">
                  <c:v>168</c:v>
                </c:pt>
                <c:pt idx="5">
                  <c:v>168</c:v>
                </c:pt>
                <c:pt idx="6">
                  <c:v>170</c:v>
                </c:pt>
                <c:pt idx="7">
                  <c:v>154</c:v>
                </c:pt>
                <c:pt idx="8">
                  <c:v>164</c:v>
                </c:pt>
                <c:pt idx="9">
                  <c:v>176</c:v>
                </c:pt>
                <c:pt idx="10">
                  <c:v>198</c:v>
                </c:pt>
                <c:pt idx="11">
                  <c:v>207</c:v>
                </c:pt>
                <c:pt idx="12">
                  <c:v>209</c:v>
                </c:pt>
                <c:pt idx="13">
                  <c:v>212</c:v>
                </c:pt>
                <c:pt idx="14">
                  <c:v>215</c:v>
                </c:pt>
                <c:pt idx="15">
                  <c:v>223</c:v>
                </c:pt>
                <c:pt idx="16">
                  <c:v>232</c:v>
                </c:pt>
                <c:pt idx="17">
                  <c:v>248</c:v>
                </c:pt>
                <c:pt idx="18">
                  <c:v>269</c:v>
                </c:pt>
                <c:pt idx="19">
                  <c:v>277</c:v>
                </c:pt>
                <c:pt idx="20">
                  <c:v>282</c:v>
                </c:pt>
                <c:pt idx="21">
                  <c:v>303</c:v>
                </c:pt>
                <c:pt idx="22">
                  <c:v>314</c:v>
                </c:pt>
              </c:numCache>
            </c:numRef>
          </c:val>
        </c:ser>
        <c:ser>
          <c:idx val="3"/>
          <c:order val="3"/>
          <c:tx>
            <c:strRef>
              <c:f>'ejer 8 decil'!$E$9</c:f>
              <c:strCache>
                <c:ptCount val="1"/>
                <c:pt idx="0">
                  <c:v>50-59 years</c:v>
                </c:pt>
              </c:strCache>
            </c:strRef>
          </c:tx>
          <c:marker>
            <c:symbol val="none"/>
          </c:marker>
          <c:cat>
            <c:numRef>
              <c:f>'ejer 8 decil'!$A$10:$A$32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'ejer 8 decil'!$E$10:$E$32</c:f>
              <c:numCache>
                <c:formatCode>General</c:formatCode>
                <c:ptCount val="23"/>
                <c:pt idx="0">
                  <c:v>134</c:v>
                </c:pt>
                <c:pt idx="1">
                  <c:v>143</c:v>
                </c:pt>
                <c:pt idx="2">
                  <c:v>142</c:v>
                </c:pt>
                <c:pt idx="3">
                  <c:v>137</c:v>
                </c:pt>
                <c:pt idx="4">
                  <c:v>141</c:v>
                </c:pt>
                <c:pt idx="5">
                  <c:v>141</c:v>
                </c:pt>
                <c:pt idx="6">
                  <c:v>149</c:v>
                </c:pt>
                <c:pt idx="7">
                  <c:v>135</c:v>
                </c:pt>
                <c:pt idx="8">
                  <c:v>144</c:v>
                </c:pt>
                <c:pt idx="9">
                  <c:v>154</c:v>
                </c:pt>
                <c:pt idx="10">
                  <c:v>174</c:v>
                </c:pt>
                <c:pt idx="11">
                  <c:v>180</c:v>
                </c:pt>
                <c:pt idx="12">
                  <c:v>178</c:v>
                </c:pt>
                <c:pt idx="13">
                  <c:v>185</c:v>
                </c:pt>
                <c:pt idx="14">
                  <c:v>189</c:v>
                </c:pt>
                <c:pt idx="15">
                  <c:v>201</c:v>
                </c:pt>
                <c:pt idx="16">
                  <c:v>204</c:v>
                </c:pt>
                <c:pt idx="17">
                  <c:v>216</c:v>
                </c:pt>
                <c:pt idx="18">
                  <c:v>231</c:v>
                </c:pt>
                <c:pt idx="19">
                  <c:v>239</c:v>
                </c:pt>
                <c:pt idx="20">
                  <c:v>245</c:v>
                </c:pt>
                <c:pt idx="21">
                  <c:v>257</c:v>
                </c:pt>
                <c:pt idx="22">
                  <c:v>268</c:v>
                </c:pt>
              </c:numCache>
            </c:numRef>
          </c:val>
        </c:ser>
        <c:ser>
          <c:idx val="4"/>
          <c:order val="4"/>
          <c:tx>
            <c:strRef>
              <c:f>'ejer 8 decil'!$F$9</c:f>
              <c:strCache>
                <c:ptCount val="1"/>
                <c:pt idx="0">
                  <c:v>60-69 years</c:v>
                </c:pt>
              </c:strCache>
            </c:strRef>
          </c:tx>
          <c:marker>
            <c:symbol val="none"/>
          </c:marker>
          <c:cat>
            <c:numRef>
              <c:f>'ejer 8 decil'!$A$10:$A$32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'ejer 8 decil'!$F$10:$F$32</c:f>
              <c:numCache>
                <c:formatCode>General</c:formatCode>
                <c:ptCount val="23"/>
                <c:pt idx="0">
                  <c:v>70</c:v>
                </c:pt>
                <c:pt idx="1">
                  <c:v>78</c:v>
                </c:pt>
                <c:pt idx="2">
                  <c:v>81</c:v>
                </c:pt>
                <c:pt idx="3">
                  <c:v>80</c:v>
                </c:pt>
                <c:pt idx="4">
                  <c:v>83</c:v>
                </c:pt>
                <c:pt idx="5">
                  <c:v>93</c:v>
                </c:pt>
                <c:pt idx="6">
                  <c:v>97</c:v>
                </c:pt>
                <c:pt idx="7">
                  <c:v>90</c:v>
                </c:pt>
                <c:pt idx="8">
                  <c:v>107</c:v>
                </c:pt>
                <c:pt idx="9">
                  <c:v>122</c:v>
                </c:pt>
                <c:pt idx="10">
                  <c:v>135</c:v>
                </c:pt>
                <c:pt idx="11">
                  <c:v>151</c:v>
                </c:pt>
                <c:pt idx="12">
                  <c:v>153</c:v>
                </c:pt>
                <c:pt idx="13">
                  <c:v>155</c:v>
                </c:pt>
                <c:pt idx="14">
                  <c:v>156</c:v>
                </c:pt>
                <c:pt idx="15">
                  <c:v>170</c:v>
                </c:pt>
                <c:pt idx="16">
                  <c:v>175</c:v>
                </c:pt>
                <c:pt idx="17">
                  <c:v>188</c:v>
                </c:pt>
                <c:pt idx="18">
                  <c:v>202</c:v>
                </c:pt>
                <c:pt idx="19">
                  <c:v>216</c:v>
                </c:pt>
                <c:pt idx="20">
                  <c:v>227</c:v>
                </c:pt>
                <c:pt idx="21">
                  <c:v>236</c:v>
                </c:pt>
                <c:pt idx="22">
                  <c:v>253</c:v>
                </c:pt>
              </c:numCache>
            </c:numRef>
          </c:val>
        </c:ser>
        <c:ser>
          <c:idx val="5"/>
          <c:order val="5"/>
          <c:tx>
            <c:strRef>
              <c:f>'ejer 8 decil'!$G$9</c:f>
              <c:strCache>
                <c:ptCount val="1"/>
                <c:pt idx="0">
                  <c:v>70 years and above</c:v>
                </c:pt>
              </c:strCache>
            </c:strRef>
          </c:tx>
          <c:marker>
            <c:symbol val="none"/>
          </c:marker>
          <c:cat>
            <c:numRef>
              <c:f>'ejer 8 decil'!$A$10:$A$32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'ejer 8 decil'!$G$10:$G$32</c:f>
              <c:numCache>
                <c:formatCode>General</c:formatCode>
                <c:ptCount val="23"/>
                <c:pt idx="0">
                  <c:v>10</c:v>
                </c:pt>
                <c:pt idx="1">
                  <c:v>15</c:v>
                </c:pt>
                <c:pt idx="2">
                  <c:v>13</c:v>
                </c:pt>
                <c:pt idx="3">
                  <c:v>14</c:v>
                </c:pt>
                <c:pt idx="4">
                  <c:v>13</c:v>
                </c:pt>
                <c:pt idx="5">
                  <c:v>12</c:v>
                </c:pt>
                <c:pt idx="6">
                  <c:v>15</c:v>
                </c:pt>
                <c:pt idx="7">
                  <c:v>15</c:v>
                </c:pt>
                <c:pt idx="8">
                  <c:v>19</c:v>
                </c:pt>
                <c:pt idx="9">
                  <c:v>23</c:v>
                </c:pt>
                <c:pt idx="10">
                  <c:v>32</c:v>
                </c:pt>
                <c:pt idx="11">
                  <c:v>39</c:v>
                </c:pt>
                <c:pt idx="12">
                  <c:v>51</c:v>
                </c:pt>
                <c:pt idx="13">
                  <c:v>61</c:v>
                </c:pt>
                <c:pt idx="14">
                  <c:v>66</c:v>
                </c:pt>
                <c:pt idx="15">
                  <c:v>78</c:v>
                </c:pt>
                <c:pt idx="16">
                  <c:v>88</c:v>
                </c:pt>
                <c:pt idx="17">
                  <c:v>103</c:v>
                </c:pt>
                <c:pt idx="18">
                  <c:v>113</c:v>
                </c:pt>
                <c:pt idx="19">
                  <c:v>137</c:v>
                </c:pt>
                <c:pt idx="20">
                  <c:v>153</c:v>
                </c:pt>
                <c:pt idx="21">
                  <c:v>168</c:v>
                </c:pt>
                <c:pt idx="22">
                  <c:v>177</c:v>
                </c:pt>
              </c:numCache>
            </c:numRef>
          </c:val>
        </c:ser>
        <c:marker val="1"/>
        <c:axId val="102590336"/>
        <c:axId val="102591872"/>
      </c:lineChart>
      <c:catAx>
        <c:axId val="102590336"/>
        <c:scaling>
          <c:orientation val="minMax"/>
        </c:scaling>
        <c:axPos val="b"/>
        <c:numFmt formatCode="General" sourceLinked="1"/>
        <c:tickLblPos val="nextTo"/>
        <c:crossAx val="102591872"/>
        <c:crosses val="autoZero"/>
        <c:auto val="1"/>
        <c:lblAlgn val="ctr"/>
        <c:lblOffset val="100"/>
      </c:catAx>
      <c:valAx>
        <c:axId val="102591872"/>
        <c:scaling>
          <c:orientation val="minMax"/>
        </c:scaling>
        <c:axPos val="l"/>
        <c:majorGridlines/>
        <c:numFmt formatCode="General" sourceLinked="1"/>
        <c:tickLblPos val="nextTo"/>
        <c:crossAx val="10259033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a-DK"/>
  <c:chart>
    <c:plotArea>
      <c:layout/>
      <c:lineChart>
        <c:grouping val="standard"/>
        <c:ser>
          <c:idx val="0"/>
          <c:order val="0"/>
          <c:tx>
            <c:strRef>
              <c:f>'ejere renter 8 decil'!$B$10</c:f>
              <c:strCache>
                <c:ptCount val="1"/>
                <c:pt idx="0">
                  <c:v>&lt; 30 years</c:v>
                </c:pt>
              </c:strCache>
            </c:strRef>
          </c:tx>
          <c:marker>
            <c:symbol val="none"/>
          </c:marker>
          <c:cat>
            <c:numRef>
              <c:f>'ejere renter 8 decil'!$A$11:$A$33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'ejere renter 8 decil'!$B$11:$B$33</c:f>
              <c:numCache>
                <c:formatCode>General</c:formatCode>
                <c:ptCount val="23"/>
                <c:pt idx="0">
                  <c:v>28.9</c:v>
                </c:pt>
                <c:pt idx="1">
                  <c:v>28.5</c:v>
                </c:pt>
                <c:pt idx="2">
                  <c:v>27.1</c:v>
                </c:pt>
                <c:pt idx="3">
                  <c:v>26.2</c:v>
                </c:pt>
                <c:pt idx="4">
                  <c:v>23.7</c:v>
                </c:pt>
                <c:pt idx="5">
                  <c:v>22</c:v>
                </c:pt>
                <c:pt idx="6">
                  <c:v>21.5</c:v>
                </c:pt>
                <c:pt idx="7">
                  <c:v>17.8</c:v>
                </c:pt>
                <c:pt idx="8">
                  <c:v>17.8</c:v>
                </c:pt>
                <c:pt idx="9">
                  <c:v>18.3</c:v>
                </c:pt>
                <c:pt idx="10">
                  <c:v>18.7</c:v>
                </c:pt>
                <c:pt idx="11">
                  <c:v>18.899999999999999</c:v>
                </c:pt>
                <c:pt idx="12">
                  <c:v>18</c:v>
                </c:pt>
                <c:pt idx="13">
                  <c:v>18.600000000000001</c:v>
                </c:pt>
                <c:pt idx="14">
                  <c:v>19.5</c:v>
                </c:pt>
                <c:pt idx="15">
                  <c:v>18.3</c:v>
                </c:pt>
                <c:pt idx="16">
                  <c:v>17.399999999999999</c:v>
                </c:pt>
                <c:pt idx="17">
                  <c:v>16.2</c:v>
                </c:pt>
                <c:pt idx="18">
                  <c:v>16</c:v>
                </c:pt>
                <c:pt idx="19">
                  <c:v>17.2</c:v>
                </c:pt>
                <c:pt idx="20">
                  <c:v>20.7</c:v>
                </c:pt>
                <c:pt idx="21">
                  <c:v>23.2</c:v>
                </c:pt>
                <c:pt idx="22">
                  <c:v>22.3</c:v>
                </c:pt>
              </c:numCache>
            </c:numRef>
          </c:val>
        </c:ser>
        <c:ser>
          <c:idx val="1"/>
          <c:order val="1"/>
          <c:tx>
            <c:strRef>
              <c:f>'ejere renter 8 decil'!$C$10</c:f>
              <c:strCache>
                <c:ptCount val="1"/>
                <c:pt idx="0">
                  <c:v>30-39 years</c:v>
                </c:pt>
              </c:strCache>
            </c:strRef>
          </c:tx>
          <c:marker>
            <c:symbol val="none"/>
          </c:marker>
          <c:cat>
            <c:numRef>
              <c:f>'ejere renter 8 decil'!$A$11:$A$33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'ejere renter 8 decil'!$C$11:$C$33</c:f>
              <c:numCache>
                <c:formatCode>General</c:formatCode>
                <c:ptCount val="23"/>
                <c:pt idx="0">
                  <c:v>27.7</c:v>
                </c:pt>
                <c:pt idx="1">
                  <c:v>27</c:v>
                </c:pt>
                <c:pt idx="2">
                  <c:v>26.2</c:v>
                </c:pt>
                <c:pt idx="3">
                  <c:v>25.6</c:v>
                </c:pt>
                <c:pt idx="4">
                  <c:v>24.3</c:v>
                </c:pt>
                <c:pt idx="5">
                  <c:v>22.8</c:v>
                </c:pt>
                <c:pt idx="6">
                  <c:v>23</c:v>
                </c:pt>
                <c:pt idx="7">
                  <c:v>19.5</c:v>
                </c:pt>
                <c:pt idx="8">
                  <c:v>19.100000000000001</c:v>
                </c:pt>
                <c:pt idx="9">
                  <c:v>19</c:v>
                </c:pt>
                <c:pt idx="10">
                  <c:v>19</c:v>
                </c:pt>
                <c:pt idx="11">
                  <c:v>18.8</c:v>
                </c:pt>
                <c:pt idx="12">
                  <c:v>17.899999999999999</c:v>
                </c:pt>
                <c:pt idx="13">
                  <c:v>18.100000000000001</c:v>
                </c:pt>
                <c:pt idx="14">
                  <c:v>18.3</c:v>
                </c:pt>
                <c:pt idx="15">
                  <c:v>17.399999999999999</c:v>
                </c:pt>
                <c:pt idx="16">
                  <c:v>16.100000000000001</c:v>
                </c:pt>
                <c:pt idx="17">
                  <c:v>14.9</c:v>
                </c:pt>
                <c:pt idx="18">
                  <c:v>14.5</c:v>
                </c:pt>
                <c:pt idx="19">
                  <c:v>15.5</c:v>
                </c:pt>
                <c:pt idx="20">
                  <c:v>18.5</c:v>
                </c:pt>
                <c:pt idx="21">
                  <c:v>20.7</c:v>
                </c:pt>
                <c:pt idx="22">
                  <c:v>20.5</c:v>
                </c:pt>
              </c:numCache>
            </c:numRef>
          </c:val>
        </c:ser>
        <c:ser>
          <c:idx val="2"/>
          <c:order val="2"/>
          <c:tx>
            <c:strRef>
              <c:f>'ejere renter 8 decil'!$D$10</c:f>
              <c:strCache>
                <c:ptCount val="1"/>
                <c:pt idx="0">
                  <c:v>40-49 years</c:v>
                </c:pt>
              </c:strCache>
            </c:strRef>
          </c:tx>
          <c:marker>
            <c:symbol val="none"/>
          </c:marker>
          <c:cat>
            <c:numRef>
              <c:f>'ejere renter 8 decil'!$A$11:$A$33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'ejere renter 8 decil'!$D$11:$D$33</c:f>
              <c:numCache>
                <c:formatCode>General</c:formatCode>
                <c:ptCount val="23"/>
                <c:pt idx="0">
                  <c:v>24.4</c:v>
                </c:pt>
                <c:pt idx="1">
                  <c:v>23.9</c:v>
                </c:pt>
                <c:pt idx="2">
                  <c:v>23.6</c:v>
                </c:pt>
                <c:pt idx="3">
                  <c:v>23.4</c:v>
                </c:pt>
                <c:pt idx="4">
                  <c:v>22.1</c:v>
                </c:pt>
                <c:pt idx="5">
                  <c:v>21.2</c:v>
                </c:pt>
                <c:pt idx="6">
                  <c:v>20.8</c:v>
                </c:pt>
                <c:pt idx="7">
                  <c:v>17.8</c:v>
                </c:pt>
                <c:pt idx="8">
                  <c:v>17.2</c:v>
                </c:pt>
                <c:pt idx="9">
                  <c:v>16.899999999999999</c:v>
                </c:pt>
                <c:pt idx="10">
                  <c:v>16.899999999999999</c:v>
                </c:pt>
                <c:pt idx="11">
                  <c:v>16.600000000000001</c:v>
                </c:pt>
                <c:pt idx="12">
                  <c:v>15.8</c:v>
                </c:pt>
                <c:pt idx="13">
                  <c:v>15.9</c:v>
                </c:pt>
                <c:pt idx="14">
                  <c:v>16.100000000000001</c:v>
                </c:pt>
                <c:pt idx="15">
                  <c:v>15.1</c:v>
                </c:pt>
                <c:pt idx="16">
                  <c:v>14.3</c:v>
                </c:pt>
                <c:pt idx="17">
                  <c:v>13.5</c:v>
                </c:pt>
                <c:pt idx="18">
                  <c:v>12.9</c:v>
                </c:pt>
                <c:pt idx="19">
                  <c:v>13.4</c:v>
                </c:pt>
                <c:pt idx="20">
                  <c:v>15.9</c:v>
                </c:pt>
                <c:pt idx="21">
                  <c:v>17.899999999999999</c:v>
                </c:pt>
                <c:pt idx="22">
                  <c:v>17.5</c:v>
                </c:pt>
              </c:numCache>
            </c:numRef>
          </c:val>
        </c:ser>
        <c:ser>
          <c:idx val="3"/>
          <c:order val="3"/>
          <c:tx>
            <c:strRef>
              <c:f>'ejere renter 8 decil'!$E$10</c:f>
              <c:strCache>
                <c:ptCount val="1"/>
                <c:pt idx="0">
                  <c:v>50-59 years</c:v>
                </c:pt>
              </c:strCache>
            </c:strRef>
          </c:tx>
          <c:marker>
            <c:symbol val="none"/>
          </c:marker>
          <c:cat>
            <c:numRef>
              <c:f>'ejere renter 8 decil'!$A$11:$A$33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'ejere renter 8 decil'!$E$11:$E$33</c:f>
              <c:numCache>
                <c:formatCode>General</c:formatCode>
                <c:ptCount val="23"/>
                <c:pt idx="0">
                  <c:v>20.6</c:v>
                </c:pt>
                <c:pt idx="1">
                  <c:v>20.7</c:v>
                </c:pt>
                <c:pt idx="2">
                  <c:v>20.9</c:v>
                </c:pt>
                <c:pt idx="3">
                  <c:v>20.9</c:v>
                </c:pt>
                <c:pt idx="4">
                  <c:v>20.3</c:v>
                </c:pt>
                <c:pt idx="5">
                  <c:v>19</c:v>
                </c:pt>
                <c:pt idx="6">
                  <c:v>19.2</c:v>
                </c:pt>
                <c:pt idx="7">
                  <c:v>16.5</c:v>
                </c:pt>
                <c:pt idx="8">
                  <c:v>15.6</c:v>
                </c:pt>
                <c:pt idx="9">
                  <c:v>15.7</c:v>
                </c:pt>
                <c:pt idx="10">
                  <c:v>15.4</c:v>
                </c:pt>
                <c:pt idx="11">
                  <c:v>15.1</c:v>
                </c:pt>
                <c:pt idx="12">
                  <c:v>14.1</c:v>
                </c:pt>
                <c:pt idx="13">
                  <c:v>14.4</c:v>
                </c:pt>
                <c:pt idx="14">
                  <c:v>14.4</c:v>
                </c:pt>
                <c:pt idx="15">
                  <c:v>13.7</c:v>
                </c:pt>
                <c:pt idx="16">
                  <c:v>13.1</c:v>
                </c:pt>
                <c:pt idx="17">
                  <c:v>12.1</c:v>
                </c:pt>
                <c:pt idx="18">
                  <c:v>11.6</c:v>
                </c:pt>
                <c:pt idx="19">
                  <c:v>11.9</c:v>
                </c:pt>
                <c:pt idx="20">
                  <c:v>13.8</c:v>
                </c:pt>
                <c:pt idx="21">
                  <c:v>15.1</c:v>
                </c:pt>
                <c:pt idx="22">
                  <c:v>14.8</c:v>
                </c:pt>
              </c:numCache>
            </c:numRef>
          </c:val>
        </c:ser>
        <c:ser>
          <c:idx val="4"/>
          <c:order val="4"/>
          <c:tx>
            <c:strRef>
              <c:f>'ejere renter 8 decil'!$F$10</c:f>
              <c:strCache>
                <c:ptCount val="1"/>
                <c:pt idx="0">
                  <c:v>60-69 years</c:v>
                </c:pt>
              </c:strCache>
            </c:strRef>
          </c:tx>
          <c:marker>
            <c:symbol val="none"/>
          </c:marker>
          <c:cat>
            <c:numRef>
              <c:f>'ejere renter 8 decil'!$A$11:$A$33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'ejere renter 8 decil'!$F$11:$F$33</c:f>
              <c:numCache>
                <c:formatCode>General</c:formatCode>
                <c:ptCount val="23"/>
                <c:pt idx="0">
                  <c:v>15.1</c:v>
                </c:pt>
                <c:pt idx="1">
                  <c:v>15.3</c:v>
                </c:pt>
                <c:pt idx="2">
                  <c:v>15.2</c:v>
                </c:pt>
                <c:pt idx="3">
                  <c:v>15.8</c:v>
                </c:pt>
                <c:pt idx="4">
                  <c:v>15.5</c:v>
                </c:pt>
                <c:pt idx="5">
                  <c:v>13.8</c:v>
                </c:pt>
                <c:pt idx="6">
                  <c:v>14.1</c:v>
                </c:pt>
                <c:pt idx="7">
                  <c:v>13.2</c:v>
                </c:pt>
                <c:pt idx="8">
                  <c:v>13.1</c:v>
                </c:pt>
                <c:pt idx="9">
                  <c:v>13.5</c:v>
                </c:pt>
                <c:pt idx="10">
                  <c:v>13.7</c:v>
                </c:pt>
                <c:pt idx="11">
                  <c:v>14</c:v>
                </c:pt>
                <c:pt idx="12">
                  <c:v>13.2</c:v>
                </c:pt>
                <c:pt idx="13">
                  <c:v>13.1</c:v>
                </c:pt>
                <c:pt idx="14">
                  <c:v>12.9</c:v>
                </c:pt>
                <c:pt idx="15">
                  <c:v>12.9</c:v>
                </c:pt>
                <c:pt idx="16">
                  <c:v>12.4</c:v>
                </c:pt>
                <c:pt idx="17">
                  <c:v>11.6</c:v>
                </c:pt>
                <c:pt idx="18">
                  <c:v>10.9</c:v>
                </c:pt>
                <c:pt idx="19">
                  <c:v>11.4</c:v>
                </c:pt>
                <c:pt idx="20">
                  <c:v>13.5</c:v>
                </c:pt>
                <c:pt idx="21">
                  <c:v>14.7</c:v>
                </c:pt>
                <c:pt idx="22">
                  <c:v>14.7</c:v>
                </c:pt>
              </c:numCache>
            </c:numRef>
          </c:val>
        </c:ser>
        <c:ser>
          <c:idx val="5"/>
          <c:order val="5"/>
          <c:tx>
            <c:strRef>
              <c:f>'ejere renter 8 decil'!$G$10</c:f>
              <c:strCache>
                <c:ptCount val="1"/>
                <c:pt idx="0">
                  <c:v>70 years and above</c:v>
                </c:pt>
              </c:strCache>
            </c:strRef>
          </c:tx>
          <c:marker>
            <c:symbol val="none"/>
          </c:marker>
          <c:cat>
            <c:numRef>
              <c:f>'ejere renter 8 decil'!$A$11:$A$33</c:f>
              <c:numCache>
                <c:formatCode>General</c:formatCode>
                <c:ptCount val="23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</c:numCache>
            </c:numRef>
          </c:cat>
          <c:val>
            <c:numRef>
              <c:f>'ejere renter 8 decil'!$G$11:$G$33</c:f>
              <c:numCache>
                <c:formatCode>General</c:formatCode>
                <c:ptCount val="23"/>
                <c:pt idx="0">
                  <c:v>7.7</c:v>
                </c:pt>
                <c:pt idx="1">
                  <c:v>8</c:v>
                </c:pt>
                <c:pt idx="2">
                  <c:v>7.3</c:v>
                </c:pt>
                <c:pt idx="3">
                  <c:v>7.9</c:v>
                </c:pt>
                <c:pt idx="4">
                  <c:v>8</c:v>
                </c:pt>
                <c:pt idx="5">
                  <c:v>4.7</c:v>
                </c:pt>
                <c:pt idx="6">
                  <c:v>4.8</c:v>
                </c:pt>
                <c:pt idx="7">
                  <c:v>5.2</c:v>
                </c:pt>
                <c:pt idx="8">
                  <c:v>5.3</c:v>
                </c:pt>
                <c:pt idx="9">
                  <c:v>5.8</c:v>
                </c:pt>
                <c:pt idx="10">
                  <c:v>6.6</c:v>
                </c:pt>
                <c:pt idx="11">
                  <c:v>6.9</c:v>
                </c:pt>
                <c:pt idx="12">
                  <c:v>8.1</c:v>
                </c:pt>
                <c:pt idx="13">
                  <c:v>7.6</c:v>
                </c:pt>
                <c:pt idx="14">
                  <c:v>7.6</c:v>
                </c:pt>
                <c:pt idx="15">
                  <c:v>8</c:v>
                </c:pt>
                <c:pt idx="16">
                  <c:v>8.4</c:v>
                </c:pt>
                <c:pt idx="17">
                  <c:v>8.3000000000000007</c:v>
                </c:pt>
                <c:pt idx="18">
                  <c:v>7.8</c:v>
                </c:pt>
                <c:pt idx="19">
                  <c:v>8.8000000000000007</c:v>
                </c:pt>
                <c:pt idx="20">
                  <c:v>10.5</c:v>
                </c:pt>
                <c:pt idx="21">
                  <c:v>11.6</c:v>
                </c:pt>
                <c:pt idx="22">
                  <c:v>11.2</c:v>
                </c:pt>
              </c:numCache>
            </c:numRef>
          </c:val>
        </c:ser>
        <c:marker val="1"/>
        <c:axId val="102719488"/>
        <c:axId val="102721024"/>
      </c:lineChart>
      <c:catAx>
        <c:axId val="102719488"/>
        <c:scaling>
          <c:orientation val="minMax"/>
        </c:scaling>
        <c:axPos val="b"/>
        <c:numFmt formatCode="General" sourceLinked="1"/>
        <c:tickLblPos val="nextTo"/>
        <c:crossAx val="102721024"/>
        <c:crosses val="autoZero"/>
        <c:auto val="1"/>
        <c:lblAlgn val="ctr"/>
        <c:lblOffset val="100"/>
      </c:catAx>
      <c:valAx>
        <c:axId val="102721024"/>
        <c:scaling>
          <c:orientation val="minMax"/>
        </c:scaling>
        <c:axPos val="l"/>
        <c:majorGridlines/>
        <c:numFmt formatCode="General" sourceLinked="1"/>
        <c:tickLblPos val="nextTo"/>
        <c:crossAx val="10271948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DA05E-B7CC-4135-B490-144CA41D2AF7}" type="datetimeFigureOut">
              <a:rPr lang="da-DK" smtClean="0"/>
              <a:pPr/>
              <a:t>12-06-2012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8180" y="4711383"/>
            <a:ext cx="5425440" cy="4463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41451" y="9421044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A306E-2431-4290-964A-0BF958C5C04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A306E-2431-4290-964A-0BF958C5C046}" type="slidenum">
              <a:rPr lang="da-DK" smtClean="0"/>
              <a:pPr/>
              <a:t>11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2C2-B6FF-413E-9660-1205FD48EA11}" type="datetimeFigureOut">
              <a:rPr lang="da-DK" smtClean="0"/>
              <a:pPr/>
              <a:t>12-06-2012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D3D0-93B8-471C-B509-E6082A2207A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2C2-B6FF-413E-9660-1205FD48EA11}" type="datetimeFigureOut">
              <a:rPr lang="da-DK" smtClean="0"/>
              <a:pPr/>
              <a:t>12-06-2012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D3D0-93B8-471C-B509-E6082A2207A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2C2-B6FF-413E-9660-1205FD48EA11}" type="datetimeFigureOut">
              <a:rPr lang="da-DK" smtClean="0"/>
              <a:pPr/>
              <a:t>12-06-2012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D3D0-93B8-471C-B509-E6082A2207A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2C2-B6FF-413E-9660-1205FD48EA11}" type="datetimeFigureOut">
              <a:rPr lang="da-DK" smtClean="0"/>
              <a:pPr/>
              <a:t>12-06-2012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D3D0-93B8-471C-B509-E6082A2207A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2C2-B6FF-413E-9660-1205FD48EA11}" type="datetimeFigureOut">
              <a:rPr lang="da-DK" smtClean="0"/>
              <a:pPr/>
              <a:t>12-06-2012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D3D0-93B8-471C-B509-E6082A2207A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2C2-B6FF-413E-9660-1205FD48EA11}" type="datetimeFigureOut">
              <a:rPr lang="da-DK" smtClean="0"/>
              <a:pPr/>
              <a:t>12-06-2012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D3D0-93B8-471C-B509-E6082A2207A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2C2-B6FF-413E-9660-1205FD48EA11}" type="datetimeFigureOut">
              <a:rPr lang="da-DK" smtClean="0"/>
              <a:pPr/>
              <a:t>12-06-2012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D3D0-93B8-471C-B509-E6082A2207A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2C2-B6FF-413E-9660-1205FD48EA11}" type="datetimeFigureOut">
              <a:rPr lang="da-DK" smtClean="0"/>
              <a:pPr/>
              <a:t>12-06-2012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D3D0-93B8-471C-B509-E6082A2207A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2C2-B6FF-413E-9660-1205FD48EA11}" type="datetimeFigureOut">
              <a:rPr lang="da-DK" smtClean="0"/>
              <a:pPr/>
              <a:t>12-06-2012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D3D0-93B8-471C-B509-E6082A2207A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2C2-B6FF-413E-9660-1205FD48EA11}" type="datetimeFigureOut">
              <a:rPr lang="da-DK" smtClean="0"/>
              <a:pPr/>
              <a:t>12-06-2012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D3D0-93B8-471C-B509-E6082A2207A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2C2-B6FF-413E-9660-1205FD48EA11}" type="datetimeFigureOut">
              <a:rPr lang="da-DK" smtClean="0"/>
              <a:pPr/>
              <a:t>12-06-2012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D3D0-93B8-471C-B509-E6082A2207A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F72C2-B6FF-413E-9660-1205FD48EA11}" type="datetimeFigureOut">
              <a:rPr lang="da-DK" smtClean="0"/>
              <a:pPr/>
              <a:t>12-06-2012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1D3D0-93B8-471C-B509-E6082A2207A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500034" y="1785926"/>
            <a:ext cx="8286808" cy="2786082"/>
          </a:xfrm>
        </p:spPr>
        <p:txBody>
          <a:bodyPr>
            <a:normAutofit/>
          </a:bodyPr>
          <a:lstStyle/>
          <a:p>
            <a:r>
              <a:rPr lang="en-GB" sz="3600" b="1" i="1" dirty="0">
                <a:latin typeface="Times New Roman" pitchFamily="18" charset="0"/>
                <a:cs typeface="Times New Roman" pitchFamily="18" charset="0"/>
              </a:rPr>
              <a:t>Owner-occupiers risks and foreclosures </a:t>
            </a:r>
            <a:r>
              <a:rPr lang="da-DK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da-DK" sz="2800" dirty="0">
                <a:latin typeface="Times New Roman" pitchFamily="18" charset="0"/>
                <a:cs typeface="Times New Roman" pitchFamily="18" charset="0"/>
              </a:rPr>
            </a:b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b="1" i="1" dirty="0" smtClean="0">
                <a:latin typeface="Times New Roman" pitchFamily="18" charset="0"/>
                <a:cs typeface="Times New Roman" pitchFamily="18" charset="0"/>
              </a:rPr>
              <a:t>over </a:t>
            </a:r>
            <a:r>
              <a:rPr lang="en-GB" sz="2800" b="1" i="1" dirty="0">
                <a:latin typeface="Times New Roman" pitchFamily="18" charset="0"/>
                <a:cs typeface="Times New Roman" pitchFamily="18" charset="0"/>
              </a:rPr>
              <a:t>three downturns at the Danish housing market since 1979</a:t>
            </a:r>
            <a:r>
              <a:rPr lang="da-DK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da-DK" sz="2800" dirty="0">
                <a:latin typeface="Times New Roman" pitchFamily="18" charset="0"/>
                <a:cs typeface="Times New Roman" pitchFamily="18" charset="0"/>
              </a:rPr>
            </a:br>
            <a:r>
              <a:rPr lang="en-GB" sz="1600" b="1" i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GB" sz="1600" b="1" i="1" dirty="0" smtClean="0">
                <a:latin typeface="Times New Roman" pitchFamily="18" charset="0"/>
                <a:cs typeface="Times New Roman" pitchFamily="18" charset="0"/>
              </a:rPr>
              <a:t>ERES Conference, Edinburgh, June 13-16, </a:t>
            </a:r>
            <a:r>
              <a:rPr lang="en-GB" sz="1600" b="1" i="1" dirty="0">
                <a:latin typeface="Times New Roman" pitchFamily="18" charset="0"/>
                <a:cs typeface="Times New Roman" pitchFamily="18" charset="0"/>
              </a:rPr>
              <a:t>2012</a:t>
            </a:r>
            <a:r>
              <a:rPr lang="en-GB" sz="16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da-DK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ladsholder til indhold 5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1162958"/>
          </a:xfrm>
        </p:spPr>
        <p:txBody>
          <a:bodyPr anchor="ctr">
            <a:normAutofit/>
          </a:bodyPr>
          <a:lstStyle/>
          <a:p>
            <a:r>
              <a:rPr lang="en-GB" sz="16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Jens Lunde</a:t>
            </a:r>
            <a:endParaRPr lang="da-DK" sz="16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16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Associate Professor</a:t>
            </a:r>
            <a:endParaRPr lang="da-DK" sz="16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GB" sz="16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Department of </a:t>
            </a:r>
            <a:r>
              <a:rPr lang="en-GB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Finance, Copenhagen Business School</a:t>
            </a:r>
            <a:endParaRPr lang="da-DK" sz="16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1143000"/>
          </a:xfrm>
        </p:spPr>
        <p:txBody>
          <a:bodyPr>
            <a:normAutofit/>
          </a:bodyPr>
          <a:lstStyle/>
          <a:p>
            <a:pPr lvl="0"/>
            <a:r>
              <a:rPr lang="da-DK" sz="2800" b="1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da-DK" sz="2800" b="1" i="1" dirty="0" err="1" smtClean="0">
                <a:latin typeface="Times New Roman" pitchFamily="18" charset="0"/>
                <a:cs typeface="Times New Roman" pitchFamily="18" charset="0"/>
              </a:rPr>
              <a:t>monthly</a:t>
            </a:r>
            <a:r>
              <a:rPr lang="da-DK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b="1" i="1" dirty="0" err="1" smtClean="0">
                <a:latin typeface="Times New Roman" pitchFamily="18" charset="0"/>
                <a:cs typeface="Times New Roman" pitchFamily="18" charset="0"/>
              </a:rPr>
              <a:t>Statistic</a:t>
            </a:r>
            <a:r>
              <a:rPr lang="da-DK" sz="2800" b="1" i="1" dirty="0" smtClean="0">
                <a:latin typeface="Times New Roman" pitchFamily="18" charset="0"/>
                <a:cs typeface="Times New Roman" pitchFamily="18" charset="0"/>
              </a:rPr>
              <a:t> Denmark </a:t>
            </a:r>
            <a:r>
              <a:rPr lang="da-DK" sz="2800" b="1" i="1" dirty="0" err="1" smtClean="0">
                <a:latin typeface="Times New Roman" pitchFamily="18" charset="0"/>
                <a:cs typeface="Times New Roman" pitchFamily="18" charset="0"/>
              </a:rPr>
              <a:t>news</a:t>
            </a:r>
            <a:r>
              <a:rPr lang="da-DK" sz="2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da-DK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da-DK" sz="28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da-DK" sz="2800" b="1" i="1" dirty="0" smtClean="0">
                <a:latin typeface="Times New Roman" pitchFamily="18" charset="0"/>
                <a:cs typeface="Times New Roman" pitchFamily="18" charset="0"/>
              </a:rPr>
              <a:t>ay 2012</a:t>
            </a:r>
            <a:endParaRPr lang="da-DK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1537" y="1839119"/>
            <a:ext cx="7400925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5984" y="188640"/>
            <a:ext cx="6400816" cy="1228998"/>
          </a:xfrm>
        </p:spPr>
        <p:txBody>
          <a:bodyPr>
            <a:noAutofit/>
          </a:bodyPr>
          <a:lstStyle/>
          <a:p>
            <a:pPr lvl="0"/>
            <a:r>
              <a:rPr lang="en-GB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Number of foreclosures, two sources: </a:t>
            </a:r>
            <a:r>
              <a:rPr lang="en-GB" sz="24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2400" b="1" i="1" dirty="0" smtClean="0">
                <a:latin typeface="Times New Roman" pitchFamily="18" charset="0"/>
                <a:cs typeface="Times New Roman" pitchFamily="18" charset="0"/>
              </a:rPr>
              <a:t>1. Statistic </a:t>
            </a:r>
            <a:r>
              <a:rPr lang="en-GB" sz="2400" b="1" i="1" dirty="0" smtClean="0">
                <a:latin typeface="Times New Roman" pitchFamily="18" charset="0"/>
                <a:cs typeface="Times New Roman" pitchFamily="18" charset="0"/>
              </a:rPr>
              <a:t>Denmark: announced foreclosures</a:t>
            </a:r>
            <a:br>
              <a:rPr lang="en-GB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2400" b="1" i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GB" sz="2400" b="1" i="1" dirty="0" err="1" smtClean="0">
                <a:latin typeface="Times New Roman" pitchFamily="18" charset="0"/>
                <a:cs typeface="Times New Roman" pitchFamily="18" charset="0"/>
              </a:rPr>
              <a:t>Domstolsstyrelsen</a:t>
            </a:r>
            <a:r>
              <a:rPr lang="en-GB" sz="2400" b="1" i="1" dirty="0" smtClean="0">
                <a:latin typeface="Times New Roman" pitchFamily="18" charset="0"/>
                <a:cs typeface="Times New Roman" pitchFamily="18" charset="0"/>
              </a:rPr>
              <a:t>: realized foreclosures</a:t>
            </a:r>
            <a:endParaRPr lang="en-GB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</p:nvPr>
        </p:nvGraphicFramePr>
        <p:xfrm>
          <a:off x="1043608" y="1700805"/>
          <a:ext cx="7643193" cy="5040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2880320"/>
                <a:gridCol w="3034681"/>
              </a:tblGrid>
              <a:tr h="336038">
                <a:tc>
                  <a:txBody>
                    <a:bodyPr/>
                    <a:lstStyle/>
                    <a:p>
                      <a:pPr algn="ctr"/>
                      <a:endParaRPr lang="da-DK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announced foreclosures</a:t>
                      </a:r>
                      <a:endParaRPr lang="da-DK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realized foreclosures</a:t>
                      </a:r>
                      <a:endParaRPr lang="da-DK" sz="1600" b="1" dirty="0"/>
                    </a:p>
                  </a:txBody>
                  <a:tcPr/>
                </a:tc>
              </a:tr>
              <a:tr h="336038"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6066</a:t>
                      </a:r>
                    </a:p>
                  </a:txBody>
                  <a:tcPr marL="0" marR="0" marT="0" marB="0" anchor="b"/>
                </a:tc>
              </a:tr>
              <a:tr h="336038"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1981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14923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13816</a:t>
                      </a:r>
                    </a:p>
                  </a:txBody>
                  <a:tcPr marL="0" marR="0" marT="0" marB="0" anchor="b"/>
                </a:tc>
              </a:tr>
              <a:tr h="336038"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1982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17516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16651</a:t>
                      </a:r>
                    </a:p>
                  </a:txBody>
                  <a:tcPr marL="0" marR="0" marT="0" marB="0" anchor="b"/>
                </a:tc>
              </a:tr>
              <a:tr h="336038"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1983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14977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15256</a:t>
                      </a:r>
                    </a:p>
                  </a:txBody>
                  <a:tcPr marL="0" marR="0" marT="0" marB="0" anchor="b"/>
                </a:tc>
              </a:tr>
              <a:tr h="336038"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1984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8000</a:t>
                      </a:r>
                    </a:p>
                  </a:txBody>
                  <a:tcPr marL="0" marR="0" marT="0" marB="0" anchor="b"/>
                </a:tc>
              </a:tr>
              <a:tr h="336038"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1990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20339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14262</a:t>
                      </a:r>
                    </a:p>
                  </a:txBody>
                  <a:tcPr marL="0" marR="0" marT="0" marB="0" anchor="b"/>
                </a:tc>
              </a:tr>
              <a:tr h="336038"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1991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18188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12040</a:t>
                      </a:r>
                    </a:p>
                  </a:txBody>
                  <a:tcPr marL="0" marR="0" marT="0" marB="0" anchor="b"/>
                </a:tc>
              </a:tr>
              <a:tr h="336038"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1992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16519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10646</a:t>
                      </a:r>
                    </a:p>
                  </a:txBody>
                  <a:tcPr marL="0" marR="0" marT="0" marB="0" anchor="b"/>
                </a:tc>
              </a:tr>
              <a:tr h="336038"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1993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14693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10671</a:t>
                      </a:r>
                    </a:p>
                  </a:txBody>
                  <a:tcPr marL="0" marR="0" marT="0" marB="0" anchor="b"/>
                </a:tc>
              </a:tr>
              <a:tr h="336038"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1994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8788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6377</a:t>
                      </a:r>
                    </a:p>
                  </a:txBody>
                  <a:tcPr marL="0" marR="0" marT="0" marB="0" anchor="b"/>
                </a:tc>
              </a:tr>
              <a:tr h="336038"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689</a:t>
                      </a:r>
                    </a:p>
                  </a:txBody>
                  <a:tcPr marL="0" marR="0" marT="0" marB="0" anchor="b"/>
                </a:tc>
              </a:tr>
              <a:tr h="336038"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4355</a:t>
                      </a:r>
                    </a:p>
                  </a:txBody>
                  <a:tcPr marL="0" marR="0" marT="0" marB="0" anchor="b"/>
                </a:tc>
              </a:tr>
              <a:tr h="336038"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5305</a:t>
                      </a:r>
                    </a:p>
                  </a:txBody>
                  <a:tcPr marL="0" marR="0" marT="0" marB="0" anchor="b"/>
                </a:tc>
              </a:tr>
              <a:tr h="336038"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4775</a:t>
                      </a:r>
                      <a:endParaRPr lang="da-DK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1143000"/>
          </a:xfrm>
        </p:spPr>
        <p:txBody>
          <a:bodyPr>
            <a:normAutofit/>
          </a:bodyPr>
          <a:lstStyle/>
          <a:p>
            <a:pPr lvl="0"/>
            <a:r>
              <a:rPr lang="da-DK" sz="3200" b="1" i="1" dirty="0" err="1" smtClean="0">
                <a:latin typeface="Times New Roman" pitchFamily="18" charset="0"/>
                <a:cs typeface="Times New Roman" pitchFamily="18" charset="0"/>
              </a:rPr>
              <a:t>Foreclosures</a:t>
            </a:r>
            <a:r>
              <a:rPr lang="da-DK" sz="3200" b="1" i="1" dirty="0" smtClean="0">
                <a:latin typeface="Times New Roman" pitchFamily="18" charset="0"/>
                <a:cs typeface="Times New Roman" pitchFamily="18" charset="0"/>
              </a:rPr>
              <a:t> 1979 – 2011. </a:t>
            </a:r>
            <a:br>
              <a:rPr lang="da-DK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da-DK" sz="18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1800" b="1" i="1" dirty="0" err="1" smtClean="0">
                <a:latin typeface="Times New Roman" pitchFamily="18" charset="0"/>
                <a:cs typeface="Times New Roman" pitchFamily="18" charset="0"/>
              </a:rPr>
              <a:t>Annual</a:t>
            </a:r>
            <a:r>
              <a:rPr lang="da-DK" sz="1800" b="1" i="1" dirty="0" smtClean="0">
                <a:latin typeface="Times New Roman" pitchFamily="18" charset="0"/>
                <a:cs typeface="Times New Roman" pitchFamily="18" charset="0"/>
              </a:rPr>
              <a:t> data) </a:t>
            </a:r>
            <a:endParaRPr lang="da-DK" sz="1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68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1143000"/>
          </a:xfrm>
        </p:spPr>
        <p:txBody>
          <a:bodyPr>
            <a:normAutofit/>
          </a:bodyPr>
          <a:lstStyle/>
          <a:p>
            <a:pPr lvl="0"/>
            <a:r>
              <a:rPr lang="en-GB" sz="2400" b="1" i="1" dirty="0" smtClean="0">
                <a:latin typeface="Times New Roman" pitchFamily="18" charset="0"/>
                <a:cs typeface="Times New Roman" pitchFamily="18" charset="0"/>
              </a:rPr>
              <a:t>Realized  foreclosures as per cent of the year’s announced foreclosure.</a:t>
            </a:r>
            <a:endParaRPr lang="en-GB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68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1143000"/>
          </a:xfrm>
        </p:spPr>
        <p:txBody>
          <a:bodyPr>
            <a:normAutofit/>
          </a:bodyPr>
          <a:lstStyle/>
          <a:p>
            <a:pPr lvl="0"/>
            <a:r>
              <a:rPr lang="da-DK" sz="3200" b="1" i="1" dirty="0" err="1" smtClean="0">
                <a:latin typeface="Times New Roman" pitchFamily="18" charset="0"/>
                <a:cs typeface="Times New Roman" pitchFamily="18" charset="0"/>
              </a:rPr>
              <a:t>Frequencies</a:t>
            </a:r>
            <a:r>
              <a:rPr lang="da-DK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da-DK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 anchor="t">
            <a:normAutofit lnSpcReduction="10000"/>
          </a:bodyPr>
          <a:lstStyle/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2011: average rate for announced foreclosure : 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0.21 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% of the stock of houses.</a:t>
            </a:r>
          </a:p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2011: 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average rate for announced foreclosure: 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7.45 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% of the number of sold properties (all types).</a:t>
            </a:r>
          </a:p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1990: average rate for announced foreclosures: 16.7 % of the number of sold properties (all types).</a:t>
            </a:r>
          </a:p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1990: average rate for realized foreclosure : 11.7 % of the number of sold properties (all types).</a:t>
            </a:r>
          </a:p>
          <a:p>
            <a:pPr lvl="0"/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And other frequencies 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will 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be calculated</a:t>
            </a:r>
          </a:p>
          <a:p>
            <a:pPr lvl="0"/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Foreclosure frequencies might be part of calculated risk premiums for mortgage and bank loans.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1282154"/>
          </a:xfrm>
        </p:spPr>
        <p:txBody>
          <a:bodyPr>
            <a:normAutofit/>
          </a:bodyPr>
          <a:lstStyle/>
          <a:p>
            <a:pPr lvl="0"/>
            <a:r>
              <a:rPr lang="da-DK" sz="2000" b="1" i="1" dirty="0" err="1" smtClean="0">
                <a:latin typeface="Times New Roman" pitchFamily="18" charset="0"/>
                <a:cs typeface="Times New Roman" pitchFamily="18" charset="0"/>
              </a:rPr>
              <a:t>Foreclosures</a:t>
            </a:r>
            <a:r>
              <a:rPr lang="da-DK" sz="2000" b="1" i="1" dirty="0" smtClean="0">
                <a:latin typeface="Times New Roman" pitchFamily="18" charset="0"/>
                <a:cs typeface="Times New Roman" pitchFamily="18" charset="0"/>
              </a:rPr>
              <a:t> in per cent of </a:t>
            </a:r>
            <a:r>
              <a:rPr lang="da-DK" sz="2000" b="1" i="1" dirty="0" err="1" smtClean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da-DK" sz="2000" b="1" i="1" dirty="0" smtClean="0">
                <a:latin typeface="Times New Roman" pitchFamily="18" charset="0"/>
                <a:cs typeface="Times New Roman" pitchFamily="18" charset="0"/>
              </a:rPr>
              <a:t> of sold houses and </a:t>
            </a:r>
            <a:r>
              <a:rPr lang="da-DK" sz="2000" b="1" i="1" dirty="0" err="1" smtClean="0">
                <a:latin typeface="Times New Roman" pitchFamily="18" charset="0"/>
                <a:cs typeface="Times New Roman" pitchFamily="18" charset="0"/>
              </a:rPr>
              <a:t>flats</a:t>
            </a:r>
            <a:r>
              <a:rPr lang="da-DK" sz="2000" b="1" i="1" dirty="0" smtClean="0">
                <a:latin typeface="Times New Roman" pitchFamily="18" charset="0"/>
                <a:cs typeface="Times New Roman" pitchFamily="18" charset="0"/>
              </a:rPr>
              <a:t> in the </a:t>
            </a:r>
            <a:r>
              <a:rPr lang="da-DK" sz="2000" b="1" i="1" dirty="0" err="1" smtClean="0">
                <a:latin typeface="Times New Roman" pitchFamily="18" charset="0"/>
                <a:cs typeface="Times New Roman" pitchFamily="18" charset="0"/>
              </a:rPr>
              <a:t>purchase</a:t>
            </a:r>
            <a:r>
              <a:rPr lang="da-DK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000" b="1" i="1" dirty="0" err="1" smtClean="0"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da-DK" sz="20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da-DK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da-DK" sz="2000" b="1" i="1" dirty="0" err="1" smtClean="0">
                <a:latin typeface="Times New Roman" pitchFamily="18" charset="0"/>
                <a:cs typeface="Times New Roman" pitchFamily="18" charset="0"/>
              </a:rPr>
              <a:t>Source</a:t>
            </a:r>
            <a:r>
              <a:rPr lang="da-DK" sz="2000" b="1" i="1" dirty="0" smtClean="0">
                <a:latin typeface="Times New Roman" pitchFamily="18" charset="0"/>
                <a:cs typeface="Times New Roman" pitchFamily="18" charset="0"/>
              </a:rPr>
              <a:t>: ”Financial </a:t>
            </a:r>
            <a:r>
              <a:rPr lang="da-DK" sz="2000" b="1" i="1" dirty="0" err="1" smtClean="0">
                <a:latin typeface="Times New Roman" pitchFamily="18" charset="0"/>
                <a:cs typeface="Times New Roman" pitchFamily="18" charset="0"/>
              </a:rPr>
              <a:t>Stability</a:t>
            </a:r>
            <a:r>
              <a:rPr lang="da-DK" sz="2000" b="1" i="1" dirty="0" smtClean="0">
                <a:latin typeface="Times New Roman" pitchFamily="18" charset="0"/>
                <a:cs typeface="Times New Roman" pitchFamily="18" charset="0"/>
              </a:rPr>
              <a:t> 2012”.</a:t>
            </a:r>
            <a:endParaRPr lang="da-DK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789112"/>
            <a:ext cx="7628932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1143000"/>
          </a:xfrm>
        </p:spPr>
        <p:txBody>
          <a:bodyPr>
            <a:normAutofit/>
          </a:bodyPr>
          <a:lstStyle/>
          <a:p>
            <a:pPr lvl="0"/>
            <a:r>
              <a:rPr lang="da-DK" sz="3200" b="1" i="1" dirty="0" err="1" smtClean="0">
                <a:latin typeface="Times New Roman" pitchFamily="18" charset="0"/>
                <a:cs typeface="Times New Roman" pitchFamily="18" charset="0"/>
              </a:rPr>
              <a:t>Natural</a:t>
            </a:r>
            <a:r>
              <a:rPr lang="da-DK" sz="3200" b="1" i="1" dirty="0" smtClean="0">
                <a:latin typeface="Times New Roman" pitchFamily="18" charset="0"/>
                <a:cs typeface="Times New Roman" pitchFamily="18" charset="0"/>
              </a:rPr>
              <a:t> rates of </a:t>
            </a:r>
            <a:r>
              <a:rPr lang="da-DK" sz="3200" b="1" i="1" dirty="0" err="1" smtClean="0">
                <a:latin typeface="Times New Roman" pitchFamily="18" charset="0"/>
                <a:cs typeface="Times New Roman" pitchFamily="18" charset="0"/>
              </a:rPr>
              <a:t>foreclosure</a:t>
            </a:r>
            <a:r>
              <a:rPr lang="da-DK" sz="3200" b="1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da-DK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 anchor="ctr">
            <a:normAutofit/>
          </a:bodyPr>
          <a:lstStyle/>
          <a:p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Geoff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Meen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: the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natural rate of possessions in UK is now higher than in the 1970s or early 1980s. Among the reasons is the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significant increase in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the mortgage debt-to-income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ratios as partly due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to the mortgage market liberalisation in the 1980s. (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Meen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, 2008, pp. 2771-3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In Denmark, possibly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higher rate can be found in average but might be due to the mass foreclosure periods.</a:t>
            </a:r>
            <a:endParaRPr lang="da-DK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da-DK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1143000"/>
          </a:xfrm>
        </p:spPr>
        <p:txBody>
          <a:bodyPr>
            <a:normAutofit/>
          </a:bodyPr>
          <a:lstStyle/>
          <a:p>
            <a:pPr lvl="0"/>
            <a:r>
              <a:rPr lang="en-GB" sz="2800" b="1" i="1" dirty="0" smtClean="0">
                <a:latin typeface="Times New Roman" pitchFamily="18" charset="0"/>
                <a:cs typeface="Times New Roman" pitchFamily="18" charset="0"/>
              </a:rPr>
              <a:t>Also it has been worse before – 2012</a:t>
            </a:r>
            <a:br>
              <a:rPr lang="en-GB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mass foreclosures often a part of financial crisis?</a:t>
            </a:r>
            <a:endParaRPr lang="en-GB" sz="2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467544" y="1600200"/>
            <a:ext cx="8136904" cy="5069160"/>
          </a:xfrm>
        </p:spPr>
        <p:txBody>
          <a:bodyPr anchor="ctr">
            <a:normAutofit fontScale="92500"/>
          </a:bodyPr>
          <a:lstStyle/>
          <a:p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Green and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Wachter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: even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though home mortgages had very low loan-to-value ratios of 50 percent, the decline in property prices by 50 percent in the early 1930s made borrowers default: 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“A 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wave of 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foreclosures resulted – typically 250,000 per year between 1931 and 1935. At the worst of the Depression, nearly 10 percent of houses were in foreclosure.”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(Green and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Wachter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, 2005, pp. 94-95). 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Drop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in world market prices on corn in the beginning of the 1820s resulted in property price drops and foreclosures for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farms… The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property crisis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was rather deep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as seen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of the foreclosure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announcements in the newspapers from that age; many properties did not find a buyer before the 6.th or 7.th announced foreclosure. (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E.Olsen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, 1962, p. 47; Svend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Aage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Hansen, 1968, pp. 168-170). </a:t>
            </a:r>
            <a:endParaRPr lang="da-DK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1143000"/>
          </a:xfrm>
        </p:spPr>
        <p:txBody>
          <a:bodyPr>
            <a:normAutofit/>
          </a:bodyPr>
          <a:lstStyle/>
          <a:p>
            <a:pPr lvl="0"/>
            <a:r>
              <a:rPr lang="da-DK" sz="3200" b="1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da-DK" sz="3200" b="1" i="1" dirty="0" err="1" smtClean="0">
                <a:latin typeface="Times New Roman" pitchFamily="18" charset="0"/>
                <a:cs typeface="Times New Roman" pitchFamily="18" charset="0"/>
              </a:rPr>
              <a:t>cycles</a:t>
            </a:r>
            <a:r>
              <a:rPr lang="da-DK" sz="3200" b="1" i="1" dirty="0" smtClean="0">
                <a:latin typeface="Times New Roman" pitchFamily="18" charset="0"/>
                <a:cs typeface="Times New Roman" pitchFamily="18" charset="0"/>
              </a:rPr>
              <a:t> in real house </a:t>
            </a:r>
            <a:r>
              <a:rPr lang="da-DK" sz="3200" b="1" i="1" dirty="0" err="1" smtClean="0">
                <a:latin typeface="Times New Roman" pitchFamily="18" charset="0"/>
                <a:cs typeface="Times New Roman" pitchFamily="18" charset="0"/>
              </a:rPr>
              <a:t>prices</a:t>
            </a:r>
            <a:r>
              <a:rPr lang="da-DK" sz="3200" b="1" i="1" dirty="0" smtClean="0">
                <a:latin typeface="Times New Roman" pitchFamily="18" charset="0"/>
                <a:cs typeface="Times New Roman" pitchFamily="18" charset="0"/>
              </a:rPr>
              <a:t> and in </a:t>
            </a:r>
            <a:r>
              <a:rPr lang="da-DK" sz="3200" b="1" i="1" dirty="0" err="1" smtClean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da-DK" sz="3200" b="1" i="1" dirty="0" smtClean="0">
                <a:latin typeface="Times New Roman" pitchFamily="18" charset="0"/>
                <a:cs typeface="Times New Roman" pitchFamily="18" charset="0"/>
              </a:rPr>
              <a:t> of (all) </a:t>
            </a:r>
            <a:r>
              <a:rPr lang="da-DK" sz="3200" b="1" i="1" dirty="0" err="1" smtClean="0">
                <a:latin typeface="Times New Roman" pitchFamily="18" charset="0"/>
                <a:cs typeface="Times New Roman" pitchFamily="18" charset="0"/>
              </a:rPr>
              <a:t>foreclosures</a:t>
            </a:r>
            <a:r>
              <a:rPr lang="da-DK" sz="3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da-DK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68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1143000"/>
          </a:xfrm>
        </p:spPr>
        <p:txBody>
          <a:bodyPr>
            <a:normAutofit/>
          </a:bodyPr>
          <a:lstStyle/>
          <a:p>
            <a:pPr lvl="0"/>
            <a:r>
              <a:rPr lang="en-GB" sz="3200" b="1" i="1" dirty="0" smtClean="0">
                <a:latin typeface="Times New Roman" pitchFamily="18" charset="0"/>
                <a:cs typeface="Times New Roman" pitchFamily="18" charset="0"/>
              </a:rPr>
              <a:t>On the edge at a new flood of foreclosures?</a:t>
            </a:r>
            <a:endParaRPr lang="en-GB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 anchor="ctr">
            <a:normAutofit/>
          </a:bodyPr>
          <a:lstStyle/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Real housing prices are falling.</a:t>
            </a:r>
          </a:p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The technical insolvency has increased (see below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The rescue operations until 2012: </a:t>
            </a:r>
          </a:p>
          <a:p>
            <a:pPr lvl="1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The low interest rate regime (since the autumn 2008), </a:t>
            </a:r>
          </a:p>
          <a:p>
            <a:pPr lvl="1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the reduced income taxation as part of the state budget deficit </a:t>
            </a:r>
          </a:p>
          <a:p>
            <a:pPr lvl="1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the owners remortgaging to adjustable interest rate and to interest-only mortgages (see below).</a:t>
            </a:r>
          </a:p>
          <a:p>
            <a:pPr lvl="0"/>
            <a:endParaRPr lang="en-GB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Relatively few Danish households in arrears</a:t>
            </a:r>
            <a:endParaRPr lang="da-DK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1143000"/>
          </a:xfrm>
        </p:spPr>
        <p:txBody>
          <a:bodyPr>
            <a:normAutofit/>
          </a:bodyPr>
          <a:lstStyle/>
          <a:p>
            <a:pPr lvl="0"/>
            <a:r>
              <a:rPr lang="da-DK" sz="3200" b="1" i="1" dirty="0" smtClean="0">
                <a:latin typeface="Times New Roman" pitchFamily="18" charset="0"/>
                <a:cs typeface="Times New Roman" pitchFamily="18" charset="0"/>
              </a:rPr>
              <a:t>Access to </a:t>
            </a:r>
            <a:r>
              <a:rPr lang="da-DK" sz="3200" b="1" i="1" dirty="0" err="1" smtClean="0">
                <a:latin typeface="Times New Roman" pitchFamily="18" charset="0"/>
                <a:cs typeface="Times New Roman" pitchFamily="18" charset="0"/>
              </a:rPr>
              <a:t>raise</a:t>
            </a:r>
            <a:r>
              <a:rPr lang="da-DK" sz="3200" b="1" i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da-DK" sz="3200" b="1" i="1" dirty="0" err="1" smtClean="0">
                <a:latin typeface="Times New Roman" pitchFamily="18" charset="0"/>
                <a:cs typeface="Times New Roman" pitchFamily="18" charset="0"/>
              </a:rPr>
              <a:t>mortgage</a:t>
            </a:r>
            <a:r>
              <a:rPr lang="da-DK" sz="3200" b="1" i="1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da-DK" sz="3200" b="1" i="1" dirty="0" err="1" smtClean="0">
                <a:latin typeface="Times New Roman" pitchFamily="18" charset="0"/>
                <a:cs typeface="Times New Roman" pitchFamily="18" charset="0"/>
              </a:rPr>
              <a:t>owner-occupiers</a:t>
            </a:r>
            <a:endParaRPr lang="da-DK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 anchor="ctr">
            <a:normAutofit/>
          </a:bodyPr>
          <a:lstStyle/>
          <a:p>
            <a:pPr lvl="0">
              <a:buNone/>
            </a:pP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Overview: </a:t>
            </a:r>
          </a:p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The mortgage bank estimate the property’s market value, at sale normally the price.</a:t>
            </a:r>
          </a:p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Loan-to-value: 80 % (the same for most other property types).</a:t>
            </a:r>
          </a:p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Max term: 30 years (except: if &lt; 70 % LTV, then no max)</a:t>
            </a:r>
          </a:p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Equity withdrawal possible.</a:t>
            </a:r>
          </a:p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Different loan types: fixed interest rate annuity mortgage (FRM), adjustable interest rate mortgage (ARM), ARM with cap, interest only mortgages (interest only period max 10 years).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5984" y="188640"/>
            <a:ext cx="6400816" cy="1296144"/>
          </a:xfrm>
        </p:spPr>
        <p:txBody>
          <a:bodyPr>
            <a:normAutofit fontScale="90000"/>
          </a:bodyPr>
          <a:lstStyle/>
          <a:p>
            <a:r>
              <a:rPr lang="en-GB" sz="2700" b="1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GB" sz="2700" b="1" i="1" dirty="0">
                <a:latin typeface="Times New Roman" pitchFamily="18" charset="0"/>
                <a:cs typeface="Times New Roman" pitchFamily="18" charset="0"/>
              </a:rPr>
              <a:t>20 per cent most indebted owner-occupiers – compared to housing wealth.1987-2009.</a:t>
            </a:r>
            <a:r>
              <a:rPr lang="da-DK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da-DK" sz="2200" dirty="0">
                <a:latin typeface="Times New Roman" pitchFamily="18" charset="0"/>
                <a:cs typeface="Times New Roman" pitchFamily="18" charset="0"/>
              </a:rPr>
            </a:br>
            <a:r>
              <a:rPr lang="en-GB" sz="1800" i="1" dirty="0">
                <a:latin typeface="Times New Roman" pitchFamily="18" charset="0"/>
                <a:cs typeface="Times New Roman" pitchFamily="18" charset="0"/>
              </a:rPr>
              <a:t>Owner-occupiers (excluding the self-employed) divided into deciles by size of </a:t>
            </a:r>
            <a:r>
              <a:rPr lang="en-GB" sz="1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net liabilities as a per cent of housing wealth in the 8</a:t>
            </a:r>
            <a:r>
              <a:rPr lang="en-GB" sz="1800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GB" sz="1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decile</a:t>
            </a:r>
            <a:r>
              <a:rPr lang="en-GB" sz="1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da-DK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68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5984" y="116632"/>
            <a:ext cx="6400816" cy="1440160"/>
          </a:xfrm>
        </p:spPr>
        <p:txBody>
          <a:bodyPr>
            <a:normAutofit fontScale="90000"/>
          </a:bodyPr>
          <a:lstStyle/>
          <a:p>
            <a:r>
              <a:rPr lang="en-GB" sz="2700" b="1" i="1" dirty="0">
                <a:latin typeface="Times New Roman" pitchFamily="18" charset="0"/>
                <a:cs typeface="Times New Roman" pitchFamily="18" charset="0"/>
              </a:rPr>
              <a:t>The 20 per cent most indebted owner-occupiers – compared to gross household income. 1987-2009.</a:t>
            </a:r>
            <a:r>
              <a:rPr lang="da-DK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da-DK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en-GB" sz="1800" i="1" dirty="0">
                <a:latin typeface="Times New Roman" pitchFamily="18" charset="0"/>
                <a:cs typeface="Times New Roman" pitchFamily="18" charset="0"/>
              </a:rPr>
              <a:t>Owner-occupiers (excluding the self-employed) divided into deciles by size of </a:t>
            </a:r>
            <a:r>
              <a:rPr lang="en-GB" sz="1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net liabilities as a per cent of gross household income in the 8</a:t>
            </a:r>
            <a:r>
              <a:rPr lang="en-GB" sz="1800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GB" sz="1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decile</a:t>
            </a:r>
            <a:r>
              <a:rPr lang="en-GB" sz="1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da-DK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68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1143000"/>
          </a:xfrm>
        </p:spPr>
        <p:txBody>
          <a:bodyPr>
            <a:normAutofit fontScale="90000"/>
          </a:bodyPr>
          <a:lstStyle/>
          <a:p>
            <a:pPr lvl="0"/>
            <a:r>
              <a:rPr lang="da-DK" sz="2200" b="1" i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Few</a:t>
            </a:r>
            <a:r>
              <a:rPr lang="da-DK" sz="2200" b="1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200" b="1" i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households</a:t>
            </a:r>
            <a:r>
              <a:rPr lang="da-DK" sz="2200" b="1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200" b="1" i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da-DK" sz="2200" b="1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200" b="1" i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liquidity</a:t>
            </a:r>
            <a:r>
              <a:rPr lang="da-DK" sz="2200" b="1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da-DK" sz="2200" b="1" i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payment</a:t>
            </a:r>
            <a:r>
              <a:rPr lang="da-DK" sz="2200" b="1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da-DK" sz="2200" b="1" i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difficulties</a:t>
            </a:r>
            <a:r>
              <a:rPr lang="da-DK" sz="2200" b="1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da-DK" sz="27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da-DK" sz="27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da-DK" sz="2700" b="1" i="1" dirty="0" err="1" smtClean="0">
                <a:latin typeface="Times New Roman" pitchFamily="18" charset="0"/>
                <a:cs typeface="Times New Roman" pitchFamily="18" charset="0"/>
              </a:rPr>
              <a:t>Extraordinary</a:t>
            </a:r>
            <a:r>
              <a:rPr lang="da-DK" sz="2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700" b="1" i="1" dirty="0" err="1" smtClean="0">
                <a:latin typeface="Times New Roman" pitchFamily="18" charset="0"/>
                <a:cs typeface="Times New Roman" pitchFamily="18" charset="0"/>
              </a:rPr>
              <a:t>low</a:t>
            </a:r>
            <a:r>
              <a:rPr lang="da-DK" sz="2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700" b="1" i="1" dirty="0" err="1" smtClean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da-DK" sz="2700" b="1" i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da-DK" sz="2700" b="1" i="1" dirty="0" err="1" smtClean="0">
                <a:latin typeface="Times New Roman" pitchFamily="18" charset="0"/>
                <a:cs typeface="Times New Roman" pitchFamily="18" charset="0"/>
              </a:rPr>
              <a:t>arrears</a:t>
            </a:r>
            <a:r>
              <a:rPr lang="da-DK" sz="2700" b="1" i="1" dirty="0" smtClean="0">
                <a:latin typeface="Times New Roman" pitchFamily="18" charset="0"/>
                <a:cs typeface="Times New Roman" pitchFamily="18" charset="0"/>
              </a:rPr>
              <a:t> in Denmark.</a:t>
            </a:r>
            <a:r>
              <a:rPr lang="da-DK" sz="2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da-DK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da-DK" sz="1800" b="1" i="1" dirty="0" err="1" smtClean="0">
                <a:latin typeface="Times New Roman" pitchFamily="18" charset="0"/>
                <a:cs typeface="Times New Roman" pitchFamily="18" charset="0"/>
              </a:rPr>
              <a:t>Source</a:t>
            </a:r>
            <a:r>
              <a:rPr lang="da-DK" sz="1800" b="1" i="1" dirty="0" smtClean="0">
                <a:latin typeface="Times New Roman" pitchFamily="18" charset="0"/>
                <a:cs typeface="Times New Roman" pitchFamily="18" charset="0"/>
              </a:rPr>
              <a:t>: EU </a:t>
            </a:r>
            <a:r>
              <a:rPr lang="da-DK" sz="1800" b="1" i="1" dirty="0" err="1" smtClean="0">
                <a:latin typeface="Times New Roman" pitchFamily="18" charset="0"/>
                <a:cs typeface="Times New Roman" pitchFamily="18" charset="0"/>
              </a:rPr>
              <a:t>Article</a:t>
            </a:r>
            <a:r>
              <a:rPr lang="da-DK" sz="1800" b="1" i="1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da-DK" sz="1800" b="1" i="1" dirty="0" err="1" smtClean="0">
                <a:latin typeface="Times New Roman" pitchFamily="18" charset="0"/>
                <a:cs typeface="Times New Roman" pitchFamily="18" charset="0"/>
              </a:rPr>
              <a:t>analysis</a:t>
            </a:r>
            <a:r>
              <a:rPr lang="da-DK" sz="1800" b="1" i="1" dirty="0" smtClean="0">
                <a:latin typeface="Times New Roman" pitchFamily="18" charset="0"/>
                <a:cs typeface="Times New Roman" pitchFamily="18" charset="0"/>
              </a:rPr>
              <a:t>. 30.5.2012.</a:t>
            </a:r>
            <a:endParaRPr lang="da-DK" sz="1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204864"/>
            <a:ext cx="648072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912768" cy="1228998"/>
          </a:xfrm>
        </p:spPr>
        <p:txBody>
          <a:bodyPr>
            <a:normAutofit fontScale="90000"/>
          </a:bodyPr>
          <a:lstStyle/>
          <a:p>
            <a:r>
              <a:rPr lang="en-GB" sz="2200" b="1" i="1" dirty="0">
                <a:latin typeface="Times New Roman" pitchFamily="18" charset="0"/>
                <a:cs typeface="Times New Roman" pitchFamily="18" charset="0"/>
              </a:rPr>
              <a:t>The 20 per cent of the owner-occupiers with highest net interest expenditure-to- gross household income. 1987-2009.</a:t>
            </a:r>
            <a:r>
              <a:rPr lang="da-DK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da-DK" sz="3200" dirty="0">
                <a:latin typeface="Times New Roman" pitchFamily="18" charset="0"/>
                <a:cs typeface="Times New Roman" pitchFamily="18" charset="0"/>
              </a:rPr>
            </a:br>
            <a:r>
              <a:rPr lang="en-GB" sz="1800" i="1" dirty="0">
                <a:latin typeface="Times New Roman" pitchFamily="18" charset="0"/>
                <a:cs typeface="Times New Roman" pitchFamily="18" charset="0"/>
              </a:rPr>
              <a:t>Owner-occupiers (excluding the self-employed) divided into deciles by size of net interest expenditures as a per cent of gross household income in the 8</a:t>
            </a:r>
            <a:r>
              <a:rPr lang="en-GB" sz="1800" i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GB" sz="1800" i="1" dirty="0">
                <a:latin typeface="Times New Roman" pitchFamily="18" charset="0"/>
                <a:cs typeface="Times New Roman" pitchFamily="18" charset="0"/>
              </a:rPr>
              <a:t> decile</a:t>
            </a:r>
            <a:r>
              <a:rPr lang="en-GB" sz="1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da-DK" sz="1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68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1143000"/>
          </a:xfrm>
        </p:spPr>
        <p:txBody>
          <a:bodyPr>
            <a:normAutofit/>
          </a:bodyPr>
          <a:lstStyle/>
          <a:p>
            <a:pPr lvl="0"/>
            <a:r>
              <a:rPr lang="en-GB" sz="3200" b="1" i="1" dirty="0" smtClean="0">
                <a:latin typeface="Times New Roman" pitchFamily="18" charset="0"/>
                <a:cs typeface="Times New Roman" pitchFamily="18" charset="0"/>
              </a:rPr>
              <a:t>Special risk factors for a new flood of foreclosures.</a:t>
            </a:r>
            <a:endParaRPr lang="en-GB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 anchor="ctr">
            <a:normAutofit lnSpcReduction="10000"/>
          </a:bodyPr>
          <a:lstStyle/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Real incomes are falling.</a:t>
            </a:r>
          </a:p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Risk for increasing unemployment.</a:t>
            </a:r>
          </a:p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Real housing prices have fallen – and are expected to continue to fall.</a:t>
            </a:r>
          </a:p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The technical insolvency has increased and nothing indicate any improvement since 2009.</a:t>
            </a:r>
          </a:p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The part of ARM mortgage have increased </a:t>
            </a:r>
            <a:endParaRPr lang="en-GB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=&gt; reduced debt services</a:t>
            </a:r>
          </a:p>
          <a:p>
            <a:pPr lvl="1">
              <a:buNone/>
            </a:pP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increased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payment risk</a:t>
            </a:r>
          </a:p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The high interest-only mortgage part contain a special remortgaging risk from 2013 on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Font typeface="Symbol"/>
              <a:buChar char="Þ"/>
            </a:pP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significantly increased debt services</a:t>
            </a:r>
          </a:p>
          <a:p>
            <a:pPr lvl="1">
              <a:buFont typeface="Symbol"/>
              <a:buChar char="Þ"/>
            </a:pP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remortgaging problematic </a:t>
            </a:r>
            <a:endParaRPr lang="en-GB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354162"/>
          </a:xfrm>
        </p:spPr>
        <p:txBody>
          <a:bodyPr>
            <a:noAutofit/>
          </a:bodyPr>
          <a:lstStyle/>
          <a:p>
            <a:pPr lvl="0"/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Adjustable interest rate mortgages as percentage of all outstanding mortgage loans.</a:t>
            </a:r>
            <a:endParaRPr lang="da-DK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</p:nvPr>
        </p:nvGraphicFramePr>
        <p:xfrm>
          <a:off x="395536" y="3645024"/>
          <a:ext cx="8435273" cy="191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4"/>
                <a:gridCol w="669592"/>
                <a:gridCol w="766843"/>
                <a:gridCol w="766843"/>
                <a:gridCol w="766843"/>
                <a:gridCol w="766843"/>
                <a:gridCol w="766843"/>
                <a:gridCol w="766843"/>
                <a:gridCol w="766843"/>
                <a:gridCol w="766843"/>
                <a:gridCol w="766843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</a:rPr>
                        <a:t>Per cent </a:t>
                      </a:r>
                      <a:endParaRPr lang="da-DK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 dirty="0" err="1">
                          <a:latin typeface="Times New Roman"/>
                          <a:ea typeface="Times New Roman"/>
                        </a:rPr>
                        <a:t>January</a:t>
                      </a:r>
                      <a:r>
                        <a:rPr lang="da-DK" sz="1100" dirty="0">
                          <a:latin typeface="Times New Roman"/>
                          <a:ea typeface="Times New Roman"/>
                        </a:rPr>
                        <a:t> 2003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Times New Roman"/>
                          <a:ea typeface="Times New Roman"/>
                        </a:rPr>
                        <a:t>January 2004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Times New Roman"/>
                          <a:ea typeface="Times New Roman"/>
                        </a:rPr>
                        <a:t>January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Times New Roman"/>
                          <a:ea typeface="Times New Roman"/>
                        </a:rPr>
                        <a:t>2005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Times New Roman"/>
                          <a:ea typeface="Times New Roman"/>
                        </a:rPr>
                        <a:t>January 2006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Times New Roman"/>
                          <a:ea typeface="Times New Roman"/>
                        </a:rPr>
                        <a:t>January 2007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Times New Roman"/>
                          <a:ea typeface="Times New Roman"/>
                        </a:rPr>
                        <a:t>January 2008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Times New Roman"/>
                          <a:ea typeface="Times New Roman"/>
                        </a:rPr>
                        <a:t>January 2009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Times New Roman"/>
                          <a:ea typeface="Times New Roman"/>
                        </a:rPr>
                        <a:t>January 2010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Times New Roman"/>
                          <a:ea typeface="Times New Roman"/>
                        </a:rPr>
                        <a:t>January 2011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 dirty="0" smtClean="0">
                          <a:latin typeface="Times New Roman"/>
                          <a:ea typeface="Times New Roman"/>
                        </a:rPr>
                        <a:t>March 2012</a:t>
                      </a:r>
                      <a:endParaRPr lang="da-DK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Calibri"/>
                          <a:ea typeface="Times New Roman"/>
                        </a:rPr>
                        <a:t>Agriculture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Calibri"/>
                          <a:ea typeface="Times New Roman"/>
                        </a:rPr>
                        <a:t>37.0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 dirty="0">
                          <a:latin typeface="Calibri"/>
                          <a:ea typeface="Times New Roman"/>
                        </a:rPr>
                        <a:t>43.9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 dirty="0">
                          <a:latin typeface="Times New Roman"/>
                          <a:ea typeface="Times New Roman"/>
                        </a:rPr>
                        <a:t>51.1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 dirty="0">
                          <a:latin typeface="Times New Roman"/>
                          <a:ea typeface="Times New Roman"/>
                        </a:rPr>
                        <a:t>58.3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 dirty="0">
                          <a:latin typeface="Times New Roman"/>
                          <a:ea typeface="Times New Roman"/>
                        </a:rPr>
                        <a:t>58.7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 dirty="0">
                          <a:latin typeface="Times New Roman"/>
                          <a:ea typeface="Times New Roman"/>
                        </a:rPr>
                        <a:t>71.8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 dirty="0">
                          <a:latin typeface="Times New Roman"/>
                          <a:ea typeface="Times New Roman"/>
                        </a:rPr>
                        <a:t>78.1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Times New Roman"/>
                          <a:ea typeface="Times New Roman"/>
                        </a:rPr>
                        <a:t>83.4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 dirty="0">
                          <a:latin typeface="Times New Roman"/>
                          <a:ea typeface="Times New Roman"/>
                        </a:rPr>
                        <a:t>86.8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a-DK" sz="11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 dirty="0" smtClean="0">
                          <a:latin typeface="Times New Roman"/>
                          <a:ea typeface="Times New Roman"/>
                        </a:rPr>
                        <a:t>88.5</a:t>
                      </a:r>
                      <a:endParaRPr lang="da-DK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Owner-occupied dwellings </a:t>
                      </a:r>
                      <a:endParaRPr lang="da-DK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Calibri"/>
                          <a:ea typeface="Times New Roman"/>
                        </a:rPr>
                        <a:t>28.0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Calibri"/>
                          <a:ea typeface="Times New Roman"/>
                        </a:rPr>
                        <a:t>36.2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Times New Roman"/>
                          <a:ea typeface="Times New Roman"/>
                        </a:rPr>
                        <a:t>46.0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Times New Roman"/>
                          <a:ea typeface="Times New Roman"/>
                        </a:rPr>
                        <a:t>49.7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Times New Roman"/>
                          <a:ea typeface="Times New Roman"/>
                        </a:rPr>
                        <a:t>46.8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Times New Roman"/>
                          <a:ea typeface="Times New Roman"/>
                        </a:rPr>
                        <a:t>45.3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 dirty="0">
                          <a:latin typeface="Times New Roman"/>
                          <a:ea typeface="Times New Roman"/>
                        </a:rPr>
                        <a:t>45.9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 dirty="0">
                          <a:latin typeface="Times New Roman"/>
                          <a:ea typeface="Times New Roman"/>
                        </a:rPr>
                        <a:t>59.1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 dirty="0">
                          <a:latin typeface="Times New Roman"/>
                          <a:ea typeface="Times New Roman"/>
                        </a:rPr>
                        <a:t>65.0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a-DK" sz="11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 dirty="0" smtClean="0">
                          <a:latin typeface="Times New Roman"/>
                          <a:ea typeface="Times New Roman"/>
                        </a:rPr>
                        <a:t>68.6</a:t>
                      </a:r>
                      <a:endParaRPr lang="da-DK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All outstanding mortgage loans </a:t>
                      </a:r>
                      <a:endParaRPr lang="da-DK" sz="11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Calibri"/>
                          <a:ea typeface="Times New Roman"/>
                        </a:rPr>
                        <a:t>28.9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Calibri"/>
                          <a:ea typeface="Times New Roman"/>
                        </a:rPr>
                        <a:t>36.9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Times New Roman"/>
                          <a:ea typeface="Times New Roman"/>
                        </a:rPr>
                        <a:t>45.3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Times New Roman"/>
                          <a:ea typeface="Times New Roman"/>
                        </a:rPr>
                        <a:t>49.2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Times New Roman"/>
                          <a:ea typeface="Times New Roman"/>
                        </a:rPr>
                        <a:t>47.4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Times New Roman"/>
                          <a:ea typeface="Times New Roman"/>
                        </a:rPr>
                        <a:t>52.2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Times New Roman"/>
                          <a:ea typeface="Times New Roman"/>
                        </a:rPr>
                        <a:t>55.3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>
                          <a:latin typeface="Times New Roman"/>
                          <a:ea typeface="Times New Roman"/>
                        </a:rPr>
                        <a:t>65.1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 dirty="0">
                          <a:latin typeface="Times New Roman"/>
                          <a:ea typeface="Times New Roman"/>
                        </a:rPr>
                        <a:t>69.9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a-DK" sz="11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100" dirty="0" smtClean="0">
                          <a:latin typeface="Times New Roman"/>
                          <a:ea typeface="Times New Roman"/>
                        </a:rPr>
                        <a:t>72.9</a:t>
                      </a:r>
                      <a:endParaRPr lang="da-DK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1143000"/>
          </a:xfrm>
        </p:spPr>
        <p:txBody>
          <a:bodyPr>
            <a:normAutofit/>
          </a:bodyPr>
          <a:lstStyle/>
          <a:p>
            <a:pPr lvl="0"/>
            <a:r>
              <a:rPr lang="da-DK" sz="2800" b="1" i="1" dirty="0" err="1" smtClean="0">
                <a:latin typeface="Times New Roman" pitchFamily="18" charset="0"/>
                <a:cs typeface="Times New Roman" pitchFamily="18" charset="0"/>
              </a:rPr>
              <a:t>Interest-only</a:t>
            </a:r>
            <a:r>
              <a:rPr lang="da-DK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b="1" i="1" dirty="0" err="1" smtClean="0">
                <a:latin typeface="Times New Roman" pitchFamily="18" charset="0"/>
                <a:cs typeface="Times New Roman" pitchFamily="18" charset="0"/>
              </a:rPr>
              <a:t>loans</a:t>
            </a:r>
            <a:r>
              <a:rPr lang="da-DK" sz="2800" b="1" i="1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da-DK" sz="2800" b="1" i="1" dirty="0" err="1" smtClean="0">
                <a:latin typeface="Times New Roman" pitchFamily="18" charset="0"/>
                <a:cs typeface="Times New Roman" pitchFamily="18" charset="0"/>
              </a:rPr>
              <a:t>percentage</a:t>
            </a:r>
            <a:r>
              <a:rPr lang="da-DK" sz="2800" b="1" i="1" dirty="0" smtClean="0">
                <a:latin typeface="Times New Roman" pitchFamily="18" charset="0"/>
                <a:cs typeface="Times New Roman" pitchFamily="18" charset="0"/>
              </a:rPr>
              <a:t> of all </a:t>
            </a:r>
            <a:r>
              <a:rPr lang="da-DK" sz="2800" b="1" i="1" dirty="0" err="1" smtClean="0">
                <a:latin typeface="Times New Roman" pitchFamily="18" charset="0"/>
                <a:cs typeface="Times New Roman" pitchFamily="18" charset="0"/>
              </a:rPr>
              <a:t>outstanding</a:t>
            </a:r>
            <a:r>
              <a:rPr lang="da-DK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b="1" i="1" dirty="0" err="1" smtClean="0">
                <a:latin typeface="Times New Roman" pitchFamily="18" charset="0"/>
                <a:cs typeface="Times New Roman" pitchFamily="18" charset="0"/>
              </a:rPr>
              <a:t>mortgages</a:t>
            </a:r>
            <a:r>
              <a:rPr lang="da-DK" sz="2800" b="1" i="1" dirty="0" smtClean="0">
                <a:latin typeface="Times New Roman" pitchFamily="18" charset="0"/>
                <a:cs typeface="Times New Roman" pitchFamily="18" charset="0"/>
              </a:rPr>
              <a:t>. 2003:4 – </a:t>
            </a:r>
            <a:r>
              <a:rPr lang="da-DK" sz="2800" b="1" i="1" dirty="0" smtClean="0">
                <a:latin typeface="Times New Roman" pitchFamily="18" charset="0"/>
                <a:cs typeface="Times New Roman" pitchFamily="18" charset="0"/>
              </a:rPr>
              <a:t>2012:1.</a:t>
            </a:r>
            <a:endParaRPr lang="da-DK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Pladsholder til indhold 7"/>
          <p:cNvGraphicFramePr>
            <a:graphicFrameLocks noGrp="1"/>
          </p:cNvGraphicFramePr>
          <p:nvPr>
            <p:ph idx="1"/>
          </p:nvPr>
        </p:nvGraphicFramePr>
        <p:xfrm>
          <a:off x="457200" y="1844824"/>
          <a:ext cx="82296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1143000"/>
          </a:xfrm>
        </p:spPr>
        <p:txBody>
          <a:bodyPr>
            <a:normAutofit fontScale="90000"/>
          </a:bodyPr>
          <a:lstStyle/>
          <a:p>
            <a:pPr lvl="0"/>
            <a:r>
              <a:rPr lang="da-DK" sz="2000" b="1" i="1" dirty="0" smtClean="0">
                <a:latin typeface="Times New Roman" pitchFamily="18" charset="0"/>
                <a:cs typeface="Times New Roman" pitchFamily="18" charset="0"/>
              </a:rPr>
              <a:t>From Danmarks Nationalbank:</a:t>
            </a:r>
            <a:br>
              <a:rPr lang="da-DK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da-DK" sz="3200" b="1" i="1" dirty="0" smtClean="0">
                <a:latin typeface="Times New Roman" pitchFamily="18" charset="0"/>
                <a:cs typeface="Times New Roman" pitchFamily="18" charset="0"/>
              </a:rPr>
              <a:t>Financial </a:t>
            </a:r>
            <a:r>
              <a:rPr lang="da-DK" sz="3200" b="1" i="1" dirty="0" err="1" smtClean="0">
                <a:latin typeface="Times New Roman" pitchFamily="18" charset="0"/>
                <a:cs typeface="Times New Roman" pitchFamily="18" charset="0"/>
              </a:rPr>
              <a:t>Stability</a:t>
            </a:r>
            <a:r>
              <a:rPr lang="da-DK" sz="3200" b="1" i="1" dirty="0" smtClean="0">
                <a:latin typeface="Times New Roman" pitchFamily="18" charset="0"/>
                <a:cs typeface="Times New Roman" pitchFamily="18" charset="0"/>
              </a:rPr>
              <a:t> 2011</a:t>
            </a:r>
            <a:r>
              <a:rPr lang="da-DK" sz="32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da-DK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da-DK" sz="2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(Not </a:t>
            </a:r>
            <a:r>
              <a:rPr lang="da-DK" sz="2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repeated</a:t>
            </a:r>
            <a:r>
              <a:rPr lang="da-DK" sz="2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 Financial </a:t>
            </a:r>
            <a:r>
              <a:rPr lang="da-DK" sz="2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Stability</a:t>
            </a:r>
            <a:r>
              <a:rPr lang="da-DK" sz="2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2012)</a:t>
            </a:r>
            <a:endParaRPr lang="da-DK" sz="22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462" y="1600200"/>
            <a:ext cx="7163076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907704" y="188640"/>
            <a:ext cx="6779096" cy="1368152"/>
          </a:xfrm>
        </p:spPr>
        <p:txBody>
          <a:bodyPr>
            <a:normAutofit fontScale="90000"/>
          </a:bodyPr>
          <a:lstStyle/>
          <a:p>
            <a:pPr lvl="0"/>
            <a:r>
              <a:rPr lang="da-DK" sz="2400" b="1" i="1" dirty="0" smtClean="0">
                <a:latin typeface="Times New Roman" pitchFamily="18" charset="0"/>
                <a:cs typeface="Times New Roman" pitchFamily="18" charset="0"/>
              </a:rPr>
              <a:t>”Denmark: </a:t>
            </a:r>
            <a:r>
              <a:rPr lang="da-DK" sz="2400" b="1" i="1" dirty="0" err="1" smtClean="0"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da-DK" sz="2400" b="1" i="1" dirty="0" smtClean="0">
                <a:latin typeface="Times New Roman" pitchFamily="18" charset="0"/>
                <a:cs typeface="Times New Roman" pitchFamily="18" charset="0"/>
              </a:rPr>
              <a:t> champion in </a:t>
            </a:r>
            <a:r>
              <a:rPr lang="da-DK" sz="2400" b="1" i="1" dirty="0" err="1" smtClean="0">
                <a:latin typeface="Times New Roman" pitchFamily="18" charset="0"/>
                <a:cs typeface="Times New Roman" pitchFamily="18" charset="0"/>
              </a:rPr>
              <a:t>household</a:t>
            </a:r>
            <a:r>
              <a:rPr lang="da-DK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400" b="1" i="1" dirty="0" err="1" smtClean="0">
                <a:latin typeface="Times New Roman" pitchFamily="18" charset="0"/>
                <a:cs typeface="Times New Roman" pitchFamily="18" charset="0"/>
              </a:rPr>
              <a:t>debt</a:t>
            </a:r>
            <a:r>
              <a:rPr lang="da-DK" sz="2400" b="1" i="1" dirty="0" smtClean="0">
                <a:latin typeface="Times New Roman" pitchFamily="18" charset="0"/>
                <a:cs typeface="Times New Roman" pitchFamily="18" charset="0"/>
              </a:rPr>
              <a:t>” (Muellbauer, 2007)</a:t>
            </a:r>
            <a:br>
              <a:rPr lang="da-DK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Gross household debt in per cent of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disposable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incomes. 1995, 2000 and 2009.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Source: OECD.</a:t>
            </a:r>
            <a:endParaRPr lang="da-DK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</p:nvPr>
        </p:nvGraphicFramePr>
        <p:xfrm>
          <a:off x="467544" y="1789112"/>
          <a:ext cx="8229600" cy="5068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1143000"/>
          </a:xfrm>
        </p:spPr>
        <p:txBody>
          <a:bodyPr>
            <a:normAutofit/>
          </a:bodyPr>
          <a:lstStyle/>
          <a:p>
            <a:pPr lvl="0"/>
            <a:r>
              <a:rPr lang="da-DK" sz="3200" b="1" i="1" dirty="0" smtClean="0">
                <a:latin typeface="Times New Roman" pitchFamily="18" charset="0"/>
                <a:cs typeface="Times New Roman" pitchFamily="18" charset="0"/>
              </a:rPr>
              <a:t>… the central </a:t>
            </a:r>
            <a:r>
              <a:rPr lang="da-DK" sz="3200" b="1" i="1" dirty="0" err="1" smtClean="0">
                <a:latin typeface="Times New Roman" pitchFamily="18" charset="0"/>
                <a:cs typeface="Times New Roman" pitchFamily="18" charset="0"/>
              </a:rPr>
              <a:t>bank’s</a:t>
            </a:r>
            <a:r>
              <a:rPr lang="da-DK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3200" b="1" i="1" dirty="0" err="1" smtClean="0">
                <a:latin typeface="Times New Roman" pitchFamily="18" charset="0"/>
                <a:cs typeface="Times New Roman" pitchFamily="18" charset="0"/>
              </a:rPr>
              <a:t>response</a:t>
            </a:r>
            <a:r>
              <a:rPr lang="da-DK" sz="32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da-DK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da-DK" sz="18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1800" b="1" i="1" dirty="0" err="1" smtClean="0">
                <a:latin typeface="Times New Roman" pitchFamily="18" charset="0"/>
                <a:cs typeface="Times New Roman" pitchFamily="18" charset="0"/>
              </a:rPr>
              <a:t>Monetary</a:t>
            </a:r>
            <a:r>
              <a:rPr lang="da-DK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1800" b="1" i="1" dirty="0" err="1" smtClean="0">
                <a:latin typeface="Times New Roman" pitchFamily="18" charset="0"/>
                <a:cs typeface="Times New Roman" pitchFamily="18" charset="0"/>
              </a:rPr>
              <a:t>Review</a:t>
            </a:r>
            <a:r>
              <a:rPr lang="da-DK" sz="1800" b="1" i="1" dirty="0" smtClean="0">
                <a:latin typeface="Times New Roman" pitchFamily="18" charset="0"/>
                <a:cs typeface="Times New Roman" pitchFamily="18" charset="0"/>
              </a:rPr>
              <a:t>, 4. </a:t>
            </a:r>
            <a:r>
              <a:rPr lang="da-DK" sz="1800" b="1" i="1" dirty="0" err="1" smtClean="0">
                <a:latin typeface="Times New Roman" pitchFamily="18" charset="0"/>
                <a:cs typeface="Times New Roman" pitchFamily="18" charset="0"/>
              </a:rPr>
              <a:t>quarter</a:t>
            </a:r>
            <a:r>
              <a:rPr lang="da-DK" sz="1800" b="1" i="1" dirty="0" smtClean="0">
                <a:latin typeface="Times New Roman" pitchFamily="18" charset="0"/>
                <a:cs typeface="Times New Roman" pitchFamily="18" charset="0"/>
              </a:rPr>
              <a:t> 2011) </a:t>
            </a:r>
            <a:endParaRPr lang="da-DK" sz="1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3375" y="1600200"/>
            <a:ext cx="8117249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/>
          <a:p>
            <a:r>
              <a:rPr lang="en-GB" sz="2200" b="1" i="1" dirty="0" smtClean="0">
                <a:latin typeface="Times New Roman" pitchFamily="18" charset="0"/>
                <a:cs typeface="Times New Roman" pitchFamily="18" charset="0"/>
              </a:rPr>
              <a:t>The 20 % of the owner-occupiers with highest mortgage debt </a:t>
            </a:r>
            <a:r>
              <a:rPr lang="en-GB" sz="14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1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1400" b="1" i="1" dirty="0" smtClean="0">
                <a:latin typeface="Times New Roman" pitchFamily="18" charset="0"/>
                <a:cs typeface="Times New Roman" pitchFamily="18" charset="0"/>
              </a:rPr>
              <a:t>Owner-occupiers </a:t>
            </a:r>
            <a:r>
              <a:rPr lang="en-US" sz="1400" b="1" i="1" dirty="0">
                <a:latin typeface="Times New Roman" pitchFamily="18" charset="0"/>
                <a:cs typeface="Times New Roman" pitchFamily="18" charset="0"/>
              </a:rPr>
              <a:t>(exclusive self-employed) </a:t>
            </a:r>
            <a:r>
              <a:rPr lang="en-GB" sz="1400" b="1" i="1" dirty="0">
                <a:latin typeface="Times New Roman" pitchFamily="18" charset="0"/>
                <a:cs typeface="Times New Roman" pitchFamily="18" charset="0"/>
              </a:rPr>
              <a:t>divided into deciles after age and after size of mortgage debt in percent of </a:t>
            </a:r>
            <a:r>
              <a:rPr lang="en-GB" sz="1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gross</a:t>
            </a:r>
            <a:r>
              <a:rPr lang="en-GB" sz="1400" b="1" i="1" dirty="0">
                <a:latin typeface="Times New Roman" pitchFamily="18" charset="0"/>
                <a:cs typeface="Times New Roman" pitchFamily="18" charset="0"/>
              </a:rPr>
              <a:t> family income, 8th decile, 1987-2009</a:t>
            </a:r>
            <a:r>
              <a:rPr lang="en-GB" sz="1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da-DK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</p:nvPr>
        </p:nvGraphicFramePr>
        <p:xfrm>
          <a:off x="539552" y="1916832"/>
          <a:ext cx="7992888" cy="4752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GB" sz="2700" b="1" i="1" dirty="0" smtClean="0">
                <a:latin typeface="Times New Roman" pitchFamily="18" charset="0"/>
                <a:cs typeface="Times New Roman" pitchFamily="18" charset="0"/>
              </a:rPr>
              <a:t>Also higher mortgage debt at the median ratios</a:t>
            </a:r>
            <a:r>
              <a:rPr lang="en-GB" sz="32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1600" b="1" i="1" dirty="0" smtClean="0">
                <a:latin typeface="Times New Roman" pitchFamily="18" charset="0"/>
                <a:cs typeface="Times New Roman" pitchFamily="18" charset="0"/>
              </a:rPr>
              <a:t>Owner-occupiers 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(exclusive self-employed) </a:t>
            </a:r>
            <a:r>
              <a:rPr lang="en-GB" sz="1600" b="1" i="1" dirty="0" smtClean="0">
                <a:latin typeface="Times New Roman" pitchFamily="18" charset="0"/>
                <a:cs typeface="Times New Roman" pitchFamily="18" charset="0"/>
              </a:rPr>
              <a:t>divided into deciles after age and after size of mortgage debt in percent of </a:t>
            </a:r>
            <a:r>
              <a:rPr lang="en-GB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gross</a:t>
            </a:r>
            <a:r>
              <a:rPr lang="en-GB" sz="1600" b="1" i="1" dirty="0" smtClean="0">
                <a:latin typeface="Times New Roman" pitchFamily="18" charset="0"/>
                <a:cs typeface="Times New Roman" pitchFamily="18" charset="0"/>
              </a:rPr>
              <a:t> family income, 5th decile, 1987-2009.</a:t>
            </a:r>
            <a:endParaRPr lang="da-DK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68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1143000"/>
          </a:xfrm>
        </p:spPr>
        <p:txBody>
          <a:bodyPr>
            <a:normAutofit/>
          </a:bodyPr>
          <a:lstStyle/>
          <a:p>
            <a:pPr lvl="0"/>
            <a:r>
              <a:rPr lang="da-DK" sz="3200" b="1" i="1" dirty="0" err="1" smtClean="0">
                <a:latin typeface="Times New Roman" pitchFamily="18" charset="0"/>
                <a:cs typeface="Times New Roman" pitchFamily="18" charset="0"/>
              </a:rPr>
              <a:t>Owner-occupiers</a:t>
            </a:r>
            <a:r>
              <a:rPr lang="da-DK" sz="3200" b="1" i="1" dirty="0" smtClean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da-DK" sz="3200" b="1" i="1" dirty="0" err="1" smtClean="0">
                <a:latin typeface="Times New Roman" pitchFamily="18" charset="0"/>
                <a:cs typeface="Times New Roman" pitchFamily="18" charset="0"/>
              </a:rPr>
              <a:t>risk</a:t>
            </a:r>
            <a:endParaRPr lang="da-DK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 anchor="ctr">
            <a:normAutofit/>
          </a:bodyPr>
          <a:lstStyle/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Risk for negative equity</a:t>
            </a:r>
          </a:p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Liquidity risk</a:t>
            </a:r>
          </a:p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Market risk – idiosyncratic risk</a:t>
            </a:r>
          </a:p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Property price risk – interest rate risk – other market risk </a:t>
            </a:r>
          </a:p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Correlation risk</a:t>
            </a:r>
          </a:p>
          <a:p>
            <a:pPr lvl="1"/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Negative equity and liquidity problems appear to a large number of debtors at the same time.</a:t>
            </a:r>
            <a:endParaRPr lang="en-GB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1143000"/>
          </a:xfrm>
        </p:spPr>
        <p:txBody>
          <a:bodyPr>
            <a:normAutofit/>
          </a:bodyPr>
          <a:lstStyle/>
          <a:p>
            <a:pPr lvl="0"/>
            <a:r>
              <a:rPr lang="en-GB" sz="2800" b="1" i="1" dirty="0" smtClean="0">
                <a:latin typeface="Times New Roman" pitchFamily="18" charset="0"/>
                <a:cs typeface="Times New Roman" pitchFamily="18" charset="0"/>
              </a:rPr>
              <a:t>Special Danish risk features at mortgages</a:t>
            </a:r>
            <a:endParaRPr lang="en-GB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 anchor="ctr">
            <a:normAutofit/>
          </a:bodyPr>
          <a:lstStyle/>
          <a:p>
            <a:pPr lvl="0">
              <a:buNone/>
            </a:pP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At interest rate increases:</a:t>
            </a:r>
          </a:p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ARM: payments increases – debt is (nearly) unchanged</a:t>
            </a:r>
          </a:p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FRM: payments unchanged – debt is falling fast</a:t>
            </a:r>
          </a:p>
          <a:p>
            <a:pPr lvl="0">
              <a:buNone/>
            </a:pPr>
            <a:endParaRPr lang="en-GB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GB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Interest </a:t>
            </a:r>
            <a:r>
              <a:rPr lang="en-GB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increase </a:t>
            </a:r>
            <a:r>
              <a:rPr lang="en-GB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might lead </a:t>
            </a:r>
            <a:r>
              <a:rPr lang="en-GB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falling house </a:t>
            </a:r>
            <a:r>
              <a:rPr lang="en-GB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prices</a:t>
            </a:r>
          </a:p>
          <a:p>
            <a:pPr lvl="0">
              <a:buNone/>
            </a:pP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hen</a:t>
            </a:r>
            <a:endParaRPr lang="en-GB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f ARM: falling equity</a:t>
            </a:r>
          </a:p>
          <a:p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f FRM: somehow unchanged equity</a:t>
            </a:r>
          </a:p>
          <a:p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And reverse at falling interest rates</a:t>
            </a:r>
          </a:p>
          <a:p>
            <a:pPr lvl="0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Except for the call option in FRM</a:t>
            </a: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1143000"/>
          </a:xfrm>
        </p:spPr>
        <p:txBody>
          <a:bodyPr>
            <a:normAutofit/>
          </a:bodyPr>
          <a:lstStyle/>
          <a:p>
            <a:pPr lvl="0"/>
            <a:r>
              <a:rPr lang="da-DK" sz="3200" b="1" i="1" dirty="0" err="1" smtClean="0">
                <a:latin typeface="Times New Roman" pitchFamily="18" charset="0"/>
                <a:cs typeface="Times New Roman" pitchFamily="18" charset="0"/>
              </a:rPr>
              <a:t>Foreclosure</a:t>
            </a:r>
            <a:r>
              <a:rPr lang="da-DK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da-DK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5069160"/>
          </a:xfrm>
        </p:spPr>
        <p:txBody>
          <a:bodyPr anchor="ctr">
            <a:normAutofit fontScale="92500"/>
          </a:bodyPr>
          <a:lstStyle/>
          <a:p>
            <a:pPr lvl="0"/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A foreclosure is the final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solution</a:t>
            </a:r>
          </a:p>
          <a:p>
            <a:pPr lvl="1"/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a borrower is unable to pay his promised debt services on his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loan,</a:t>
            </a:r>
          </a:p>
          <a:p>
            <a:pPr lvl="1"/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when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he is in negative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equity (“under water”)</a:t>
            </a:r>
          </a:p>
          <a:p>
            <a:pPr lvl="0"/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A well-established set of legal rules exists.</a:t>
            </a:r>
          </a:p>
          <a:p>
            <a:pPr lvl="0"/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n auction – often with quite few bidders, among them the creditors. </a:t>
            </a:r>
          </a:p>
          <a:p>
            <a:pPr lvl="0"/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Still after the foreclosure: the debtor owes the not covered debt</a:t>
            </a:r>
          </a:p>
          <a:p>
            <a:pPr lvl="1"/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and the high costs at the foreclosure process are added.</a:t>
            </a:r>
          </a:p>
          <a:p>
            <a:pPr lvl="0"/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foreclosure remains as a lifelong economic burden for the foreclosure hidden person and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family. </a:t>
            </a:r>
          </a:p>
          <a:p>
            <a:pPr lvl="0"/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Ending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up in foreclosure is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a dishonour.</a:t>
            </a:r>
          </a:p>
          <a:p>
            <a:pPr lvl="0"/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To avoid moral hazard: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The existence of a foreclosure system is a presumption for an efficient mortgage system with high loan-to-values (LTV). </a:t>
            </a:r>
            <a:endParaRPr lang="da-DK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illede_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14573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1126</Words>
  <Application>Microsoft Office PowerPoint</Application>
  <PresentationFormat>Skærmshow (4:3)</PresentationFormat>
  <Paragraphs>187</Paragraphs>
  <Slides>27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27</vt:i4>
      </vt:variant>
    </vt:vector>
  </HeadingPairs>
  <TitlesOfParts>
    <vt:vector size="28" baseType="lpstr">
      <vt:lpstr>Kontortema</vt:lpstr>
      <vt:lpstr>Owner-occupiers risks and foreclosures  - over three downturns at the Danish housing market since 1979 the ERES Conference, Edinburgh, June 13-16, 2012.</vt:lpstr>
      <vt:lpstr>Access to raise a mortgage for owner-occupiers</vt:lpstr>
      <vt:lpstr>”Denmark: world champion in household debt” (Muellbauer, 2007)  Gross household debt in per cent of disposable incomes. 1995, 2000 and 2009.  Source: OECD.</vt:lpstr>
      <vt:lpstr>… the central bank’s response (Monetary Review, 4. quarter 2011) </vt:lpstr>
      <vt:lpstr>The 20 % of the owner-occupiers with highest mortgage debt  Owner-occupiers (exclusive self-employed) divided into deciles after age and after size of mortgage debt in percent of gross family income, 8th decile, 1987-2009.</vt:lpstr>
      <vt:lpstr>Also higher mortgage debt at the median ratios Owner-occupiers (exclusive self-employed) divided into deciles after age and after size of mortgage debt in percent of gross family income, 5th decile, 1987-2009.</vt:lpstr>
      <vt:lpstr>Owner-occupiers’ risk</vt:lpstr>
      <vt:lpstr>Special Danish risk features at mortgages</vt:lpstr>
      <vt:lpstr>Foreclosure </vt:lpstr>
      <vt:lpstr>The monthly Statistic Denmark news May 2012</vt:lpstr>
      <vt:lpstr>Number of foreclosures, two sources:  1. Statistic Denmark: announced foreclosures 2. Domstolsstyrelsen: realized foreclosures</vt:lpstr>
      <vt:lpstr>Foreclosures 1979 – 2011.  (Annual data) </vt:lpstr>
      <vt:lpstr>Realized  foreclosures as per cent of the year’s announced foreclosure.</vt:lpstr>
      <vt:lpstr>Frequencies </vt:lpstr>
      <vt:lpstr>Foreclosures in per cent of number of sold houses and flats in the purchase year. Source: ”Financial Stability 2012”.</vt:lpstr>
      <vt:lpstr>Natural rates of foreclosure?</vt:lpstr>
      <vt:lpstr>Also it has been worse before – 2012 - mass foreclosures often a part of financial crisis?</vt:lpstr>
      <vt:lpstr>The cycles in real house prices and in number of (all) foreclosures.</vt:lpstr>
      <vt:lpstr>On the edge at a new flood of foreclosures?</vt:lpstr>
      <vt:lpstr>The 20 per cent most indebted owner-occupiers – compared to housing wealth.1987-2009. Owner-occupiers (excluding the self-employed) divided into deciles by size of net liabilities as a per cent of housing wealth in the 8th decile.</vt:lpstr>
      <vt:lpstr>The 20 per cent most indebted owner-occupiers – compared to gross household income. 1987-2009. Owner-occupiers (excluding the self-employed) divided into deciles by size of net liabilities as a per cent of gross household income in the 8th decile.</vt:lpstr>
      <vt:lpstr>Few households with liquidity (payment) difficulties:  Extraordinary low number of arrears in Denmark. Source: EU Article 5 analysis. 30.5.2012.</vt:lpstr>
      <vt:lpstr>The 20 per cent of the owner-occupiers with highest net interest expenditure-to- gross household income. 1987-2009. Owner-occupiers (excluding the self-employed) divided into deciles by size of net interest expenditures as a per cent of gross household income in the 8th decile.</vt:lpstr>
      <vt:lpstr>Special risk factors for a new flood of foreclosures.</vt:lpstr>
      <vt:lpstr>Adjustable interest rate mortgages as percentage of all outstanding mortgage loans.</vt:lpstr>
      <vt:lpstr>Interest-only loans as percentage of all outstanding mortgages. 2003:4 – 2012:1.</vt:lpstr>
      <vt:lpstr>From Danmarks Nationalbank: Financial Stability 2011.  (Not repeated in Financial Stability 2012)</vt:lpstr>
    </vt:vector>
  </TitlesOfParts>
  <Company>CBS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Owner-occupiers risks and foreclosures  - over three downturns at the Danish housing market since 1979 the ENHR Housing Economics working group seminar, Vienna, February 22-24, 2012.</dc:title>
  <dc:creator>Jens Lunde</dc:creator>
  <cp:lastModifiedBy>Jens Lunde</cp:lastModifiedBy>
  <cp:revision>48</cp:revision>
  <dcterms:created xsi:type="dcterms:W3CDTF">2012-02-21T10:46:45Z</dcterms:created>
  <dcterms:modified xsi:type="dcterms:W3CDTF">2012-06-12T16:20:23Z</dcterms:modified>
</cp:coreProperties>
</file>