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61" r:id="rId5"/>
    <p:sldId id="285" r:id="rId6"/>
    <p:sldId id="286" r:id="rId7"/>
    <p:sldId id="258" r:id="rId8"/>
    <p:sldId id="259" r:id="rId9"/>
    <p:sldId id="293" r:id="rId10"/>
    <p:sldId id="270" r:id="rId11"/>
    <p:sldId id="296" r:id="rId12"/>
    <p:sldId id="291" r:id="rId13"/>
    <p:sldId id="297" r:id="rId14"/>
    <p:sldId id="260" r:id="rId15"/>
    <p:sldId id="294" r:id="rId16"/>
    <p:sldId id="295" r:id="rId17"/>
    <p:sldId id="274" r:id="rId18"/>
    <p:sldId id="288" r:id="rId19"/>
    <p:sldId id="263" r:id="rId20"/>
    <p:sldId id="292" r:id="rId21"/>
    <p:sldId id="282" r:id="rId22"/>
    <p:sldId id="298" r:id="rId23"/>
    <p:sldId id="272" r:id="rId24"/>
    <p:sldId id="267" r:id="rId25"/>
    <p:sldId id="268" r:id="rId26"/>
    <p:sldId id="275" r:id="rId27"/>
    <p:sldId id="262" r:id="rId28"/>
    <p:sldId id="290" r:id="rId29"/>
    <p:sldId id="289" r:id="rId30"/>
    <p:sldId id="287" r:id="rId3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6A812B65-9A1B-42FF-8DDA-365A2B0950AF}" type="datetimeFigureOut">
              <a:rPr lang="sk-SK" smtClean="0"/>
              <a:pPr/>
              <a:t>14. 6. 2012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D6463108-0728-4F2C-A3A7-356034624A9C}"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12B65-9A1B-42FF-8DDA-365A2B0950AF}" type="datetimeFigureOut">
              <a:rPr lang="sk-SK" smtClean="0"/>
              <a:pPr/>
              <a:t>14. 6. 2012</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63108-0728-4F2C-A3A7-356034624A9C}"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dirty="0" err="1" smtClean="0"/>
              <a:t>The</a:t>
            </a:r>
            <a:r>
              <a:rPr lang="sk-SK" dirty="0" smtClean="0"/>
              <a:t> </a:t>
            </a:r>
            <a:r>
              <a:rPr lang="sk-SK" dirty="0" err="1" smtClean="0"/>
              <a:t>C</a:t>
            </a:r>
            <a:r>
              <a:rPr lang="sk-SK" dirty="0" err="1" smtClean="0"/>
              <a:t>hallenges</a:t>
            </a:r>
            <a:r>
              <a:rPr lang="sk-SK" dirty="0" smtClean="0"/>
              <a:t> </a:t>
            </a:r>
            <a:r>
              <a:rPr lang="sk-SK" dirty="0" err="1" smtClean="0"/>
              <a:t>of</a:t>
            </a:r>
            <a:r>
              <a:rPr lang="sk-SK" dirty="0" smtClean="0"/>
              <a:t> Slovak </a:t>
            </a:r>
            <a:r>
              <a:rPr lang="sk-SK" dirty="0" err="1" smtClean="0"/>
              <a:t>R</a:t>
            </a:r>
            <a:r>
              <a:rPr lang="sk-SK" dirty="0" err="1" smtClean="0"/>
              <a:t>ental</a:t>
            </a:r>
            <a:r>
              <a:rPr lang="sk-SK" dirty="0" smtClean="0"/>
              <a:t> </a:t>
            </a:r>
            <a:r>
              <a:rPr lang="sk-SK" dirty="0" err="1" smtClean="0"/>
              <a:t>H</a:t>
            </a:r>
            <a:r>
              <a:rPr lang="sk-SK" dirty="0" err="1" smtClean="0"/>
              <a:t>ousing</a:t>
            </a:r>
            <a:r>
              <a:rPr lang="sk-SK" dirty="0" smtClean="0"/>
              <a:t> </a:t>
            </a:r>
            <a:r>
              <a:rPr lang="sk-SK" dirty="0" err="1" smtClean="0"/>
              <a:t>P</a:t>
            </a:r>
            <a:r>
              <a:rPr lang="sk-SK" dirty="0" err="1" smtClean="0"/>
              <a:t>olicies</a:t>
            </a:r>
            <a:r>
              <a:rPr lang="sk-SK" dirty="0" smtClean="0"/>
              <a:t> </a:t>
            </a:r>
            <a:r>
              <a:rPr lang="sk-SK" dirty="0" smtClean="0"/>
              <a:t>in Slovakia in </a:t>
            </a:r>
            <a:r>
              <a:rPr lang="sk-SK" dirty="0" err="1" smtClean="0"/>
              <a:t>the</a:t>
            </a:r>
            <a:r>
              <a:rPr lang="sk-SK" dirty="0" smtClean="0"/>
              <a:t> </a:t>
            </a:r>
            <a:r>
              <a:rPr lang="sk-SK" dirty="0" err="1" smtClean="0"/>
              <a:t>B</a:t>
            </a:r>
            <a:r>
              <a:rPr lang="sk-SK" dirty="0" err="1" smtClean="0"/>
              <a:t>roader</a:t>
            </a:r>
            <a:r>
              <a:rPr lang="sk-SK" dirty="0" smtClean="0"/>
              <a:t> </a:t>
            </a:r>
            <a:r>
              <a:rPr lang="sk-SK" dirty="0" err="1" smtClean="0"/>
              <a:t>C</a:t>
            </a:r>
            <a:r>
              <a:rPr lang="sk-SK" dirty="0" err="1" smtClean="0"/>
              <a:t>ontext</a:t>
            </a:r>
            <a:r>
              <a:rPr lang="sk-SK" dirty="0" smtClean="0"/>
              <a:t> </a:t>
            </a:r>
            <a:r>
              <a:rPr lang="sk-SK" dirty="0" err="1" smtClean="0"/>
              <a:t>of</a:t>
            </a:r>
            <a:r>
              <a:rPr lang="sk-SK" dirty="0" smtClean="0"/>
              <a:t> </a:t>
            </a:r>
            <a:r>
              <a:rPr lang="sk-SK" dirty="0" err="1" smtClean="0"/>
              <a:t>Central</a:t>
            </a:r>
            <a:r>
              <a:rPr lang="sk-SK" dirty="0" smtClean="0"/>
              <a:t> </a:t>
            </a:r>
            <a:r>
              <a:rPr lang="sk-SK" dirty="0" err="1" smtClean="0"/>
              <a:t>Europe</a:t>
            </a:r>
            <a:r>
              <a:rPr lang="sk-SK" dirty="0" smtClean="0"/>
              <a:t>.</a:t>
            </a:r>
            <a:br>
              <a:rPr lang="sk-SK" dirty="0" smtClean="0"/>
            </a:br>
            <a:endParaRPr lang="sk-SK" dirty="0"/>
          </a:p>
        </p:txBody>
      </p:sp>
      <p:sp>
        <p:nvSpPr>
          <p:cNvPr id="3" name="Podnadpis 2"/>
          <p:cNvSpPr>
            <a:spLocks noGrp="1"/>
          </p:cNvSpPr>
          <p:nvPr>
            <p:ph type="subTitle" idx="1"/>
          </p:nvPr>
        </p:nvSpPr>
        <p:spPr/>
        <p:txBody>
          <a:bodyPr>
            <a:normAutofit fontScale="85000" lnSpcReduction="20000"/>
          </a:bodyPr>
          <a:lstStyle/>
          <a:p>
            <a:r>
              <a:rPr lang="sk-SK" dirty="0" smtClean="0"/>
              <a:t>Koloman </a:t>
            </a:r>
            <a:r>
              <a:rPr lang="sk-SK" dirty="0" err="1" smtClean="0"/>
              <a:t>Ivanička</a:t>
            </a:r>
            <a:endParaRPr lang="sk-SK" dirty="0" smtClean="0"/>
          </a:p>
          <a:p>
            <a:r>
              <a:rPr lang="sk-SK" dirty="0" smtClean="0"/>
              <a:t>Daniela </a:t>
            </a:r>
            <a:r>
              <a:rPr lang="sk-SK" dirty="0" err="1" smtClean="0"/>
              <a:t>Špirková</a:t>
            </a:r>
            <a:endParaRPr lang="sk-SK" dirty="0" smtClean="0"/>
          </a:p>
          <a:p>
            <a:r>
              <a:rPr lang="sk-SK" dirty="0" smtClean="0"/>
              <a:t>Slovak </a:t>
            </a:r>
            <a:r>
              <a:rPr lang="sk-SK" dirty="0" err="1" smtClean="0"/>
              <a:t>U</a:t>
            </a:r>
            <a:r>
              <a:rPr lang="sk-SK" dirty="0" err="1" smtClean="0"/>
              <a:t>niversity</a:t>
            </a:r>
            <a:r>
              <a:rPr lang="sk-SK" dirty="0" smtClean="0"/>
              <a:t> </a:t>
            </a:r>
            <a:r>
              <a:rPr lang="sk-SK" dirty="0" err="1" smtClean="0"/>
              <a:t>of</a:t>
            </a:r>
            <a:r>
              <a:rPr lang="sk-SK" dirty="0" smtClean="0"/>
              <a:t> </a:t>
            </a:r>
            <a:r>
              <a:rPr lang="sk-SK" dirty="0" err="1" smtClean="0"/>
              <a:t>Technology</a:t>
            </a:r>
            <a:endParaRPr lang="sk-SK" dirty="0" smtClean="0"/>
          </a:p>
          <a:p>
            <a:r>
              <a:rPr lang="sk-SK" dirty="0" err="1" smtClean="0"/>
              <a:t>Institute</a:t>
            </a:r>
            <a:r>
              <a:rPr lang="sk-SK" dirty="0" smtClean="0"/>
              <a:t> </a:t>
            </a:r>
            <a:r>
              <a:rPr lang="sk-SK" dirty="0" err="1" smtClean="0"/>
              <a:t>of</a:t>
            </a:r>
            <a:r>
              <a:rPr lang="sk-SK" dirty="0" smtClean="0"/>
              <a:t> </a:t>
            </a:r>
            <a:r>
              <a:rPr lang="sk-SK" dirty="0" err="1" smtClean="0"/>
              <a:t>management</a:t>
            </a:r>
            <a:endParaRPr lang="sk-SK"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229600" cy="1143000"/>
          </a:xfrm>
        </p:spPr>
        <p:txBody>
          <a:bodyPr/>
          <a:lstStyle/>
          <a:p>
            <a:r>
              <a:rPr lang="sk-SK" dirty="0" err="1" smtClean="0"/>
              <a:t>High</a:t>
            </a:r>
            <a:r>
              <a:rPr lang="sk-SK" dirty="0" smtClean="0"/>
              <a:t> </a:t>
            </a:r>
            <a:r>
              <a:rPr lang="sk-SK" dirty="0" err="1" smtClean="0"/>
              <a:t>homeownership</a:t>
            </a:r>
            <a:r>
              <a:rPr lang="sk-SK" dirty="0" smtClean="0"/>
              <a:t> </a:t>
            </a:r>
            <a:r>
              <a:rPr lang="sk-SK" dirty="0" err="1" smtClean="0"/>
              <a:t>rates</a:t>
            </a:r>
            <a:endParaRPr lang="sk-SK" dirty="0"/>
          </a:p>
        </p:txBody>
      </p:sp>
      <p:sp>
        <p:nvSpPr>
          <p:cNvPr id="3" name="Zástupný symbol obsahu 2"/>
          <p:cNvSpPr>
            <a:spLocks noGrp="1"/>
          </p:cNvSpPr>
          <p:nvPr>
            <p:ph idx="1"/>
          </p:nvPr>
        </p:nvSpPr>
        <p:spPr>
          <a:xfrm>
            <a:off x="457200" y="1219200"/>
            <a:ext cx="8305800" cy="5334000"/>
          </a:xfrm>
        </p:spPr>
        <p:txBody>
          <a:bodyPr>
            <a:normAutofit fontScale="77500" lnSpcReduction="20000"/>
          </a:bodyPr>
          <a:lstStyle/>
          <a:p>
            <a:r>
              <a:rPr lang="en-US" dirty="0" smtClean="0"/>
              <a:t>The very high </a:t>
            </a:r>
            <a:r>
              <a:rPr lang="sk-SK" dirty="0" err="1" smtClean="0"/>
              <a:t>home</a:t>
            </a:r>
            <a:r>
              <a:rPr lang="en-US" dirty="0" smtClean="0"/>
              <a:t>ownership </a:t>
            </a:r>
            <a:r>
              <a:rPr lang="en-US" dirty="0" smtClean="0"/>
              <a:t>rates in CEE transition countries are a relatively new phenomenon, which emerged in the early 1990’s. </a:t>
            </a:r>
            <a:endParaRPr lang="sk-SK" dirty="0" smtClean="0"/>
          </a:p>
          <a:p>
            <a:r>
              <a:rPr lang="en-US" dirty="0" smtClean="0"/>
              <a:t>After the abolition of communist regimes, the new governments sought to move away from highly centralized economies with collective ownership towards liberalized market economies. In the housing sector this was achieved by rapid privatization of publicly-owned property through the sale of dwellings to tenants at low prices. </a:t>
            </a:r>
          </a:p>
          <a:p>
            <a:r>
              <a:rPr lang="en-US" dirty="0" smtClean="0"/>
              <a:t>As pointed out by </a:t>
            </a:r>
            <a:r>
              <a:rPr lang="en-US" dirty="0" err="1" smtClean="0"/>
              <a:t>Clapham</a:t>
            </a:r>
            <a:r>
              <a:rPr lang="en-US" dirty="0" smtClean="0"/>
              <a:t> (1995), this was done without any explicit debate about privatization and its merits or demerits. The general belief at the time was that privatization of publicly-owned dwellings and housing construction enterprises would relieve public expenditure, create much needed funding, and lead to new housing construction.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The</a:t>
            </a:r>
            <a:r>
              <a:rPr lang="sk-SK" dirty="0" smtClean="0"/>
              <a:t> </a:t>
            </a:r>
            <a:r>
              <a:rPr lang="sk-SK" dirty="0" err="1" smtClean="0"/>
              <a:t>changing</a:t>
            </a:r>
            <a:r>
              <a:rPr lang="sk-SK" dirty="0" smtClean="0"/>
              <a:t> </a:t>
            </a:r>
            <a:r>
              <a:rPr lang="sk-SK" dirty="0" err="1" smtClean="0"/>
              <a:t>structure</a:t>
            </a:r>
            <a:r>
              <a:rPr lang="sk-SK" dirty="0" smtClean="0"/>
              <a:t> </a:t>
            </a:r>
            <a:r>
              <a:rPr lang="sk-SK" dirty="0" err="1" smtClean="0"/>
              <a:t>of</a:t>
            </a:r>
            <a:r>
              <a:rPr lang="sk-SK" dirty="0" smtClean="0"/>
              <a:t> </a:t>
            </a:r>
            <a:r>
              <a:rPr lang="sk-SK" dirty="0" err="1" smtClean="0"/>
              <a:t>homewnership</a:t>
            </a:r>
            <a:r>
              <a:rPr lang="sk-SK" dirty="0" smtClean="0"/>
              <a:t> </a:t>
            </a:r>
            <a:r>
              <a:rPr lang="sk-SK" dirty="0" err="1" smtClean="0"/>
              <a:t>after</a:t>
            </a:r>
            <a:r>
              <a:rPr lang="sk-SK" dirty="0" smtClean="0"/>
              <a:t> </a:t>
            </a:r>
            <a:r>
              <a:rPr lang="sk-SK" dirty="0" smtClean="0"/>
              <a:t>1990 in Slovakia</a:t>
            </a:r>
            <a:endParaRPr lang="sk-SK" dirty="0"/>
          </a:p>
        </p:txBody>
      </p:sp>
      <p:pic>
        <p:nvPicPr>
          <p:cNvPr id="2050" name="Picture 2"/>
          <p:cNvPicPr>
            <a:picLocks noChangeAspect="1" noChangeArrowheads="1"/>
          </p:cNvPicPr>
          <p:nvPr/>
        </p:nvPicPr>
        <p:blipFill>
          <a:blip r:embed="rId2" cstate="print"/>
          <a:srcRect/>
          <a:stretch>
            <a:fillRect/>
          </a:stretch>
        </p:blipFill>
        <p:spPr bwMode="auto">
          <a:xfrm>
            <a:off x="1143000" y="1752600"/>
            <a:ext cx="7417166" cy="4191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Sustainability</a:t>
            </a:r>
            <a:r>
              <a:rPr lang="sk-SK" dirty="0" smtClean="0"/>
              <a:t> </a:t>
            </a:r>
            <a:r>
              <a:rPr lang="sk-SK" dirty="0" err="1" smtClean="0"/>
              <a:t>of</a:t>
            </a:r>
            <a:r>
              <a:rPr lang="sk-SK" dirty="0" smtClean="0"/>
              <a:t> </a:t>
            </a:r>
            <a:r>
              <a:rPr lang="sk-SK" dirty="0" err="1" smtClean="0"/>
              <a:t>the</a:t>
            </a:r>
            <a:r>
              <a:rPr lang="sk-SK" dirty="0" smtClean="0"/>
              <a:t> </a:t>
            </a:r>
            <a:r>
              <a:rPr lang="sk-SK" dirty="0" err="1" smtClean="0"/>
              <a:t>M</a:t>
            </a:r>
            <a:r>
              <a:rPr lang="sk-SK" dirty="0" err="1" smtClean="0"/>
              <a:t>arket</a:t>
            </a:r>
            <a:r>
              <a:rPr lang="sk-SK" dirty="0" smtClean="0"/>
              <a:t> </a:t>
            </a:r>
            <a:r>
              <a:rPr lang="sk-SK" dirty="0" err="1" smtClean="0"/>
              <a:t>with</a:t>
            </a:r>
            <a:r>
              <a:rPr lang="sk-SK" dirty="0" smtClean="0"/>
              <a:t> </a:t>
            </a:r>
            <a:r>
              <a:rPr lang="sk-SK" dirty="0" err="1" smtClean="0"/>
              <a:t>H</a:t>
            </a:r>
            <a:r>
              <a:rPr lang="sk-SK" dirty="0" err="1" smtClean="0"/>
              <a:t>igh</a:t>
            </a:r>
            <a:r>
              <a:rPr lang="sk-SK" dirty="0" smtClean="0"/>
              <a:t> Rate </a:t>
            </a:r>
            <a:r>
              <a:rPr lang="sk-SK" dirty="0" err="1" smtClean="0"/>
              <a:t>of</a:t>
            </a:r>
            <a:r>
              <a:rPr lang="sk-SK" dirty="0" smtClean="0"/>
              <a:t> </a:t>
            </a:r>
            <a:r>
              <a:rPr lang="sk-SK" dirty="0" err="1" smtClean="0"/>
              <a:t>H</a:t>
            </a:r>
            <a:r>
              <a:rPr lang="sk-SK" dirty="0" err="1" smtClean="0"/>
              <a:t>omeownership</a:t>
            </a:r>
            <a:endParaRPr lang="sk-SK" dirty="0"/>
          </a:p>
        </p:txBody>
      </p:sp>
      <p:sp>
        <p:nvSpPr>
          <p:cNvPr id="3" name="Zástupný symbol obsahu 2"/>
          <p:cNvSpPr>
            <a:spLocks noGrp="1"/>
          </p:cNvSpPr>
          <p:nvPr>
            <p:ph idx="1"/>
          </p:nvPr>
        </p:nvSpPr>
        <p:spPr/>
        <p:txBody>
          <a:bodyPr>
            <a:normAutofit fontScale="77500" lnSpcReduction="20000"/>
          </a:bodyPr>
          <a:lstStyle/>
          <a:p>
            <a:r>
              <a:rPr lang="sk-SK" dirty="0" err="1" smtClean="0"/>
              <a:t>Market</a:t>
            </a:r>
            <a:r>
              <a:rPr lang="sk-SK" dirty="0" smtClean="0"/>
              <a:t> </a:t>
            </a:r>
            <a:r>
              <a:rPr lang="sk-SK" dirty="0" err="1" smtClean="0"/>
              <a:t>with</a:t>
            </a:r>
            <a:r>
              <a:rPr lang="sk-SK" dirty="0" smtClean="0"/>
              <a:t> </a:t>
            </a:r>
            <a:r>
              <a:rPr lang="sk-SK" dirty="0" err="1" smtClean="0"/>
              <a:t>the</a:t>
            </a:r>
            <a:r>
              <a:rPr lang="sk-SK" dirty="0" smtClean="0"/>
              <a:t> </a:t>
            </a:r>
            <a:r>
              <a:rPr lang="sk-SK" dirty="0" err="1" smtClean="0"/>
              <a:t>very</a:t>
            </a:r>
            <a:r>
              <a:rPr lang="sk-SK" dirty="0" smtClean="0"/>
              <a:t> </a:t>
            </a:r>
            <a:r>
              <a:rPr lang="sk-SK" dirty="0" err="1" smtClean="0"/>
              <a:t>high</a:t>
            </a:r>
            <a:r>
              <a:rPr lang="sk-SK" dirty="0" smtClean="0"/>
              <a:t> </a:t>
            </a:r>
            <a:r>
              <a:rPr lang="sk-SK" dirty="0" smtClean="0"/>
              <a:t>rate </a:t>
            </a:r>
            <a:r>
              <a:rPr lang="sk-SK" dirty="0" err="1" smtClean="0"/>
              <a:t>of</a:t>
            </a:r>
            <a:r>
              <a:rPr lang="sk-SK" dirty="0" smtClean="0"/>
              <a:t> </a:t>
            </a:r>
            <a:r>
              <a:rPr lang="sk-SK" dirty="0" err="1" smtClean="0"/>
              <a:t>homeownership</a:t>
            </a:r>
            <a:r>
              <a:rPr lang="sk-SK" dirty="0" smtClean="0"/>
              <a:t> </a:t>
            </a:r>
            <a:r>
              <a:rPr lang="sk-SK" dirty="0" err="1" smtClean="0"/>
              <a:t>is</a:t>
            </a:r>
            <a:r>
              <a:rPr lang="sk-SK" dirty="0" smtClean="0"/>
              <a:t> </a:t>
            </a:r>
            <a:r>
              <a:rPr lang="sk-SK" dirty="0" err="1" smtClean="0"/>
              <a:t>not</a:t>
            </a:r>
            <a:r>
              <a:rPr lang="sk-SK" dirty="0" smtClean="0"/>
              <a:t> </a:t>
            </a:r>
            <a:r>
              <a:rPr lang="sk-SK" dirty="0" err="1" smtClean="0"/>
              <a:t>very</a:t>
            </a:r>
            <a:r>
              <a:rPr lang="sk-SK" dirty="0" smtClean="0"/>
              <a:t> </a:t>
            </a:r>
            <a:r>
              <a:rPr lang="sk-SK" dirty="0" err="1" smtClean="0"/>
              <a:t>sustainable</a:t>
            </a:r>
            <a:endParaRPr lang="sk-SK" dirty="0" smtClean="0"/>
          </a:p>
          <a:p>
            <a:r>
              <a:rPr lang="sk-SK" dirty="0" smtClean="0"/>
              <a:t>H</a:t>
            </a:r>
            <a:r>
              <a:rPr lang="en-US" dirty="0" err="1" smtClean="0"/>
              <a:t>omeownership</a:t>
            </a:r>
            <a:r>
              <a:rPr lang="en-US" dirty="0" smtClean="0"/>
              <a:t> can be insecure. The property market now sees a clear downturn, and prices decline. Residential property prices in Slovakia fell by 8% in 2011, according to the Global Property Guide, and flats in Dublin, Ireland, are 62% lower today than in 2007.</a:t>
            </a:r>
            <a:endParaRPr lang="sk-SK" dirty="0" smtClean="0"/>
          </a:p>
          <a:p>
            <a:r>
              <a:rPr lang="en-US" dirty="0" smtClean="0"/>
              <a:t> In Spain the average price of a home has fallen by 35% since 2008. The result is that many new homeowners, often young families, have been forced to sell with a great loss.  ---http://ecahousingforum.eu/2012/04/rental-housing-as-a-key-to-housing-crises/</a:t>
            </a:r>
          </a:p>
          <a:p>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20762"/>
          </a:xfrm>
        </p:spPr>
        <p:txBody>
          <a:bodyPr>
            <a:noAutofit/>
          </a:bodyPr>
          <a:lstStyle/>
          <a:p>
            <a:r>
              <a:rPr lang="sk-SK" sz="3200" dirty="0" err="1" smtClean="0"/>
              <a:t>Support</a:t>
            </a:r>
            <a:r>
              <a:rPr lang="sk-SK" sz="3200" dirty="0" smtClean="0"/>
              <a:t> </a:t>
            </a:r>
            <a:r>
              <a:rPr lang="sk-SK" sz="3200" dirty="0" err="1" smtClean="0"/>
              <a:t>of</a:t>
            </a:r>
            <a:r>
              <a:rPr lang="sk-SK" sz="3200" dirty="0" smtClean="0"/>
              <a:t> </a:t>
            </a:r>
            <a:r>
              <a:rPr lang="sk-SK" sz="3200" dirty="0" err="1" smtClean="0"/>
              <a:t>rental</a:t>
            </a:r>
            <a:r>
              <a:rPr lang="sk-SK" sz="3200" dirty="0" smtClean="0"/>
              <a:t> </a:t>
            </a:r>
            <a:r>
              <a:rPr lang="sk-SK" sz="3200" dirty="0" err="1" smtClean="0"/>
              <a:t>housing</a:t>
            </a:r>
            <a:r>
              <a:rPr lang="sk-SK" sz="3200" dirty="0" smtClean="0"/>
              <a:t> </a:t>
            </a:r>
            <a:r>
              <a:rPr lang="sk-SK" sz="3200" dirty="0" err="1" smtClean="0"/>
              <a:t>sector</a:t>
            </a:r>
            <a:r>
              <a:rPr lang="sk-SK" sz="3200" dirty="0" smtClean="0"/>
              <a:t> in </a:t>
            </a:r>
            <a:r>
              <a:rPr lang="sk-SK" sz="3200" dirty="0" smtClean="0"/>
              <a:t>Slovakia (</a:t>
            </a:r>
            <a:r>
              <a:rPr lang="sk-SK" sz="3200" dirty="0" err="1" smtClean="0"/>
              <a:t>directed</a:t>
            </a:r>
            <a:r>
              <a:rPr lang="sk-SK" sz="3200" dirty="0" smtClean="0"/>
              <a:t> on </a:t>
            </a:r>
            <a:r>
              <a:rPr lang="sk-SK" sz="3200" dirty="0" err="1" smtClean="0"/>
              <a:t>low</a:t>
            </a:r>
            <a:r>
              <a:rPr lang="sk-SK" sz="3200" dirty="0" smtClean="0"/>
              <a:t> </a:t>
            </a:r>
            <a:r>
              <a:rPr lang="sk-SK" sz="3200" dirty="0" err="1" smtClean="0"/>
              <a:t>income</a:t>
            </a:r>
            <a:r>
              <a:rPr lang="sk-SK" sz="3200" dirty="0" smtClean="0"/>
              <a:t> </a:t>
            </a:r>
            <a:r>
              <a:rPr lang="sk-SK" sz="3200" dirty="0" err="1" smtClean="0"/>
              <a:t>people</a:t>
            </a:r>
            <a:r>
              <a:rPr lang="sk-SK" sz="3200" dirty="0" smtClean="0"/>
              <a:t>)</a:t>
            </a:r>
            <a:endParaRPr lang="sk-SK" sz="3200" dirty="0"/>
          </a:p>
        </p:txBody>
      </p:sp>
      <p:sp>
        <p:nvSpPr>
          <p:cNvPr id="3" name="Zástupný symbol obsahu 2"/>
          <p:cNvSpPr>
            <a:spLocks noGrp="1"/>
          </p:cNvSpPr>
          <p:nvPr>
            <p:ph idx="1"/>
          </p:nvPr>
        </p:nvSpPr>
        <p:spPr>
          <a:xfrm>
            <a:off x="533400" y="1295400"/>
            <a:ext cx="8229600" cy="2057400"/>
          </a:xfrm>
        </p:spPr>
        <p:txBody>
          <a:bodyPr>
            <a:normAutofit/>
          </a:bodyPr>
          <a:lstStyle/>
          <a:p>
            <a:r>
              <a:rPr lang="sk-SK" dirty="0" err="1" smtClean="0"/>
              <a:t>Rental</a:t>
            </a:r>
            <a:r>
              <a:rPr lang="sk-SK" dirty="0" smtClean="0"/>
              <a:t> </a:t>
            </a:r>
            <a:r>
              <a:rPr lang="sk-SK" dirty="0" err="1" smtClean="0"/>
              <a:t>housing</a:t>
            </a:r>
            <a:r>
              <a:rPr lang="en-US" dirty="0" smtClean="0"/>
              <a:t> sector in the Slovak Republic in comparison with developed countries of Europe is considerably undersized, as illustrated by the percentage of GDP support</a:t>
            </a:r>
            <a:r>
              <a:rPr lang="sk-SK" dirty="0" smtClean="0"/>
              <a:t> </a:t>
            </a:r>
            <a:endParaRPr lang="sk-SK" dirty="0">
              <a:solidFill>
                <a:srgbClr val="FF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1752600" y="3200400"/>
            <a:ext cx="6263459" cy="338601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Rental</a:t>
            </a:r>
            <a:r>
              <a:rPr lang="sk-SK" dirty="0" smtClean="0"/>
              <a:t> </a:t>
            </a:r>
            <a:r>
              <a:rPr lang="sk-SK" dirty="0" err="1" smtClean="0"/>
              <a:t>H</a:t>
            </a:r>
            <a:r>
              <a:rPr lang="sk-SK" dirty="0" err="1" smtClean="0"/>
              <a:t>ousing</a:t>
            </a:r>
            <a:r>
              <a:rPr lang="sk-SK" dirty="0" smtClean="0"/>
              <a:t>. Mobility and </a:t>
            </a:r>
            <a:r>
              <a:rPr lang="sk-SK" dirty="0" err="1" smtClean="0"/>
              <a:t>U</a:t>
            </a:r>
            <a:r>
              <a:rPr lang="sk-SK" dirty="0" err="1" smtClean="0"/>
              <a:t>nemployment</a:t>
            </a:r>
            <a:endParaRPr lang="sk-SK" dirty="0"/>
          </a:p>
        </p:txBody>
      </p:sp>
      <p:sp>
        <p:nvSpPr>
          <p:cNvPr id="3" name="Zástupný symbol obsahu 2"/>
          <p:cNvSpPr>
            <a:spLocks noGrp="1"/>
          </p:cNvSpPr>
          <p:nvPr>
            <p:ph idx="1"/>
          </p:nvPr>
        </p:nvSpPr>
        <p:spPr/>
        <p:txBody>
          <a:bodyPr/>
          <a:lstStyle/>
          <a:p>
            <a:r>
              <a:rPr lang="sk-SK" dirty="0" err="1" smtClean="0"/>
              <a:t>Character</a:t>
            </a:r>
            <a:r>
              <a:rPr lang="sk-SK" dirty="0" smtClean="0"/>
              <a:t> </a:t>
            </a:r>
            <a:r>
              <a:rPr lang="sk-SK" dirty="0" err="1" smtClean="0"/>
              <a:t>of</a:t>
            </a:r>
            <a:r>
              <a:rPr lang="sk-SK" dirty="0" smtClean="0"/>
              <a:t> </a:t>
            </a:r>
            <a:r>
              <a:rPr lang="sk-SK" dirty="0" err="1" smtClean="0"/>
              <a:t>labor</a:t>
            </a:r>
            <a:r>
              <a:rPr lang="sk-SK" dirty="0" smtClean="0"/>
              <a:t> </a:t>
            </a:r>
            <a:r>
              <a:rPr lang="sk-SK" dirty="0" err="1" smtClean="0"/>
              <a:t>market</a:t>
            </a:r>
            <a:r>
              <a:rPr lang="sk-SK" dirty="0" smtClean="0"/>
              <a:t> </a:t>
            </a:r>
            <a:r>
              <a:rPr lang="sk-SK" dirty="0" err="1" smtClean="0"/>
              <a:t>depends</a:t>
            </a:r>
            <a:r>
              <a:rPr lang="sk-SK" dirty="0" smtClean="0"/>
              <a:t> </a:t>
            </a:r>
            <a:r>
              <a:rPr lang="sk-SK" dirty="0" err="1" smtClean="0"/>
              <a:t>very</a:t>
            </a:r>
            <a:r>
              <a:rPr lang="sk-SK" dirty="0" smtClean="0"/>
              <a:t> </a:t>
            </a:r>
            <a:r>
              <a:rPr lang="sk-SK" dirty="0" err="1" smtClean="0"/>
              <a:t>much</a:t>
            </a:r>
            <a:r>
              <a:rPr lang="sk-SK" dirty="0" smtClean="0"/>
              <a:t> </a:t>
            </a:r>
            <a:r>
              <a:rPr lang="sk-SK" dirty="0" err="1" smtClean="0"/>
              <a:t>from</a:t>
            </a:r>
            <a:r>
              <a:rPr lang="sk-SK" dirty="0" smtClean="0"/>
              <a:t> </a:t>
            </a:r>
            <a:r>
              <a:rPr lang="sk-SK" dirty="0" err="1" smtClean="0"/>
              <a:t>the</a:t>
            </a:r>
            <a:r>
              <a:rPr lang="sk-SK" dirty="0" smtClean="0"/>
              <a:t> </a:t>
            </a:r>
            <a:r>
              <a:rPr lang="sk-SK" dirty="0" err="1" smtClean="0"/>
              <a:t>well</a:t>
            </a:r>
            <a:r>
              <a:rPr lang="sk-SK" dirty="0" smtClean="0"/>
              <a:t> </a:t>
            </a:r>
            <a:r>
              <a:rPr lang="sk-SK" dirty="0" err="1" smtClean="0"/>
              <a:t>functioning</a:t>
            </a:r>
            <a:r>
              <a:rPr lang="sk-SK" dirty="0" smtClean="0"/>
              <a:t> </a:t>
            </a:r>
            <a:r>
              <a:rPr lang="sk-SK" dirty="0" err="1" smtClean="0"/>
              <a:t>housing</a:t>
            </a:r>
            <a:r>
              <a:rPr lang="sk-SK" dirty="0" smtClean="0"/>
              <a:t> </a:t>
            </a:r>
            <a:r>
              <a:rPr lang="sk-SK" dirty="0" err="1" smtClean="0"/>
              <a:t>market</a:t>
            </a:r>
            <a:r>
              <a:rPr lang="sk-SK" dirty="0" smtClean="0"/>
              <a:t>  </a:t>
            </a:r>
            <a:r>
              <a:rPr lang="sk-SK" dirty="0" err="1" smtClean="0"/>
              <a:t>that</a:t>
            </a:r>
            <a:r>
              <a:rPr lang="sk-SK" dirty="0" smtClean="0"/>
              <a:t> </a:t>
            </a:r>
            <a:r>
              <a:rPr lang="sk-SK" dirty="0" err="1" smtClean="0"/>
              <a:t>enables</a:t>
            </a:r>
            <a:r>
              <a:rPr lang="sk-SK" dirty="0" smtClean="0"/>
              <a:t> </a:t>
            </a:r>
            <a:r>
              <a:rPr lang="sk-SK" dirty="0" err="1" smtClean="0"/>
              <a:t>higher</a:t>
            </a:r>
            <a:r>
              <a:rPr lang="sk-SK" dirty="0" smtClean="0"/>
              <a:t> </a:t>
            </a:r>
            <a:r>
              <a:rPr lang="sk-SK" dirty="0" err="1" smtClean="0"/>
              <a:t>geographic</a:t>
            </a:r>
            <a:r>
              <a:rPr lang="sk-SK" dirty="0" smtClean="0"/>
              <a:t> </a:t>
            </a:r>
            <a:r>
              <a:rPr lang="sk-SK" dirty="0" err="1" smtClean="0"/>
              <a:t>labor</a:t>
            </a:r>
            <a:r>
              <a:rPr lang="sk-SK" dirty="0" smtClean="0"/>
              <a:t> mobility, </a:t>
            </a:r>
            <a:r>
              <a:rPr lang="sk-SK" dirty="0" err="1" smtClean="0"/>
              <a:t>which</a:t>
            </a:r>
            <a:r>
              <a:rPr lang="sk-SK" dirty="0" smtClean="0"/>
              <a:t> in </a:t>
            </a:r>
            <a:r>
              <a:rPr lang="sk-SK" dirty="0" err="1" smtClean="0"/>
              <a:t>turn</a:t>
            </a:r>
            <a:r>
              <a:rPr lang="sk-SK" dirty="0" smtClean="0"/>
              <a:t> </a:t>
            </a:r>
            <a:r>
              <a:rPr lang="sk-SK" dirty="0" err="1" smtClean="0"/>
              <a:t>enable</a:t>
            </a:r>
            <a:r>
              <a:rPr lang="sk-SK" dirty="0" smtClean="0"/>
              <a:t> to </a:t>
            </a:r>
            <a:r>
              <a:rPr lang="sk-SK" dirty="0" err="1" smtClean="0"/>
              <a:t>reduce</a:t>
            </a:r>
            <a:r>
              <a:rPr lang="sk-SK" dirty="0" smtClean="0"/>
              <a:t> </a:t>
            </a:r>
            <a:r>
              <a:rPr lang="sk-SK" dirty="0" err="1" smtClean="0"/>
              <a:t>the</a:t>
            </a:r>
            <a:r>
              <a:rPr lang="sk-SK" dirty="0" smtClean="0"/>
              <a:t> </a:t>
            </a:r>
            <a:r>
              <a:rPr lang="sk-SK" dirty="0" err="1" smtClean="0"/>
              <a:t>unemployment</a:t>
            </a:r>
            <a:r>
              <a:rPr lang="sk-SK" dirty="0" smtClean="0"/>
              <a:t> rate</a:t>
            </a:r>
          </a:p>
          <a:p>
            <a:r>
              <a:rPr lang="sk-SK" dirty="0" err="1" smtClean="0"/>
              <a:t>Structural</a:t>
            </a:r>
            <a:r>
              <a:rPr lang="sk-SK" dirty="0" smtClean="0"/>
              <a:t> </a:t>
            </a:r>
            <a:r>
              <a:rPr lang="sk-SK" dirty="0" err="1" smtClean="0"/>
              <a:t>change</a:t>
            </a:r>
            <a:r>
              <a:rPr lang="sk-SK" dirty="0" smtClean="0"/>
              <a:t> </a:t>
            </a:r>
            <a:r>
              <a:rPr lang="sk-SK" dirty="0" err="1" smtClean="0"/>
              <a:t>may</a:t>
            </a:r>
            <a:r>
              <a:rPr lang="sk-SK" dirty="0" smtClean="0"/>
              <a:t> </a:t>
            </a:r>
            <a:r>
              <a:rPr lang="sk-SK" dirty="0" err="1" smtClean="0"/>
              <a:t>be</a:t>
            </a:r>
            <a:r>
              <a:rPr lang="sk-SK" dirty="0" smtClean="0"/>
              <a:t> more </a:t>
            </a:r>
            <a:r>
              <a:rPr lang="sk-SK" dirty="0" err="1" smtClean="0"/>
              <a:t>difficult</a:t>
            </a:r>
            <a:r>
              <a:rPr lang="sk-SK" dirty="0" smtClean="0"/>
              <a:t> </a:t>
            </a:r>
            <a:r>
              <a:rPr lang="sk-SK" dirty="0" err="1" smtClean="0"/>
              <a:t>without</a:t>
            </a:r>
            <a:r>
              <a:rPr lang="sk-SK" dirty="0" smtClean="0"/>
              <a:t> </a:t>
            </a:r>
            <a:r>
              <a:rPr lang="sk-SK" dirty="0" err="1" smtClean="0"/>
              <a:t>well</a:t>
            </a:r>
            <a:r>
              <a:rPr lang="sk-SK" dirty="0" smtClean="0"/>
              <a:t> </a:t>
            </a:r>
            <a:r>
              <a:rPr lang="sk-SK" dirty="0" err="1" smtClean="0"/>
              <a:t>functioning</a:t>
            </a:r>
            <a:r>
              <a:rPr lang="sk-SK" dirty="0" smtClean="0"/>
              <a:t> </a:t>
            </a:r>
            <a:r>
              <a:rPr lang="sk-SK" dirty="0" err="1" smtClean="0"/>
              <a:t>rental</a:t>
            </a:r>
            <a:r>
              <a:rPr lang="sk-SK" dirty="0" smtClean="0"/>
              <a:t> </a:t>
            </a:r>
            <a:r>
              <a:rPr lang="sk-SK" dirty="0" err="1" smtClean="0"/>
              <a:t>housing</a:t>
            </a:r>
            <a:r>
              <a:rPr lang="sk-SK" dirty="0" smtClean="0"/>
              <a:t> </a:t>
            </a:r>
            <a:r>
              <a:rPr lang="sk-SK" dirty="0" err="1" smtClean="0"/>
              <a:t>market</a:t>
            </a:r>
            <a:endParaRPr lang="sk-SK"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Rental</a:t>
            </a:r>
            <a:r>
              <a:rPr lang="sk-SK" dirty="0" smtClean="0"/>
              <a:t> </a:t>
            </a:r>
            <a:r>
              <a:rPr lang="sk-SK" dirty="0" err="1" smtClean="0"/>
              <a:t>H</a:t>
            </a:r>
            <a:r>
              <a:rPr lang="sk-SK" dirty="0" err="1" smtClean="0"/>
              <a:t>ousing</a:t>
            </a:r>
            <a:r>
              <a:rPr lang="sk-SK" dirty="0" smtClean="0"/>
              <a:t> </a:t>
            </a:r>
            <a:r>
              <a:rPr lang="sk-SK" dirty="0" err="1" smtClean="0"/>
              <a:t>S</a:t>
            </a:r>
            <a:r>
              <a:rPr lang="sk-SK" dirty="0" err="1" smtClean="0"/>
              <a:t>ector</a:t>
            </a:r>
            <a:r>
              <a:rPr lang="sk-SK" dirty="0" smtClean="0"/>
              <a:t> </a:t>
            </a:r>
            <a:r>
              <a:rPr lang="sk-SK" dirty="0" smtClean="0"/>
              <a:t>and </a:t>
            </a:r>
            <a:r>
              <a:rPr lang="sk-SK" dirty="0" err="1" smtClean="0"/>
              <a:t>M</a:t>
            </a:r>
            <a:r>
              <a:rPr lang="sk-SK" dirty="0" err="1" smtClean="0"/>
              <a:t>ortgage</a:t>
            </a:r>
            <a:r>
              <a:rPr lang="sk-SK" dirty="0" smtClean="0"/>
              <a:t> </a:t>
            </a:r>
            <a:r>
              <a:rPr lang="sk-SK" dirty="0" err="1" smtClean="0"/>
              <a:t>M</a:t>
            </a:r>
            <a:r>
              <a:rPr lang="sk-SK" dirty="0" err="1" smtClean="0"/>
              <a:t>arket</a:t>
            </a:r>
            <a:endParaRPr lang="sk-SK" dirty="0"/>
          </a:p>
        </p:txBody>
      </p:sp>
      <p:sp>
        <p:nvSpPr>
          <p:cNvPr id="3" name="Zástupný symbol obsahu 2"/>
          <p:cNvSpPr>
            <a:spLocks noGrp="1"/>
          </p:cNvSpPr>
          <p:nvPr>
            <p:ph idx="1"/>
          </p:nvPr>
        </p:nvSpPr>
        <p:spPr/>
        <p:txBody>
          <a:bodyPr>
            <a:normAutofit fontScale="85000" lnSpcReduction="10000"/>
          </a:bodyPr>
          <a:lstStyle/>
          <a:p>
            <a:r>
              <a:rPr lang="en-US" dirty="0" smtClean="0"/>
              <a:t>Competition in the form of rental apartment houses could push </a:t>
            </a:r>
            <a:r>
              <a:rPr lang="en-US" dirty="0" smtClean="0"/>
              <a:t>up</a:t>
            </a:r>
            <a:r>
              <a:rPr lang="sk-SK" dirty="0" smtClean="0"/>
              <a:t> </a:t>
            </a:r>
            <a:r>
              <a:rPr lang="sk-SK" dirty="0" err="1" smtClean="0"/>
              <a:t>th</a:t>
            </a:r>
            <a:r>
              <a:rPr lang="en-US" dirty="0" smtClean="0"/>
              <a:t>e </a:t>
            </a:r>
            <a:r>
              <a:rPr lang="en-US" dirty="0" smtClean="0"/>
              <a:t>interest rate on housing </a:t>
            </a:r>
            <a:r>
              <a:rPr lang="en-US" dirty="0" smtClean="0"/>
              <a:t>loans. </a:t>
            </a:r>
            <a:r>
              <a:rPr lang="en-US" dirty="0" smtClean="0"/>
              <a:t>In an environment where people have no alternative and the demand for loans for their housing is growing every year, the banks do not have the incentives to reduce the interest rates on housing </a:t>
            </a:r>
            <a:r>
              <a:rPr lang="en-US" dirty="0" smtClean="0"/>
              <a:t>loans</a:t>
            </a:r>
            <a:r>
              <a:rPr lang="sk-SK" dirty="0" smtClean="0"/>
              <a:t>.</a:t>
            </a:r>
            <a:endParaRPr lang="sk-SK" dirty="0" smtClean="0"/>
          </a:p>
          <a:p>
            <a:r>
              <a:rPr lang="en-US" dirty="0" smtClean="0"/>
              <a:t>While the euro area housing loans grew </a:t>
            </a:r>
            <a:r>
              <a:rPr lang="en-US" dirty="0" smtClean="0"/>
              <a:t>year</a:t>
            </a:r>
            <a:r>
              <a:rPr lang="sk-SK" dirty="0" smtClean="0"/>
              <a:t> </a:t>
            </a:r>
            <a:r>
              <a:rPr lang="en-US" dirty="0" smtClean="0"/>
              <a:t>on</a:t>
            </a:r>
            <a:r>
              <a:rPr lang="sk-SK" dirty="0" smtClean="0"/>
              <a:t> </a:t>
            </a:r>
            <a:r>
              <a:rPr lang="en-US" dirty="0" smtClean="0"/>
              <a:t>two </a:t>
            </a:r>
            <a:r>
              <a:rPr lang="en-US" dirty="0" smtClean="0"/>
              <a:t>percent, in Slovakia it was about more than 18 percent. Strong </a:t>
            </a:r>
            <a:r>
              <a:rPr lang="sk-SK" dirty="0" err="1" smtClean="0"/>
              <a:t>demand</a:t>
            </a:r>
            <a:r>
              <a:rPr lang="sk-SK" dirty="0" smtClean="0"/>
              <a:t> </a:t>
            </a:r>
            <a:r>
              <a:rPr lang="sk-SK" dirty="0" err="1" smtClean="0"/>
              <a:t>for</a:t>
            </a:r>
            <a:r>
              <a:rPr lang="sk-SK" dirty="0" smtClean="0"/>
              <a:t> </a:t>
            </a:r>
            <a:r>
              <a:rPr lang="sk-SK" dirty="0" err="1" smtClean="0"/>
              <a:t>mortgage</a:t>
            </a:r>
            <a:r>
              <a:rPr lang="sk-SK" dirty="0" smtClean="0"/>
              <a:t> </a:t>
            </a:r>
            <a:r>
              <a:rPr lang="sk-SK" dirty="0" err="1" smtClean="0"/>
              <a:t>credits</a:t>
            </a:r>
            <a:r>
              <a:rPr lang="sk-SK" dirty="0" smtClean="0"/>
              <a:t> </a:t>
            </a:r>
            <a:r>
              <a:rPr lang="en-US" dirty="0" smtClean="0"/>
              <a:t>allows </a:t>
            </a:r>
            <a:r>
              <a:rPr lang="sk-SK" dirty="0" smtClean="0"/>
              <a:t>Slovak </a:t>
            </a:r>
            <a:r>
              <a:rPr lang="sk-SK" dirty="0" err="1" smtClean="0"/>
              <a:t>banks</a:t>
            </a:r>
            <a:r>
              <a:rPr lang="sk-SK" dirty="0" smtClean="0"/>
              <a:t> (</a:t>
            </a:r>
            <a:r>
              <a:rPr lang="sk-SK" dirty="0" err="1" smtClean="0"/>
              <a:t>which</a:t>
            </a:r>
            <a:r>
              <a:rPr lang="sk-SK" dirty="0" smtClean="0"/>
              <a:t> are </a:t>
            </a:r>
            <a:r>
              <a:rPr lang="sk-SK" dirty="0" err="1" smtClean="0"/>
              <a:t>foreign</a:t>
            </a:r>
            <a:r>
              <a:rPr lang="sk-SK" dirty="0" smtClean="0"/>
              <a:t> </a:t>
            </a:r>
            <a:r>
              <a:rPr lang="sk-SK" dirty="0" err="1" smtClean="0"/>
              <a:t>owned</a:t>
            </a:r>
            <a:r>
              <a:rPr lang="sk-SK" dirty="0" smtClean="0"/>
              <a:t>) </a:t>
            </a:r>
            <a:r>
              <a:rPr lang="sk-SK" dirty="0" smtClean="0"/>
              <a:t>to </a:t>
            </a:r>
            <a:r>
              <a:rPr lang="en-US" dirty="0" smtClean="0"/>
              <a:t>ask higher interest rates than their counterparts in the euro </a:t>
            </a:r>
            <a:r>
              <a:rPr lang="en-US" dirty="0" smtClean="0"/>
              <a:t>area</a:t>
            </a:r>
            <a:r>
              <a:rPr lang="sk-SK" dirty="0" smtClean="0"/>
              <a:t>.</a:t>
            </a:r>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Living</a:t>
            </a:r>
            <a:r>
              <a:rPr lang="sk-SK" dirty="0" smtClean="0"/>
              <a:t> </a:t>
            </a:r>
            <a:r>
              <a:rPr lang="sk-SK" dirty="0" err="1" smtClean="0"/>
              <a:t>conditions</a:t>
            </a:r>
            <a:r>
              <a:rPr lang="sk-SK" dirty="0" smtClean="0"/>
              <a:t> </a:t>
            </a:r>
            <a:r>
              <a:rPr lang="sk-SK" dirty="0" err="1" smtClean="0"/>
              <a:t>of</a:t>
            </a:r>
            <a:r>
              <a:rPr lang="sk-SK" dirty="0" smtClean="0"/>
              <a:t> </a:t>
            </a:r>
            <a:r>
              <a:rPr lang="sk-SK" dirty="0" err="1" smtClean="0"/>
              <a:t>young</a:t>
            </a:r>
            <a:r>
              <a:rPr lang="sk-SK" dirty="0" smtClean="0"/>
              <a:t> </a:t>
            </a:r>
            <a:r>
              <a:rPr lang="sk-SK" dirty="0" err="1" smtClean="0"/>
              <a:t>people</a:t>
            </a:r>
            <a:endParaRPr lang="sk-SK" dirty="0"/>
          </a:p>
        </p:txBody>
      </p:sp>
      <p:sp>
        <p:nvSpPr>
          <p:cNvPr id="3" name="Zástupný symbol obsahu 2"/>
          <p:cNvSpPr>
            <a:spLocks noGrp="1"/>
          </p:cNvSpPr>
          <p:nvPr>
            <p:ph idx="1"/>
          </p:nvPr>
        </p:nvSpPr>
        <p:spPr/>
        <p:txBody>
          <a:bodyPr>
            <a:normAutofit lnSpcReduction="10000"/>
          </a:bodyPr>
          <a:lstStyle/>
          <a:p>
            <a:r>
              <a:rPr lang="en-US" dirty="0" smtClean="0"/>
              <a:t>According to </a:t>
            </a:r>
            <a:r>
              <a:rPr lang="en-US" dirty="0" err="1" smtClean="0"/>
              <a:t>Eurostat</a:t>
            </a:r>
            <a:r>
              <a:rPr lang="en-US" dirty="0" smtClean="0"/>
              <a:t> statistics in Slovakia, 60 percent of youth aged 18 to 34 years live with their parents, the highest </a:t>
            </a:r>
            <a:r>
              <a:rPr lang="sk-SK" dirty="0" err="1" smtClean="0"/>
              <a:t>share</a:t>
            </a:r>
            <a:r>
              <a:rPr lang="sk-SK" dirty="0" smtClean="0"/>
              <a:t> </a:t>
            </a:r>
            <a:r>
              <a:rPr lang="en-US" dirty="0" smtClean="0"/>
              <a:t>in </a:t>
            </a:r>
            <a:r>
              <a:rPr lang="en-US" dirty="0" smtClean="0"/>
              <a:t>the European Union. Approximately forty percent of households are </a:t>
            </a:r>
            <a:r>
              <a:rPr lang="en-US" dirty="0" smtClean="0"/>
              <a:t>overcrowded</a:t>
            </a:r>
            <a:r>
              <a:rPr lang="sk-SK" dirty="0" smtClean="0"/>
              <a:t>.</a:t>
            </a:r>
          </a:p>
          <a:p>
            <a:r>
              <a:rPr lang="sk-SK" dirty="0" err="1" smtClean="0"/>
              <a:t>The</a:t>
            </a:r>
            <a:r>
              <a:rPr lang="sk-SK" dirty="0" smtClean="0"/>
              <a:t> </a:t>
            </a:r>
            <a:r>
              <a:rPr lang="sk-SK" dirty="0" err="1" smtClean="0"/>
              <a:t>reasons</a:t>
            </a:r>
            <a:r>
              <a:rPr lang="sk-SK" dirty="0" smtClean="0"/>
              <a:t> </a:t>
            </a:r>
            <a:r>
              <a:rPr lang="sk-SK" dirty="0" err="1" smtClean="0"/>
              <a:t>for</a:t>
            </a:r>
            <a:r>
              <a:rPr lang="sk-SK" dirty="0" smtClean="0"/>
              <a:t> </a:t>
            </a:r>
            <a:r>
              <a:rPr lang="sk-SK" dirty="0" err="1" smtClean="0"/>
              <a:t>such</a:t>
            </a:r>
            <a:r>
              <a:rPr lang="sk-SK" dirty="0" smtClean="0"/>
              <a:t> a </a:t>
            </a:r>
            <a:r>
              <a:rPr lang="sk-SK" dirty="0" err="1" smtClean="0"/>
              <a:t>high</a:t>
            </a:r>
            <a:r>
              <a:rPr lang="sk-SK" dirty="0" smtClean="0"/>
              <a:t> </a:t>
            </a:r>
            <a:r>
              <a:rPr lang="sk-SK" dirty="0" err="1" smtClean="0"/>
              <a:t>share</a:t>
            </a:r>
            <a:r>
              <a:rPr lang="sk-SK" dirty="0" smtClean="0"/>
              <a:t> </a:t>
            </a:r>
            <a:r>
              <a:rPr lang="sk-SK" dirty="0" err="1" smtClean="0"/>
              <a:t>should</a:t>
            </a:r>
            <a:r>
              <a:rPr lang="sk-SK" dirty="0" smtClean="0"/>
              <a:t> </a:t>
            </a:r>
            <a:r>
              <a:rPr lang="sk-SK" dirty="0" err="1" smtClean="0"/>
              <a:t>be</a:t>
            </a:r>
            <a:r>
              <a:rPr lang="sk-SK" dirty="0" smtClean="0"/>
              <a:t> </a:t>
            </a:r>
            <a:r>
              <a:rPr lang="sk-SK" dirty="0" err="1" smtClean="0"/>
              <a:t>studied</a:t>
            </a:r>
            <a:r>
              <a:rPr lang="sk-SK" dirty="0" smtClean="0"/>
              <a:t> </a:t>
            </a:r>
            <a:r>
              <a:rPr lang="sk-SK" dirty="0" err="1" smtClean="0"/>
              <a:t>however</a:t>
            </a:r>
            <a:r>
              <a:rPr lang="sk-SK" dirty="0" smtClean="0"/>
              <a:t> more in detail (</a:t>
            </a:r>
            <a:r>
              <a:rPr lang="sk-SK" dirty="0" err="1" smtClean="0"/>
              <a:t>other</a:t>
            </a:r>
            <a:r>
              <a:rPr lang="sk-SK" dirty="0" smtClean="0"/>
              <a:t> </a:t>
            </a:r>
            <a:r>
              <a:rPr lang="sk-SK" dirty="0" err="1" smtClean="0"/>
              <a:t>factors</a:t>
            </a:r>
            <a:r>
              <a:rPr lang="sk-SK" dirty="0" smtClean="0"/>
              <a:t> </a:t>
            </a:r>
            <a:r>
              <a:rPr lang="sk-SK" dirty="0" err="1" smtClean="0"/>
              <a:t>than</a:t>
            </a:r>
            <a:r>
              <a:rPr lang="sk-SK" dirty="0" smtClean="0"/>
              <a:t> </a:t>
            </a:r>
            <a:r>
              <a:rPr lang="sk-SK" dirty="0" err="1" smtClean="0"/>
              <a:t>the</a:t>
            </a:r>
            <a:r>
              <a:rPr lang="sk-SK" dirty="0" smtClean="0"/>
              <a:t> </a:t>
            </a:r>
            <a:r>
              <a:rPr lang="sk-SK" dirty="0" err="1" smtClean="0"/>
              <a:t>lack</a:t>
            </a:r>
            <a:r>
              <a:rPr lang="sk-SK" dirty="0" smtClean="0"/>
              <a:t> </a:t>
            </a:r>
            <a:r>
              <a:rPr lang="sk-SK" dirty="0" err="1" smtClean="0"/>
              <a:t>of</a:t>
            </a:r>
            <a:r>
              <a:rPr lang="sk-SK" dirty="0" smtClean="0"/>
              <a:t> </a:t>
            </a:r>
            <a:r>
              <a:rPr lang="sk-SK" dirty="0" err="1" smtClean="0"/>
              <a:t>finance</a:t>
            </a:r>
            <a:r>
              <a:rPr lang="sk-SK" dirty="0" smtClean="0"/>
              <a:t> </a:t>
            </a:r>
            <a:r>
              <a:rPr lang="sk-SK" dirty="0" err="1" smtClean="0"/>
              <a:t>may</a:t>
            </a:r>
            <a:r>
              <a:rPr lang="sk-SK" dirty="0" smtClean="0"/>
              <a:t> </a:t>
            </a:r>
            <a:r>
              <a:rPr lang="sk-SK" dirty="0" err="1" smtClean="0"/>
              <a:t>play</a:t>
            </a:r>
            <a:r>
              <a:rPr lang="sk-SK" dirty="0" smtClean="0"/>
              <a:t> </a:t>
            </a:r>
            <a:r>
              <a:rPr lang="sk-SK" dirty="0" err="1" smtClean="0"/>
              <a:t>here</a:t>
            </a:r>
            <a:r>
              <a:rPr lang="sk-SK" dirty="0" smtClean="0"/>
              <a:t> </a:t>
            </a:r>
            <a:r>
              <a:rPr lang="sk-SK" dirty="0" err="1" smtClean="0"/>
              <a:t>its</a:t>
            </a:r>
            <a:r>
              <a:rPr lang="sk-SK" dirty="0" smtClean="0"/>
              <a:t> role).</a:t>
            </a:r>
            <a:endParaRPr lang="sk-S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77200" cy="944562"/>
          </a:xfrm>
        </p:spPr>
        <p:txBody>
          <a:bodyPr/>
          <a:lstStyle/>
          <a:p>
            <a:r>
              <a:rPr lang="sk-SK" dirty="0" err="1" smtClean="0"/>
              <a:t>Social</a:t>
            </a:r>
            <a:r>
              <a:rPr lang="sk-SK" dirty="0" smtClean="0"/>
              <a:t> </a:t>
            </a:r>
            <a:r>
              <a:rPr lang="sk-SK" dirty="0" err="1" smtClean="0"/>
              <a:t>housing</a:t>
            </a:r>
            <a:endParaRPr lang="sk-SK" dirty="0"/>
          </a:p>
        </p:txBody>
      </p:sp>
      <p:sp>
        <p:nvSpPr>
          <p:cNvPr id="3" name="Zástupný symbol obsahu 2"/>
          <p:cNvSpPr>
            <a:spLocks noGrp="1"/>
          </p:cNvSpPr>
          <p:nvPr>
            <p:ph idx="1"/>
          </p:nvPr>
        </p:nvSpPr>
        <p:spPr>
          <a:xfrm>
            <a:off x="457200" y="1143000"/>
            <a:ext cx="8229600" cy="4525963"/>
          </a:xfrm>
        </p:spPr>
        <p:txBody>
          <a:bodyPr/>
          <a:lstStyle/>
          <a:p>
            <a:r>
              <a:rPr lang="en-US" sz="2800" dirty="0" smtClean="0"/>
              <a:t>In most transition countries, social housing is not really defined in the legislation, however, public rental housing gradually assumes  this function. However this sector is often quite limited unlike the situation in the developed countries – se the graph</a:t>
            </a:r>
          </a:p>
          <a:p>
            <a:endParaRPr lang="en-US" dirty="0" smtClean="0"/>
          </a:p>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971800" y="3671456"/>
            <a:ext cx="4494389" cy="275792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Affordability</a:t>
            </a:r>
            <a:r>
              <a:rPr lang="sk-SK" dirty="0" smtClean="0"/>
              <a:t> </a:t>
            </a:r>
            <a:r>
              <a:rPr lang="sk-SK" dirty="0" err="1" smtClean="0"/>
              <a:t>of</a:t>
            </a:r>
            <a:r>
              <a:rPr lang="sk-SK" dirty="0" smtClean="0"/>
              <a:t> </a:t>
            </a:r>
            <a:r>
              <a:rPr lang="sk-SK" dirty="0" smtClean="0"/>
              <a:t>New </a:t>
            </a:r>
            <a:r>
              <a:rPr lang="sk-SK" dirty="0" err="1" smtClean="0"/>
              <a:t>C</a:t>
            </a:r>
            <a:r>
              <a:rPr lang="sk-SK" dirty="0" err="1" smtClean="0"/>
              <a:t>ondominium</a:t>
            </a:r>
            <a:r>
              <a:rPr lang="sk-SK" dirty="0" smtClean="0"/>
              <a:t> </a:t>
            </a:r>
            <a:r>
              <a:rPr lang="sk-SK" dirty="0" err="1" smtClean="0"/>
              <a:t>H</a:t>
            </a:r>
            <a:r>
              <a:rPr lang="sk-SK" dirty="0" err="1" smtClean="0"/>
              <a:t>ousing</a:t>
            </a:r>
            <a:endParaRPr lang="sk-SK" dirty="0"/>
          </a:p>
        </p:txBody>
      </p:sp>
      <p:sp>
        <p:nvSpPr>
          <p:cNvPr id="3" name="Zástupný symbol obsahu 2"/>
          <p:cNvSpPr>
            <a:spLocks noGrp="1"/>
          </p:cNvSpPr>
          <p:nvPr>
            <p:ph idx="1"/>
          </p:nvPr>
        </p:nvSpPr>
        <p:spPr/>
        <p:txBody>
          <a:bodyPr/>
          <a:lstStyle/>
          <a:p>
            <a:r>
              <a:rPr lang="en-US" dirty="0" smtClean="0"/>
              <a:t>Yet problems: prices for the new condos rose in CEE capital cities to levels above Western European capital cities. In many Western European countries the average condo costs 4 to 5 average yearly gross incomes, but in many CEE </a:t>
            </a:r>
            <a:r>
              <a:rPr lang="en-US" dirty="0" err="1" smtClean="0"/>
              <a:t>countr</a:t>
            </a:r>
            <a:r>
              <a:rPr lang="sk-SK" dirty="0" smtClean="0"/>
              <a:t>i</a:t>
            </a:r>
            <a:r>
              <a:rPr lang="en-US" dirty="0" err="1" smtClean="0"/>
              <a:t>es</a:t>
            </a:r>
            <a:r>
              <a:rPr lang="en-US" dirty="0" smtClean="0"/>
              <a:t> , this ratio was above 10 in some cases even above 20 (Amman </a:t>
            </a:r>
            <a:r>
              <a:rPr lang="en-US" dirty="0" smtClean="0"/>
              <a:t>2011</a:t>
            </a:r>
            <a:r>
              <a:rPr lang="en-US" dirty="0" smtClean="0"/>
              <a:t>)</a:t>
            </a:r>
          </a:p>
          <a:p>
            <a:endParaRPr lang="sk-S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Homeownership</a:t>
            </a:r>
            <a:r>
              <a:rPr lang="sk-SK" dirty="0" smtClean="0"/>
              <a:t> and </a:t>
            </a:r>
            <a:r>
              <a:rPr lang="sk-SK" dirty="0" err="1" smtClean="0"/>
              <a:t>U</a:t>
            </a:r>
            <a:r>
              <a:rPr lang="sk-SK" dirty="0" err="1" smtClean="0"/>
              <a:t>nemployment</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smtClean="0"/>
              <a:t>H</a:t>
            </a:r>
            <a:r>
              <a:rPr lang="en-US" dirty="0" err="1" smtClean="0"/>
              <a:t>igh</a:t>
            </a:r>
            <a:r>
              <a:rPr lang="en-US" dirty="0" smtClean="0"/>
              <a:t> </a:t>
            </a:r>
            <a:r>
              <a:rPr lang="sk-SK" dirty="0" smtClean="0"/>
              <a:t> </a:t>
            </a:r>
            <a:r>
              <a:rPr lang="sk-SK" dirty="0" err="1" smtClean="0"/>
              <a:t>share</a:t>
            </a:r>
            <a:r>
              <a:rPr lang="sk-SK" dirty="0" smtClean="0"/>
              <a:t> </a:t>
            </a:r>
            <a:r>
              <a:rPr lang="sk-SK" dirty="0" err="1" smtClean="0"/>
              <a:t>of</a:t>
            </a:r>
            <a:r>
              <a:rPr lang="sk-SK" dirty="0" smtClean="0"/>
              <a:t> </a:t>
            </a:r>
            <a:r>
              <a:rPr lang="en-US" dirty="0" smtClean="0"/>
              <a:t>homeownership </a:t>
            </a:r>
            <a:r>
              <a:rPr lang="sk-SK" dirty="0" err="1" smtClean="0"/>
              <a:t>may</a:t>
            </a:r>
            <a:r>
              <a:rPr lang="sk-SK" dirty="0" smtClean="0"/>
              <a:t> </a:t>
            </a:r>
            <a:r>
              <a:rPr lang="sk-SK" dirty="0" err="1" smtClean="0"/>
              <a:t>be</a:t>
            </a:r>
            <a:r>
              <a:rPr lang="sk-SK" dirty="0" smtClean="0"/>
              <a:t> </a:t>
            </a:r>
            <a:r>
              <a:rPr lang="en-US" dirty="0" smtClean="0"/>
              <a:t>one of the main reasons for high unemployment in Europe.</a:t>
            </a:r>
            <a:endParaRPr lang="sk-SK" dirty="0" smtClean="0"/>
          </a:p>
          <a:p>
            <a:r>
              <a:rPr lang="en-US" dirty="0" smtClean="0"/>
              <a:t> According to estimates</a:t>
            </a:r>
            <a:r>
              <a:rPr lang="sk-SK" dirty="0" smtClean="0"/>
              <a:t> (</a:t>
            </a:r>
            <a:r>
              <a:rPr lang="sk-SK" dirty="0" err="1" smtClean="0"/>
              <a:t>Oswald</a:t>
            </a:r>
            <a:r>
              <a:rPr lang="sk-SK" dirty="0" smtClean="0"/>
              <a:t>)</a:t>
            </a:r>
            <a:r>
              <a:rPr lang="en-US" dirty="0" smtClean="0"/>
              <a:t>, every 10 additional percentage points of homeownership increases  the unemployment rate by 2 percentage points. </a:t>
            </a:r>
            <a:endParaRPr lang="sk-SK" dirty="0" smtClean="0"/>
          </a:p>
          <a:p>
            <a:r>
              <a:rPr lang="sk-SK" dirty="0" smtClean="0"/>
              <a:t>H</a:t>
            </a:r>
            <a:r>
              <a:rPr lang="en-US" dirty="0" err="1" smtClean="0"/>
              <a:t>omeowners</a:t>
            </a:r>
            <a:r>
              <a:rPr lang="en-US" dirty="0" smtClean="0"/>
              <a:t> in the event of job loss are less willing to move into rental housing due to higher costs of relocations (which includes the costs associated with the sale of an apartment and paying for two housing units until the original one is sold).</a:t>
            </a:r>
            <a:endParaRPr lang="sk-SK" dirty="0" smtClean="0"/>
          </a:p>
          <a:p>
            <a:r>
              <a:rPr lang="en-US" dirty="0" smtClean="0"/>
              <a:t> In case of losing the job, the period of their unemployment is longer than for tenants. </a:t>
            </a:r>
            <a:endParaRPr lang="sk-SK" dirty="0" smtClean="0"/>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3200" dirty="0" err="1" smtClean="0"/>
              <a:t>Housing</a:t>
            </a:r>
            <a:r>
              <a:rPr lang="sk-SK" sz="3200" dirty="0" smtClean="0"/>
              <a:t> </a:t>
            </a:r>
            <a:r>
              <a:rPr lang="sk-SK" sz="3200" dirty="0" err="1" smtClean="0"/>
              <a:t>markets</a:t>
            </a:r>
            <a:r>
              <a:rPr lang="sk-SK" sz="3200" dirty="0" smtClean="0"/>
              <a:t> </a:t>
            </a:r>
            <a:r>
              <a:rPr lang="sk-SK" sz="3200" dirty="0" err="1" smtClean="0"/>
              <a:t>during</a:t>
            </a:r>
            <a:r>
              <a:rPr lang="sk-SK" sz="3200" dirty="0" smtClean="0"/>
              <a:t> </a:t>
            </a:r>
            <a:r>
              <a:rPr lang="sk-SK" sz="3200" dirty="0" err="1" smtClean="0"/>
              <a:t>the</a:t>
            </a:r>
            <a:r>
              <a:rPr lang="sk-SK" sz="3200" dirty="0" smtClean="0"/>
              <a:t> </a:t>
            </a:r>
            <a:r>
              <a:rPr lang="sk-SK" sz="3200" dirty="0" err="1"/>
              <a:t>p</a:t>
            </a:r>
            <a:r>
              <a:rPr lang="sk-SK" sz="3200" dirty="0" err="1" smtClean="0"/>
              <a:t>lanned</a:t>
            </a:r>
            <a:r>
              <a:rPr lang="sk-SK" sz="3200" dirty="0" smtClean="0"/>
              <a:t> </a:t>
            </a:r>
            <a:r>
              <a:rPr lang="sk-SK" sz="3200" dirty="0" err="1" smtClean="0"/>
              <a:t>economy</a:t>
            </a:r>
            <a:r>
              <a:rPr lang="sk-SK" sz="3200" dirty="0" smtClean="0"/>
              <a:t> </a:t>
            </a:r>
            <a:r>
              <a:rPr lang="sk-SK" sz="3200" dirty="0" err="1" smtClean="0"/>
              <a:t>period</a:t>
            </a:r>
            <a:r>
              <a:rPr lang="sk-SK" sz="3200" dirty="0" smtClean="0"/>
              <a:t> in </a:t>
            </a:r>
            <a:r>
              <a:rPr lang="sk-SK" sz="3200" dirty="0" err="1" smtClean="0"/>
              <a:t>Central</a:t>
            </a:r>
            <a:r>
              <a:rPr lang="sk-SK" sz="3200" dirty="0" smtClean="0"/>
              <a:t> and </a:t>
            </a:r>
            <a:r>
              <a:rPr lang="sk-SK" sz="3200" dirty="0" err="1" smtClean="0"/>
              <a:t>Eastern</a:t>
            </a:r>
            <a:r>
              <a:rPr lang="sk-SK" sz="3200" dirty="0" smtClean="0"/>
              <a:t> </a:t>
            </a:r>
            <a:r>
              <a:rPr lang="sk-SK" sz="3200" dirty="0" err="1" smtClean="0"/>
              <a:t>Europe</a:t>
            </a:r>
            <a:endParaRPr lang="sk-SK" sz="3200" dirty="0"/>
          </a:p>
        </p:txBody>
      </p:sp>
      <p:sp>
        <p:nvSpPr>
          <p:cNvPr id="3" name="Zástupný symbol obsahu 2"/>
          <p:cNvSpPr>
            <a:spLocks noGrp="1"/>
          </p:cNvSpPr>
          <p:nvPr>
            <p:ph idx="1"/>
          </p:nvPr>
        </p:nvSpPr>
        <p:spPr/>
        <p:txBody>
          <a:bodyPr>
            <a:normAutofit lnSpcReduction="10000"/>
          </a:bodyPr>
          <a:lstStyle/>
          <a:p>
            <a:r>
              <a:rPr lang="sk-SK" dirty="0" err="1"/>
              <a:t>m</a:t>
            </a:r>
            <a:r>
              <a:rPr lang="sk-SK" dirty="0" err="1" smtClean="0"/>
              <a:t>arkets</a:t>
            </a:r>
            <a:r>
              <a:rPr lang="sk-SK" dirty="0" smtClean="0"/>
              <a:t> </a:t>
            </a:r>
            <a:r>
              <a:rPr lang="sk-SK" dirty="0" err="1" smtClean="0"/>
              <a:t>almost</a:t>
            </a:r>
            <a:r>
              <a:rPr lang="sk-SK" dirty="0" smtClean="0"/>
              <a:t> </a:t>
            </a:r>
            <a:r>
              <a:rPr lang="sk-SK" dirty="0" err="1" smtClean="0"/>
              <a:t>did</a:t>
            </a:r>
            <a:r>
              <a:rPr lang="sk-SK" dirty="0" smtClean="0"/>
              <a:t> </a:t>
            </a:r>
            <a:r>
              <a:rPr lang="sk-SK" dirty="0" err="1" smtClean="0"/>
              <a:t>not</a:t>
            </a:r>
            <a:r>
              <a:rPr lang="sk-SK" dirty="0" smtClean="0"/>
              <a:t> </a:t>
            </a:r>
            <a:r>
              <a:rPr lang="sk-SK" dirty="0" err="1" smtClean="0"/>
              <a:t>exist</a:t>
            </a:r>
            <a:r>
              <a:rPr lang="sk-SK" dirty="0" smtClean="0"/>
              <a:t> </a:t>
            </a:r>
            <a:r>
              <a:rPr lang="sk-SK" dirty="0" err="1" smtClean="0"/>
              <a:t>except</a:t>
            </a:r>
            <a:r>
              <a:rPr lang="sk-SK" dirty="0" smtClean="0"/>
              <a:t> </a:t>
            </a:r>
            <a:r>
              <a:rPr lang="sk-SK" dirty="0" err="1" smtClean="0"/>
              <a:t>for</a:t>
            </a:r>
            <a:r>
              <a:rPr lang="sk-SK" dirty="0" smtClean="0"/>
              <a:t> </a:t>
            </a:r>
            <a:r>
              <a:rPr lang="sk-SK" dirty="0" err="1" smtClean="0"/>
              <a:t>illegal</a:t>
            </a:r>
            <a:r>
              <a:rPr lang="sk-SK" dirty="0" smtClean="0"/>
              <a:t> </a:t>
            </a:r>
            <a:r>
              <a:rPr lang="sk-SK" dirty="0" err="1" smtClean="0"/>
              <a:t>black</a:t>
            </a:r>
            <a:r>
              <a:rPr lang="sk-SK" dirty="0" smtClean="0"/>
              <a:t> </a:t>
            </a:r>
            <a:r>
              <a:rPr lang="sk-SK" dirty="0" err="1" smtClean="0"/>
              <a:t>markets</a:t>
            </a:r>
            <a:endParaRPr lang="sk-SK" dirty="0" smtClean="0"/>
          </a:p>
          <a:p>
            <a:r>
              <a:rPr lang="en-US" dirty="0"/>
              <a:t>housing </a:t>
            </a:r>
            <a:r>
              <a:rPr lang="sk-SK" dirty="0" err="1" smtClean="0"/>
              <a:t>considered</a:t>
            </a:r>
            <a:r>
              <a:rPr lang="sk-SK" dirty="0" smtClean="0"/>
              <a:t> </a:t>
            </a:r>
            <a:r>
              <a:rPr lang="en-US" dirty="0" smtClean="0"/>
              <a:t>as </a:t>
            </a:r>
            <a:r>
              <a:rPr lang="en-US" dirty="0"/>
              <a:t>a social rather than an economic </a:t>
            </a:r>
            <a:r>
              <a:rPr lang="sk-SK" dirty="0" err="1" smtClean="0"/>
              <a:t>good</a:t>
            </a:r>
            <a:endParaRPr lang="sk-SK" dirty="0" smtClean="0"/>
          </a:p>
          <a:p>
            <a:r>
              <a:rPr lang="en-US" dirty="0"/>
              <a:t>single party political control over the housing </a:t>
            </a:r>
            <a:r>
              <a:rPr lang="en-US" dirty="0" smtClean="0"/>
              <a:t>sector</a:t>
            </a:r>
            <a:endParaRPr lang="sk-SK" dirty="0" smtClean="0"/>
          </a:p>
          <a:p>
            <a:r>
              <a:rPr lang="en-US" dirty="0"/>
              <a:t>lack of competition among housing agencies (bureaucratic coordination), and broad control over the allocation of housing services</a:t>
            </a:r>
            <a:endParaRPr lang="sk-SK" dirty="0"/>
          </a:p>
        </p:txBody>
      </p:sp>
    </p:spTree>
    <p:extLst>
      <p:ext uri="{BB962C8B-B14F-4D97-AF65-F5344CB8AC3E}">
        <p14:creationId xmlns="" xmlns:p14="http://schemas.microsoft.com/office/powerpoint/2010/main" val="3997041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err="1" smtClean="0"/>
              <a:t>Homewnership</a:t>
            </a:r>
            <a:r>
              <a:rPr lang="sk-SK" dirty="0" smtClean="0"/>
              <a:t> and </a:t>
            </a:r>
            <a:r>
              <a:rPr lang="sk-SK" dirty="0" err="1" smtClean="0"/>
              <a:t>unemployment</a:t>
            </a:r>
            <a:endParaRPr lang="sk-SK" dirty="0"/>
          </a:p>
        </p:txBody>
      </p:sp>
      <p:sp>
        <p:nvSpPr>
          <p:cNvPr id="3" name="Zástupný symbol obsahu 2"/>
          <p:cNvSpPr>
            <a:spLocks noGrp="1"/>
          </p:cNvSpPr>
          <p:nvPr>
            <p:ph idx="1"/>
          </p:nvPr>
        </p:nvSpPr>
        <p:spPr/>
        <p:txBody>
          <a:bodyPr>
            <a:normAutofit fontScale="85000" lnSpcReduction="20000"/>
          </a:bodyPr>
          <a:lstStyle/>
          <a:p>
            <a:r>
              <a:rPr lang="en-US" dirty="0" smtClean="0"/>
              <a:t>Based on his research Oswald also shows that regions with higher share of homeownership have generally more rigid treatment of land use planning and legislation that restricts the development of business activities (Oswald, A</a:t>
            </a:r>
            <a:r>
              <a:rPr lang="sk-SK" dirty="0" smtClean="0"/>
              <a:t>.</a:t>
            </a:r>
            <a:r>
              <a:rPr lang="en-US" dirty="0" smtClean="0"/>
              <a:t>J</a:t>
            </a:r>
            <a:r>
              <a:rPr lang="sk-SK" dirty="0" smtClean="0"/>
              <a:t>.,</a:t>
            </a:r>
            <a:r>
              <a:rPr lang="en-US" dirty="0" smtClean="0"/>
              <a:t>1996).</a:t>
            </a:r>
            <a:endParaRPr lang="sk-SK" dirty="0" smtClean="0"/>
          </a:p>
          <a:p>
            <a:r>
              <a:rPr lang="en-US" dirty="0" smtClean="0"/>
              <a:t>negative impact on labor supply </a:t>
            </a:r>
            <a:r>
              <a:rPr lang="en-US" dirty="0" err="1" smtClean="0"/>
              <a:t>elasticities</a:t>
            </a:r>
            <a:r>
              <a:rPr lang="en-US" dirty="0" smtClean="0"/>
              <a:t> with respect to wage and</a:t>
            </a:r>
            <a:r>
              <a:rPr lang="sk-SK" dirty="0" smtClean="0"/>
              <a:t> </a:t>
            </a:r>
            <a:r>
              <a:rPr lang="en-US" dirty="0" smtClean="0"/>
              <a:t>unemployment differences, making regional disparities more profound and persistent</a:t>
            </a:r>
            <a:endParaRPr lang="sk-SK" dirty="0" smtClean="0"/>
          </a:p>
          <a:p>
            <a:r>
              <a:rPr lang="sk-SK" dirty="0" err="1" smtClean="0"/>
              <a:t>Later</a:t>
            </a:r>
            <a:r>
              <a:rPr lang="sk-SK" dirty="0" smtClean="0"/>
              <a:t> </a:t>
            </a:r>
            <a:r>
              <a:rPr lang="sk-SK" dirty="0" err="1" smtClean="0"/>
              <a:t>research</a:t>
            </a:r>
            <a:r>
              <a:rPr lang="sk-SK" dirty="0" smtClean="0"/>
              <a:t> has </a:t>
            </a:r>
            <a:r>
              <a:rPr lang="sk-SK" dirty="0" err="1" smtClean="0"/>
              <a:t>shown</a:t>
            </a:r>
            <a:r>
              <a:rPr lang="sk-SK" dirty="0" smtClean="0"/>
              <a:t> </a:t>
            </a:r>
            <a:r>
              <a:rPr lang="sk-SK" dirty="0" err="1" smtClean="0"/>
              <a:t>that</a:t>
            </a:r>
            <a:r>
              <a:rPr lang="sk-SK" dirty="0" smtClean="0"/>
              <a:t> </a:t>
            </a:r>
            <a:r>
              <a:rPr lang="sk-SK" dirty="0" err="1" smtClean="0"/>
              <a:t>the</a:t>
            </a:r>
            <a:r>
              <a:rPr lang="sk-SK" dirty="0" smtClean="0"/>
              <a:t> </a:t>
            </a:r>
            <a:r>
              <a:rPr lang="sk-SK" dirty="0" err="1" smtClean="0"/>
              <a:t>impact</a:t>
            </a:r>
            <a:r>
              <a:rPr lang="sk-SK" dirty="0" smtClean="0"/>
              <a:t> </a:t>
            </a:r>
            <a:r>
              <a:rPr lang="sk-SK" dirty="0" err="1" smtClean="0"/>
              <a:t>of</a:t>
            </a:r>
            <a:r>
              <a:rPr lang="sk-SK" dirty="0" smtClean="0"/>
              <a:t> </a:t>
            </a:r>
            <a:r>
              <a:rPr lang="sk-SK" dirty="0" err="1" smtClean="0"/>
              <a:t>homewnership</a:t>
            </a:r>
            <a:r>
              <a:rPr lang="sk-SK" dirty="0" smtClean="0"/>
              <a:t> </a:t>
            </a:r>
            <a:r>
              <a:rPr lang="sk-SK" dirty="0" smtClean="0"/>
              <a:t>on </a:t>
            </a:r>
            <a:r>
              <a:rPr lang="sk-SK" dirty="0" err="1" smtClean="0"/>
              <a:t>unemployment</a:t>
            </a:r>
            <a:r>
              <a:rPr lang="sk-SK" dirty="0" smtClean="0"/>
              <a:t> </a:t>
            </a:r>
            <a:r>
              <a:rPr lang="sk-SK" dirty="0" err="1" smtClean="0"/>
              <a:t>is</a:t>
            </a:r>
            <a:r>
              <a:rPr lang="sk-SK" dirty="0" smtClean="0"/>
              <a:t> </a:t>
            </a:r>
            <a:r>
              <a:rPr lang="sk-SK" dirty="0" err="1" smtClean="0"/>
              <a:t>less</a:t>
            </a:r>
            <a:r>
              <a:rPr lang="sk-SK" dirty="0" smtClean="0"/>
              <a:t> </a:t>
            </a:r>
            <a:r>
              <a:rPr lang="sk-SK" dirty="0" err="1" smtClean="0"/>
              <a:t>strong</a:t>
            </a:r>
            <a:r>
              <a:rPr lang="sk-SK" dirty="0" smtClean="0"/>
              <a:t> </a:t>
            </a:r>
            <a:r>
              <a:rPr lang="sk-SK" dirty="0" err="1" smtClean="0"/>
              <a:t>than</a:t>
            </a:r>
            <a:r>
              <a:rPr lang="sk-SK" dirty="0" smtClean="0"/>
              <a:t> </a:t>
            </a:r>
            <a:r>
              <a:rPr lang="sk-SK" dirty="0" err="1" smtClean="0"/>
              <a:t>was</a:t>
            </a:r>
            <a:r>
              <a:rPr lang="sk-SK" dirty="0" smtClean="0"/>
              <a:t> </a:t>
            </a:r>
            <a:r>
              <a:rPr lang="sk-SK" dirty="0" err="1" smtClean="0"/>
              <a:t>found</a:t>
            </a:r>
            <a:r>
              <a:rPr lang="sk-SK" dirty="0" smtClean="0"/>
              <a:t> by </a:t>
            </a:r>
            <a:r>
              <a:rPr lang="sk-SK" dirty="0" err="1" smtClean="0"/>
              <a:t>Oswald</a:t>
            </a:r>
            <a:r>
              <a:rPr lang="sk-SK" dirty="0" smtClean="0"/>
              <a:t>, </a:t>
            </a:r>
            <a:r>
              <a:rPr lang="sk-SK" dirty="0" err="1" smtClean="0"/>
              <a:t>nevertheless</a:t>
            </a:r>
            <a:r>
              <a:rPr lang="sk-SK" dirty="0" smtClean="0"/>
              <a:t> </a:t>
            </a:r>
            <a:r>
              <a:rPr lang="sk-SK" dirty="0" err="1" smtClean="0"/>
              <a:t>it</a:t>
            </a:r>
            <a:r>
              <a:rPr lang="sk-SK" dirty="0" smtClean="0"/>
              <a:t> </a:t>
            </a:r>
            <a:r>
              <a:rPr lang="sk-SK" dirty="0" err="1" smtClean="0"/>
              <a:t>is</a:t>
            </a:r>
            <a:r>
              <a:rPr lang="sk-SK" dirty="0" smtClean="0"/>
              <a:t> </a:t>
            </a:r>
            <a:r>
              <a:rPr lang="sk-SK" dirty="0" err="1" smtClean="0"/>
              <a:t>substantial</a:t>
            </a:r>
            <a:endParaRPr lang="en-US" dirty="0" smtClean="0"/>
          </a:p>
          <a:p>
            <a:endParaRPr lang="sk-S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Misdirected</a:t>
            </a:r>
            <a:r>
              <a:rPr lang="sk-SK" dirty="0" smtClean="0"/>
              <a:t> </a:t>
            </a:r>
            <a:r>
              <a:rPr lang="sk-SK" dirty="0" err="1" smtClean="0"/>
              <a:t>consumer</a:t>
            </a:r>
            <a:r>
              <a:rPr lang="sk-SK" dirty="0" smtClean="0"/>
              <a:t> </a:t>
            </a:r>
            <a:r>
              <a:rPr lang="sk-SK" dirty="0" err="1" smtClean="0"/>
              <a:t>choice</a:t>
            </a:r>
            <a:r>
              <a:rPr lang="sk-SK" dirty="0" smtClean="0"/>
              <a:t> in </a:t>
            </a:r>
            <a:r>
              <a:rPr lang="sk-SK" dirty="0" err="1" smtClean="0"/>
              <a:t>Eastern</a:t>
            </a:r>
            <a:r>
              <a:rPr lang="sk-SK" dirty="0" smtClean="0"/>
              <a:t> </a:t>
            </a:r>
            <a:r>
              <a:rPr lang="sk-SK" dirty="0" err="1" smtClean="0"/>
              <a:t>Europe</a:t>
            </a:r>
            <a:endParaRPr lang="sk-SK" dirty="0"/>
          </a:p>
        </p:txBody>
      </p:sp>
      <p:sp>
        <p:nvSpPr>
          <p:cNvPr id="3" name="Zástupný symbol obsahu 2"/>
          <p:cNvSpPr>
            <a:spLocks noGrp="1"/>
          </p:cNvSpPr>
          <p:nvPr>
            <p:ph idx="1"/>
          </p:nvPr>
        </p:nvSpPr>
        <p:spPr/>
        <p:txBody>
          <a:bodyPr>
            <a:normAutofit fontScale="70000" lnSpcReduction="20000"/>
          </a:bodyPr>
          <a:lstStyle/>
          <a:p>
            <a:r>
              <a:rPr lang="sk-SK" dirty="0" err="1" smtClean="0"/>
              <a:t>Misdirected</a:t>
            </a:r>
            <a:r>
              <a:rPr lang="sk-SK" dirty="0" smtClean="0"/>
              <a:t> </a:t>
            </a:r>
            <a:r>
              <a:rPr lang="sk-SK" dirty="0" err="1" smtClean="0"/>
              <a:t>consumer</a:t>
            </a:r>
            <a:r>
              <a:rPr lang="sk-SK" dirty="0" smtClean="0"/>
              <a:t> </a:t>
            </a:r>
            <a:r>
              <a:rPr lang="sk-SK" dirty="0" err="1" smtClean="0"/>
              <a:t>choice</a:t>
            </a:r>
            <a:r>
              <a:rPr lang="sk-SK" dirty="0" smtClean="0"/>
              <a:t>, </a:t>
            </a:r>
            <a:r>
              <a:rPr lang="sk-SK" dirty="0" err="1" smtClean="0"/>
              <a:t>because</a:t>
            </a:r>
            <a:r>
              <a:rPr lang="sk-SK" dirty="0" smtClean="0"/>
              <a:t> </a:t>
            </a:r>
            <a:r>
              <a:rPr lang="sk-SK" dirty="0" err="1" smtClean="0"/>
              <a:t>of</a:t>
            </a:r>
            <a:r>
              <a:rPr lang="sk-SK" dirty="0" smtClean="0"/>
              <a:t> </a:t>
            </a:r>
            <a:r>
              <a:rPr lang="sk-SK" dirty="0" err="1" smtClean="0"/>
              <a:t>insufficient</a:t>
            </a:r>
            <a:r>
              <a:rPr lang="sk-SK" dirty="0" smtClean="0"/>
              <a:t> </a:t>
            </a:r>
            <a:r>
              <a:rPr lang="sk-SK" dirty="0" err="1" smtClean="0"/>
              <a:t>supply</a:t>
            </a:r>
            <a:r>
              <a:rPr lang="sk-SK" dirty="0" smtClean="0"/>
              <a:t> </a:t>
            </a:r>
            <a:r>
              <a:rPr lang="sk-SK" dirty="0" err="1" smtClean="0"/>
              <a:t>of</a:t>
            </a:r>
            <a:r>
              <a:rPr lang="sk-SK" dirty="0" smtClean="0"/>
              <a:t> </a:t>
            </a:r>
            <a:r>
              <a:rPr lang="sk-SK" dirty="0" err="1" smtClean="0"/>
              <a:t>affordable</a:t>
            </a:r>
            <a:r>
              <a:rPr lang="sk-SK" dirty="0" smtClean="0"/>
              <a:t> </a:t>
            </a:r>
            <a:r>
              <a:rPr lang="sk-SK" dirty="0" err="1" smtClean="0"/>
              <a:t>rental</a:t>
            </a:r>
            <a:r>
              <a:rPr lang="sk-SK" dirty="0" smtClean="0"/>
              <a:t> </a:t>
            </a:r>
            <a:r>
              <a:rPr lang="sk-SK" dirty="0" err="1" smtClean="0"/>
              <a:t>housing</a:t>
            </a:r>
            <a:endParaRPr lang="sk-SK" dirty="0" smtClean="0"/>
          </a:p>
          <a:p>
            <a:r>
              <a:rPr lang="sk-SK" dirty="0" err="1" smtClean="0"/>
              <a:t>Rental</a:t>
            </a:r>
            <a:r>
              <a:rPr lang="sk-SK" dirty="0" smtClean="0"/>
              <a:t> </a:t>
            </a:r>
            <a:r>
              <a:rPr lang="sk-SK" dirty="0" err="1" smtClean="0"/>
              <a:t>housing</a:t>
            </a:r>
            <a:r>
              <a:rPr lang="sk-SK" dirty="0" smtClean="0"/>
              <a:t> </a:t>
            </a:r>
            <a:r>
              <a:rPr lang="sk-SK" dirty="0" err="1" smtClean="0"/>
              <a:t>should</a:t>
            </a:r>
            <a:r>
              <a:rPr lang="sk-SK" dirty="0" smtClean="0"/>
              <a:t> </a:t>
            </a:r>
            <a:r>
              <a:rPr lang="sk-SK" dirty="0" err="1" smtClean="0"/>
              <a:t>be</a:t>
            </a:r>
            <a:r>
              <a:rPr lang="sk-SK" dirty="0" smtClean="0"/>
              <a:t> </a:t>
            </a:r>
            <a:r>
              <a:rPr lang="sk-SK" dirty="0" err="1" smtClean="0"/>
              <a:t>the</a:t>
            </a:r>
            <a:r>
              <a:rPr lang="sk-SK" dirty="0" smtClean="0"/>
              <a:t> </a:t>
            </a:r>
            <a:r>
              <a:rPr lang="sk-SK" dirty="0" err="1" smtClean="0"/>
              <a:t>option</a:t>
            </a:r>
            <a:r>
              <a:rPr lang="sk-SK" dirty="0" smtClean="0"/>
              <a:t> in </a:t>
            </a:r>
            <a:r>
              <a:rPr lang="sk-SK" dirty="0" err="1" smtClean="0"/>
              <a:t>housing</a:t>
            </a:r>
            <a:r>
              <a:rPr lang="sk-SK" dirty="0" smtClean="0"/>
              <a:t> </a:t>
            </a:r>
            <a:r>
              <a:rPr lang="sk-SK" dirty="0" err="1" smtClean="0"/>
              <a:t>markets</a:t>
            </a:r>
            <a:r>
              <a:rPr lang="sk-SK" dirty="0" smtClean="0"/>
              <a:t> </a:t>
            </a:r>
            <a:r>
              <a:rPr lang="sk-SK" dirty="0" err="1" smtClean="0"/>
              <a:t>especially</a:t>
            </a:r>
            <a:r>
              <a:rPr lang="sk-SK" dirty="0" smtClean="0"/>
              <a:t> </a:t>
            </a:r>
            <a:r>
              <a:rPr lang="sk-SK" dirty="0" err="1" smtClean="0"/>
              <a:t>for</a:t>
            </a:r>
            <a:r>
              <a:rPr lang="sk-SK" dirty="0" smtClean="0"/>
              <a:t> </a:t>
            </a:r>
            <a:r>
              <a:rPr lang="sk-SK" dirty="0" err="1" smtClean="0"/>
              <a:t>young</a:t>
            </a:r>
            <a:r>
              <a:rPr lang="sk-SK" dirty="0" smtClean="0"/>
              <a:t> </a:t>
            </a:r>
            <a:r>
              <a:rPr lang="sk-SK" dirty="0" err="1" smtClean="0"/>
              <a:t>households</a:t>
            </a:r>
            <a:r>
              <a:rPr lang="sk-SK" dirty="0" smtClean="0"/>
              <a:t> and </a:t>
            </a:r>
            <a:r>
              <a:rPr lang="sk-SK" dirty="0" err="1" smtClean="0"/>
              <a:t>domestic</a:t>
            </a:r>
            <a:r>
              <a:rPr lang="sk-SK" dirty="0" smtClean="0"/>
              <a:t> </a:t>
            </a:r>
            <a:r>
              <a:rPr lang="sk-SK" dirty="0" err="1" smtClean="0"/>
              <a:t>migrants</a:t>
            </a:r>
            <a:r>
              <a:rPr lang="sk-SK" dirty="0" smtClean="0"/>
              <a:t>. In </a:t>
            </a:r>
            <a:r>
              <a:rPr lang="sk-SK" dirty="0" err="1" smtClean="0"/>
              <a:t>the</a:t>
            </a:r>
            <a:r>
              <a:rPr lang="sk-SK" dirty="0" smtClean="0"/>
              <a:t> </a:t>
            </a:r>
            <a:r>
              <a:rPr lang="sk-SK" dirty="0" err="1" smtClean="0"/>
              <a:t>past</a:t>
            </a:r>
            <a:r>
              <a:rPr lang="sk-SK" dirty="0" smtClean="0"/>
              <a:t>, </a:t>
            </a:r>
            <a:r>
              <a:rPr lang="sk-SK" dirty="0" err="1" smtClean="0"/>
              <a:t>house</a:t>
            </a:r>
            <a:r>
              <a:rPr lang="sk-SK" dirty="0" smtClean="0"/>
              <a:t> </a:t>
            </a:r>
            <a:r>
              <a:rPr lang="sk-SK" dirty="0" err="1" smtClean="0"/>
              <a:t>price</a:t>
            </a:r>
            <a:r>
              <a:rPr lang="sk-SK" dirty="0" smtClean="0"/>
              <a:t> </a:t>
            </a:r>
            <a:r>
              <a:rPr lang="sk-SK" dirty="0" err="1" smtClean="0"/>
              <a:t>risks</a:t>
            </a:r>
            <a:r>
              <a:rPr lang="sk-SK" dirty="0" smtClean="0"/>
              <a:t> </a:t>
            </a:r>
            <a:r>
              <a:rPr lang="sk-SK" dirty="0" err="1" smtClean="0"/>
              <a:t>were</a:t>
            </a:r>
            <a:r>
              <a:rPr lang="sk-SK" dirty="0" smtClean="0"/>
              <a:t> </a:t>
            </a:r>
            <a:r>
              <a:rPr lang="sk-SK" dirty="0" err="1" smtClean="0"/>
              <a:t>increased</a:t>
            </a:r>
            <a:r>
              <a:rPr lang="sk-SK" dirty="0" smtClean="0"/>
              <a:t> by </a:t>
            </a:r>
            <a:r>
              <a:rPr lang="sk-SK" dirty="0" err="1" smtClean="0"/>
              <a:t>giving</a:t>
            </a:r>
            <a:r>
              <a:rPr lang="sk-SK" dirty="0" smtClean="0"/>
              <a:t> </a:t>
            </a:r>
            <a:r>
              <a:rPr lang="sk-SK" dirty="0" err="1" smtClean="0"/>
              <a:t>out</a:t>
            </a:r>
            <a:r>
              <a:rPr lang="sk-SK" dirty="0" smtClean="0"/>
              <a:t> </a:t>
            </a:r>
            <a:r>
              <a:rPr lang="sk-SK" dirty="0" err="1" smtClean="0"/>
              <a:t>mortgages</a:t>
            </a:r>
            <a:r>
              <a:rPr lang="sk-SK" dirty="0" smtClean="0"/>
              <a:t> to </a:t>
            </a:r>
            <a:r>
              <a:rPr lang="sk-SK" dirty="0" err="1" smtClean="0"/>
              <a:t>households</a:t>
            </a:r>
            <a:r>
              <a:rPr lang="sk-SK" dirty="0" smtClean="0"/>
              <a:t> </a:t>
            </a:r>
            <a:r>
              <a:rPr lang="sk-SK" dirty="0" err="1" smtClean="0"/>
              <a:t>that</a:t>
            </a:r>
            <a:r>
              <a:rPr lang="sk-SK" dirty="0" smtClean="0"/>
              <a:t> </a:t>
            </a:r>
            <a:r>
              <a:rPr lang="sk-SK" dirty="0" err="1" smtClean="0"/>
              <a:t>could</a:t>
            </a:r>
            <a:r>
              <a:rPr lang="sk-SK" dirty="0" smtClean="0"/>
              <a:t> </a:t>
            </a:r>
            <a:r>
              <a:rPr lang="sk-SK" dirty="0" err="1" smtClean="0"/>
              <a:t>not</a:t>
            </a:r>
            <a:r>
              <a:rPr lang="sk-SK" dirty="0" smtClean="0"/>
              <a:t> </a:t>
            </a:r>
            <a:r>
              <a:rPr lang="sk-SK" dirty="0" err="1" smtClean="0"/>
              <a:t>really</a:t>
            </a:r>
            <a:r>
              <a:rPr lang="sk-SK" dirty="0" smtClean="0"/>
              <a:t> </a:t>
            </a:r>
            <a:r>
              <a:rPr lang="sk-SK" dirty="0" err="1" smtClean="0"/>
              <a:t>afford</a:t>
            </a:r>
            <a:r>
              <a:rPr lang="sk-SK" dirty="0" smtClean="0"/>
              <a:t> </a:t>
            </a:r>
            <a:r>
              <a:rPr lang="sk-SK" dirty="0" err="1" smtClean="0"/>
              <a:t>them</a:t>
            </a:r>
            <a:endParaRPr lang="sk-SK" dirty="0" smtClean="0"/>
          </a:p>
          <a:p>
            <a:r>
              <a:rPr lang="sk-SK" dirty="0" err="1" smtClean="0"/>
              <a:t>Legislation</a:t>
            </a:r>
            <a:r>
              <a:rPr lang="sk-SK" dirty="0" smtClean="0"/>
              <a:t> on </a:t>
            </a:r>
            <a:r>
              <a:rPr lang="sk-SK" dirty="0" err="1" smtClean="0"/>
              <a:t>rental</a:t>
            </a:r>
            <a:r>
              <a:rPr lang="sk-SK" dirty="0" smtClean="0"/>
              <a:t> </a:t>
            </a:r>
            <a:r>
              <a:rPr lang="sk-SK" dirty="0" err="1" smtClean="0"/>
              <a:t>housing</a:t>
            </a:r>
            <a:r>
              <a:rPr lang="sk-SK" dirty="0" smtClean="0"/>
              <a:t>, </a:t>
            </a:r>
            <a:r>
              <a:rPr lang="sk-SK" dirty="0" err="1" smtClean="0"/>
              <a:t>social</a:t>
            </a:r>
            <a:r>
              <a:rPr lang="sk-SK" dirty="0" smtClean="0"/>
              <a:t> </a:t>
            </a:r>
            <a:r>
              <a:rPr lang="sk-SK" dirty="0" err="1" smtClean="0"/>
              <a:t>housing</a:t>
            </a:r>
            <a:r>
              <a:rPr lang="sk-SK" dirty="0" smtClean="0"/>
              <a:t>, </a:t>
            </a:r>
            <a:r>
              <a:rPr lang="sk-SK" dirty="0" err="1" smtClean="0"/>
              <a:t>maintenance</a:t>
            </a:r>
            <a:r>
              <a:rPr lang="sk-SK" dirty="0" smtClean="0"/>
              <a:t> and </a:t>
            </a:r>
            <a:r>
              <a:rPr lang="sk-SK" dirty="0" err="1" smtClean="0"/>
              <a:t>related</a:t>
            </a:r>
            <a:r>
              <a:rPr lang="sk-SK" dirty="0" smtClean="0"/>
              <a:t> </a:t>
            </a:r>
            <a:r>
              <a:rPr lang="sk-SK" dirty="0" err="1" smtClean="0"/>
              <a:t>topics</a:t>
            </a:r>
            <a:r>
              <a:rPr lang="sk-SK" dirty="0" smtClean="0"/>
              <a:t> </a:t>
            </a:r>
            <a:r>
              <a:rPr lang="sk-SK" dirty="0" err="1" smtClean="0"/>
              <a:t>is</a:t>
            </a:r>
            <a:r>
              <a:rPr lang="sk-SK" dirty="0" smtClean="0"/>
              <a:t>  </a:t>
            </a:r>
            <a:r>
              <a:rPr lang="sk-SK" dirty="0" err="1" smtClean="0"/>
              <a:t>inadequate</a:t>
            </a:r>
            <a:r>
              <a:rPr lang="sk-SK" dirty="0" smtClean="0"/>
              <a:t> and </a:t>
            </a:r>
            <a:r>
              <a:rPr lang="sk-SK" dirty="0" err="1" smtClean="0"/>
              <a:t>needs</a:t>
            </a:r>
            <a:r>
              <a:rPr lang="sk-SK" dirty="0" smtClean="0"/>
              <a:t> </a:t>
            </a:r>
            <a:r>
              <a:rPr lang="sk-SK" dirty="0" err="1" smtClean="0"/>
              <a:t>the</a:t>
            </a:r>
            <a:r>
              <a:rPr lang="sk-SK" dirty="0" smtClean="0"/>
              <a:t> new </a:t>
            </a:r>
            <a:r>
              <a:rPr lang="sk-SK" dirty="0" err="1" smtClean="0"/>
              <a:t>solutions</a:t>
            </a:r>
            <a:endParaRPr lang="sk-SK" dirty="0" smtClean="0"/>
          </a:p>
          <a:p>
            <a:r>
              <a:rPr lang="sk-SK" dirty="0" err="1" smtClean="0"/>
              <a:t>The</a:t>
            </a:r>
            <a:r>
              <a:rPr lang="sk-SK" dirty="0" smtClean="0"/>
              <a:t> </a:t>
            </a:r>
            <a:r>
              <a:rPr lang="sk-SK" dirty="0" err="1" smtClean="0"/>
              <a:t>hostile</a:t>
            </a:r>
            <a:r>
              <a:rPr lang="sk-SK" dirty="0" smtClean="0"/>
              <a:t> </a:t>
            </a:r>
            <a:r>
              <a:rPr lang="sk-SK" dirty="0" err="1" smtClean="0"/>
              <a:t>legislation</a:t>
            </a:r>
            <a:r>
              <a:rPr lang="sk-SK" dirty="0" smtClean="0"/>
              <a:t> </a:t>
            </a:r>
            <a:r>
              <a:rPr lang="sk-SK" dirty="0" err="1" smtClean="0"/>
              <a:t>toward</a:t>
            </a:r>
            <a:r>
              <a:rPr lang="sk-SK" dirty="0" smtClean="0"/>
              <a:t> </a:t>
            </a:r>
            <a:r>
              <a:rPr lang="sk-SK" dirty="0" err="1" smtClean="0"/>
              <a:t>social</a:t>
            </a:r>
            <a:r>
              <a:rPr lang="sk-SK" dirty="0" smtClean="0"/>
              <a:t> </a:t>
            </a:r>
            <a:r>
              <a:rPr lang="sk-SK" dirty="0" err="1" smtClean="0"/>
              <a:t>rental</a:t>
            </a:r>
            <a:r>
              <a:rPr lang="sk-SK" dirty="0" smtClean="0"/>
              <a:t> </a:t>
            </a:r>
            <a:r>
              <a:rPr lang="sk-SK" dirty="0" err="1" smtClean="0"/>
              <a:t>housing</a:t>
            </a:r>
            <a:r>
              <a:rPr lang="sk-SK" dirty="0" smtClean="0"/>
              <a:t> </a:t>
            </a:r>
            <a:r>
              <a:rPr lang="sk-SK" dirty="0" smtClean="0"/>
              <a:t>in </a:t>
            </a:r>
            <a:r>
              <a:rPr lang="sk-SK" dirty="0" err="1" smtClean="0"/>
              <a:t>Hungary</a:t>
            </a:r>
            <a:r>
              <a:rPr lang="sk-SK" dirty="0" smtClean="0"/>
              <a:t> (</a:t>
            </a:r>
            <a:r>
              <a:rPr lang="sk-SK" dirty="0" err="1" smtClean="0"/>
              <a:t>Erdossi</a:t>
            </a:r>
            <a:r>
              <a:rPr lang="sk-SK" dirty="0" smtClean="0"/>
              <a:t>, </a:t>
            </a:r>
            <a:r>
              <a:rPr lang="sk-SK" dirty="0" err="1" smtClean="0"/>
              <a:t>Hegeduss</a:t>
            </a:r>
            <a:r>
              <a:rPr lang="sk-SK" dirty="0" smtClean="0"/>
              <a:t>): </a:t>
            </a:r>
            <a:r>
              <a:rPr lang="sk-SK" dirty="0" err="1" smtClean="0"/>
              <a:t>The</a:t>
            </a:r>
            <a:r>
              <a:rPr lang="sk-SK" dirty="0" smtClean="0"/>
              <a:t> </a:t>
            </a:r>
            <a:r>
              <a:rPr lang="sk-SK" dirty="0" err="1" smtClean="0"/>
              <a:t>subsidies</a:t>
            </a:r>
            <a:r>
              <a:rPr lang="sk-SK" dirty="0" smtClean="0"/>
              <a:t> are  </a:t>
            </a:r>
            <a:r>
              <a:rPr lang="sk-SK" dirty="0" err="1" smtClean="0"/>
              <a:t>channelled</a:t>
            </a:r>
            <a:r>
              <a:rPr lang="sk-SK" dirty="0" smtClean="0"/>
              <a:t> to </a:t>
            </a:r>
            <a:r>
              <a:rPr lang="sk-SK" dirty="0" err="1" smtClean="0"/>
              <a:t>ownership</a:t>
            </a:r>
            <a:r>
              <a:rPr lang="sk-SK" dirty="0" smtClean="0"/>
              <a:t> </a:t>
            </a:r>
            <a:r>
              <a:rPr lang="sk-SK" dirty="0" err="1" smtClean="0"/>
              <a:t>sector</a:t>
            </a:r>
            <a:r>
              <a:rPr lang="sk-SK" dirty="0" smtClean="0"/>
              <a:t> (</a:t>
            </a:r>
            <a:r>
              <a:rPr lang="sk-SK" dirty="0" err="1" smtClean="0"/>
              <a:t>housing</a:t>
            </a:r>
            <a:r>
              <a:rPr lang="sk-SK" dirty="0" smtClean="0"/>
              <a:t> </a:t>
            </a:r>
            <a:r>
              <a:rPr lang="sk-SK" dirty="0" err="1" smtClean="0"/>
              <a:t>construction</a:t>
            </a:r>
            <a:r>
              <a:rPr lang="sk-SK" dirty="0" smtClean="0"/>
              <a:t> </a:t>
            </a:r>
            <a:r>
              <a:rPr lang="sk-SK" dirty="0" err="1" smtClean="0"/>
              <a:t>benefits</a:t>
            </a:r>
            <a:r>
              <a:rPr lang="sk-SK" dirty="0" smtClean="0"/>
              <a:t>, </a:t>
            </a:r>
            <a:r>
              <a:rPr lang="sk-SK" dirty="0" err="1" smtClean="0"/>
              <a:t>interest</a:t>
            </a:r>
            <a:r>
              <a:rPr lang="sk-SK" dirty="0" smtClean="0"/>
              <a:t> </a:t>
            </a:r>
            <a:r>
              <a:rPr lang="sk-SK" dirty="0" err="1" smtClean="0"/>
              <a:t>subsidies</a:t>
            </a:r>
            <a:r>
              <a:rPr lang="sk-SK" dirty="0" smtClean="0"/>
              <a:t>, </a:t>
            </a:r>
            <a:r>
              <a:rPr lang="sk-SK" dirty="0" err="1" smtClean="0"/>
              <a:t>local</a:t>
            </a:r>
            <a:r>
              <a:rPr lang="sk-SK" dirty="0" smtClean="0"/>
              <a:t> </a:t>
            </a:r>
            <a:r>
              <a:rPr lang="sk-SK" dirty="0" err="1" smtClean="0"/>
              <a:t>subsidies</a:t>
            </a:r>
            <a:r>
              <a:rPr lang="sk-SK" dirty="0" smtClean="0"/>
              <a:t>, </a:t>
            </a:r>
            <a:r>
              <a:rPr lang="sk-SK" dirty="0" err="1" smtClean="0"/>
              <a:t>employer</a:t>
            </a:r>
            <a:r>
              <a:rPr lang="sk-SK" dirty="0" smtClean="0"/>
              <a:t> </a:t>
            </a:r>
            <a:r>
              <a:rPr lang="sk-SK" dirty="0" err="1" smtClean="0"/>
              <a:t>subsidies</a:t>
            </a:r>
            <a:r>
              <a:rPr lang="sk-SK" dirty="0" smtClean="0"/>
              <a:t> </a:t>
            </a:r>
            <a:r>
              <a:rPr lang="sk-SK" dirty="0" err="1" smtClean="0"/>
              <a:t>as</a:t>
            </a:r>
            <a:r>
              <a:rPr lang="sk-SK" dirty="0" smtClean="0"/>
              <a:t> </a:t>
            </a:r>
            <a:r>
              <a:rPr lang="sk-SK" dirty="0" err="1" smtClean="0"/>
              <a:t>well</a:t>
            </a:r>
            <a:r>
              <a:rPr lang="sk-SK" dirty="0" smtClean="0"/>
              <a:t> </a:t>
            </a:r>
            <a:r>
              <a:rPr lang="sk-SK" dirty="0" err="1" smtClean="0"/>
              <a:t>as</a:t>
            </a:r>
            <a:r>
              <a:rPr lang="sk-SK" dirty="0" smtClean="0"/>
              <a:t> </a:t>
            </a:r>
            <a:r>
              <a:rPr lang="sk-SK" dirty="0" err="1" smtClean="0"/>
              <a:t>tax</a:t>
            </a:r>
            <a:r>
              <a:rPr lang="sk-SK" dirty="0" smtClean="0"/>
              <a:t> </a:t>
            </a:r>
            <a:r>
              <a:rPr lang="sk-SK" dirty="0" err="1" smtClean="0"/>
              <a:t>relief</a:t>
            </a:r>
            <a:r>
              <a:rPr lang="sk-SK" dirty="0" smtClean="0"/>
              <a:t> (</a:t>
            </a:r>
            <a:r>
              <a:rPr lang="sk-SK" dirty="0" err="1" smtClean="0"/>
              <a:t>purchase</a:t>
            </a:r>
            <a:r>
              <a:rPr lang="sk-SK" dirty="0" smtClean="0"/>
              <a:t> </a:t>
            </a:r>
            <a:r>
              <a:rPr lang="sk-SK" dirty="0" err="1" smtClean="0"/>
              <a:t>of</a:t>
            </a:r>
            <a:r>
              <a:rPr lang="sk-SK" dirty="0" smtClean="0"/>
              <a:t> </a:t>
            </a:r>
            <a:r>
              <a:rPr lang="sk-SK" dirty="0" err="1" smtClean="0"/>
              <a:t>privately</a:t>
            </a:r>
            <a:r>
              <a:rPr lang="sk-SK" dirty="0" smtClean="0"/>
              <a:t> </a:t>
            </a:r>
            <a:r>
              <a:rPr lang="sk-SK" dirty="0" err="1" smtClean="0"/>
              <a:t>owned</a:t>
            </a:r>
            <a:r>
              <a:rPr lang="sk-SK" dirty="0" smtClean="0"/>
              <a:t> </a:t>
            </a:r>
            <a:r>
              <a:rPr lang="sk-SK" dirty="0" err="1" smtClean="0"/>
              <a:t>housing</a:t>
            </a:r>
            <a:r>
              <a:rPr lang="sk-SK" dirty="0" smtClean="0"/>
              <a:t>, </a:t>
            </a:r>
            <a:r>
              <a:rPr lang="sk-SK" dirty="0" err="1" smtClean="0"/>
              <a:t>savings</a:t>
            </a:r>
            <a:r>
              <a:rPr lang="sk-SK" dirty="0" smtClean="0"/>
              <a:t> </a:t>
            </a:r>
            <a:r>
              <a:rPr lang="sk-SK" dirty="0" err="1" smtClean="0"/>
              <a:t>linked</a:t>
            </a:r>
            <a:r>
              <a:rPr lang="sk-SK" dirty="0" smtClean="0"/>
              <a:t> </a:t>
            </a:r>
            <a:r>
              <a:rPr lang="sk-SK" dirty="0" err="1" smtClean="0"/>
              <a:t>subsidies</a:t>
            </a:r>
            <a:r>
              <a:rPr lang="sk-SK" dirty="0" smtClean="0"/>
              <a:t>)</a:t>
            </a:r>
          </a:p>
          <a:p>
            <a:r>
              <a:rPr lang="sk-SK" dirty="0" smtClean="0"/>
              <a:t> </a:t>
            </a:r>
            <a:r>
              <a:rPr lang="sk-SK" dirty="0" err="1" smtClean="0"/>
              <a:t>It</a:t>
            </a:r>
            <a:r>
              <a:rPr lang="sk-SK" dirty="0" smtClean="0"/>
              <a:t> </a:t>
            </a:r>
            <a:r>
              <a:rPr lang="sk-SK" dirty="0" err="1" smtClean="0"/>
              <a:t>is</a:t>
            </a:r>
            <a:r>
              <a:rPr lang="sk-SK" dirty="0" smtClean="0"/>
              <a:t> </a:t>
            </a:r>
            <a:r>
              <a:rPr lang="sk-SK" dirty="0" smtClean="0"/>
              <a:t>more </a:t>
            </a:r>
            <a:r>
              <a:rPr lang="sk-SK" dirty="0" err="1" smtClean="0"/>
              <a:t>expensive</a:t>
            </a:r>
            <a:r>
              <a:rPr lang="sk-SK" dirty="0" smtClean="0"/>
              <a:t> </a:t>
            </a:r>
            <a:r>
              <a:rPr lang="sk-SK" dirty="0" err="1" smtClean="0"/>
              <a:t>for</a:t>
            </a:r>
            <a:r>
              <a:rPr lang="sk-SK" dirty="0" smtClean="0"/>
              <a:t> </a:t>
            </a:r>
            <a:r>
              <a:rPr lang="sk-SK" dirty="0" err="1" smtClean="0"/>
              <a:t>households</a:t>
            </a:r>
            <a:r>
              <a:rPr lang="sk-SK" dirty="0" smtClean="0"/>
              <a:t> to rent </a:t>
            </a:r>
            <a:r>
              <a:rPr lang="sk-SK" dirty="0" err="1" smtClean="0"/>
              <a:t>than</a:t>
            </a:r>
            <a:r>
              <a:rPr lang="sk-SK" dirty="0" smtClean="0"/>
              <a:t> to </a:t>
            </a:r>
            <a:r>
              <a:rPr lang="sk-SK" dirty="0" err="1" smtClean="0"/>
              <a:t>buy</a:t>
            </a:r>
            <a:r>
              <a:rPr lang="sk-SK" dirty="0" smtClean="0"/>
              <a:t> or </a:t>
            </a:r>
            <a:r>
              <a:rPr lang="sk-SK" dirty="0" err="1" smtClean="0"/>
              <a:t>build</a:t>
            </a:r>
            <a:r>
              <a:rPr lang="sk-SK" dirty="0" smtClean="0"/>
              <a:t> </a:t>
            </a:r>
            <a:r>
              <a:rPr lang="sk-SK" dirty="0" err="1" smtClean="0"/>
              <a:t>housing</a:t>
            </a:r>
            <a:endParaRPr lang="sk-SK" dirty="0" smtClean="0"/>
          </a:p>
          <a:p>
            <a:endParaRPr lang="sk-SK" dirty="0" smtClean="0"/>
          </a:p>
          <a:p>
            <a:endParaRPr lang="sk-S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Rental</a:t>
            </a:r>
            <a:r>
              <a:rPr lang="sk-SK" dirty="0" smtClean="0"/>
              <a:t> </a:t>
            </a:r>
            <a:r>
              <a:rPr lang="sk-SK" dirty="0" err="1" smtClean="0"/>
              <a:t>housing</a:t>
            </a:r>
            <a:r>
              <a:rPr lang="sk-SK" dirty="0" smtClean="0"/>
              <a:t> in Slovakia</a:t>
            </a:r>
            <a:endParaRPr lang="sk-SK" dirty="0"/>
          </a:p>
        </p:txBody>
      </p:sp>
      <p:sp>
        <p:nvSpPr>
          <p:cNvPr id="3" name="Zástupný symbol obsahu 2"/>
          <p:cNvSpPr>
            <a:spLocks noGrp="1"/>
          </p:cNvSpPr>
          <p:nvPr>
            <p:ph idx="1"/>
          </p:nvPr>
        </p:nvSpPr>
        <p:spPr/>
        <p:txBody>
          <a:bodyPr>
            <a:normAutofit fontScale="85000" lnSpcReduction="20000"/>
          </a:bodyPr>
          <a:lstStyle/>
          <a:p>
            <a:r>
              <a:rPr lang="en-US" dirty="0" smtClean="0"/>
              <a:t>Rental housing in Slovakia is often understood as housing for people with the lowest incomes, the marginal groups who have different social and personal problems. Ensuring rental housing development is currently primarily the responsibility of municipalities, whose main source of financing are the  state grants and a loans with a low interest rate.</a:t>
            </a:r>
            <a:endParaRPr lang="sk-SK" dirty="0" smtClean="0"/>
          </a:p>
          <a:p>
            <a:r>
              <a:rPr lang="en-US" dirty="0" smtClean="0"/>
              <a:t> Despite subsidies from the state and affordable housing loans from commercial banks there remains a group of people with average to low incomes, for whom the provision of separate accommodation is unattainable. The</a:t>
            </a:r>
            <a:r>
              <a:rPr lang="sk-SK" dirty="0" smtClean="0"/>
              <a:t>y</a:t>
            </a:r>
            <a:r>
              <a:rPr lang="en-US" dirty="0" smtClean="0"/>
              <a:t> are often well educated young people.</a:t>
            </a:r>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2400" dirty="0" err="1" smtClean="0"/>
              <a:t>Share</a:t>
            </a:r>
            <a:r>
              <a:rPr lang="sk-SK" sz="2400" dirty="0" smtClean="0"/>
              <a:t> </a:t>
            </a:r>
            <a:r>
              <a:rPr lang="sk-SK" sz="2400" dirty="0" err="1" smtClean="0"/>
              <a:t>of</a:t>
            </a:r>
            <a:r>
              <a:rPr lang="sk-SK" sz="2400" dirty="0" smtClean="0"/>
              <a:t> </a:t>
            </a:r>
            <a:r>
              <a:rPr lang="sk-SK" sz="2400" dirty="0" err="1" smtClean="0"/>
              <a:t>municipal</a:t>
            </a:r>
            <a:r>
              <a:rPr lang="sk-SK" sz="2400" dirty="0" smtClean="0"/>
              <a:t> </a:t>
            </a:r>
            <a:r>
              <a:rPr lang="sk-SK" sz="2400" dirty="0" err="1" smtClean="0"/>
              <a:t>rental</a:t>
            </a:r>
            <a:r>
              <a:rPr lang="sk-SK" sz="2400" dirty="0" smtClean="0"/>
              <a:t> </a:t>
            </a:r>
            <a:r>
              <a:rPr lang="sk-SK" sz="2400" dirty="0" err="1" smtClean="0"/>
              <a:t>housing</a:t>
            </a:r>
            <a:r>
              <a:rPr lang="sk-SK" sz="2400" dirty="0" smtClean="0"/>
              <a:t> </a:t>
            </a:r>
            <a:r>
              <a:rPr lang="sk-SK" sz="2400" dirty="0" err="1" smtClean="0"/>
              <a:t>units</a:t>
            </a:r>
            <a:r>
              <a:rPr lang="sk-SK" sz="2400" dirty="0" smtClean="0"/>
              <a:t> </a:t>
            </a:r>
            <a:r>
              <a:rPr lang="sk-SK" sz="2400" dirty="0" err="1" smtClean="0"/>
              <a:t>from</a:t>
            </a:r>
            <a:r>
              <a:rPr lang="sk-SK" sz="2400" dirty="0" smtClean="0"/>
              <a:t> </a:t>
            </a:r>
            <a:r>
              <a:rPr lang="sk-SK" sz="2400" dirty="0" err="1" smtClean="0"/>
              <a:t>total</a:t>
            </a:r>
            <a:r>
              <a:rPr lang="sk-SK" sz="2400" dirty="0" smtClean="0"/>
              <a:t> </a:t>
            </a:r>
            <a:r>
              <a:rPr lang="sk-SK" sz="2400" dirty="0" err="1" smtClean="0"/>
              <a:t>number</a:t>
            </a:r>
            <a:r>
              <a:rPr lang="sk-SK" sz="2400" dirty="0" smtClean="0"/>
              <a:t> </a:t>
            </a:r>
            <a:r>
              <a:rPr lang="sk-SK" sz="2400" dirty="0" err="1" smtClean="0"/>
              <a:t>of</a:t>
            </a:r>
            <a:r>
              <a:rPr lang="sk-SK" sz="2400" dirty="0" smtClean="0"/>
              <a:t> </a:t>
            </a:r>
            <a:r>
              <a:rPr lang="sk-SK" sz="2400" dirty="0" err="1" smtClean="0"/>
              <a:t>completed</a:t>
            </a:r>
            <a:r>
              <a:rPr lang="sk-SK" sz="2400" dirty="0" smtClean="0"/>
              <a:t> </a:t>
            </a:r>
            <a:r>
              <a:rPr lang="sk-SK" sz="2400" dirty="0" err="1" smtClean="0"/>
              <a:t>dwellings</a:t>
            </a:r>
            <a:r>
              <a:rPr lang="sk-SK" sz="2400" dirty="0" smtClean="0"/>
              <a:t> in Slovakia (%)</a:t>
            </a:r>
            <a:endParaRPr lang="sk-SK" sz="2400" dirty="0"/>
          </a:p>
        </p:txBody>
      </p:sp>
      <p:sp>
        <p:nvSpPr>
          <p:cNvPr id="3" name="Zástupný symbol obsahu 2"/>
          <p:cNvSpPr>
            <a:spLocks noGrp="1"/>
          </p:cNvSpPr>
          <p:nvPr>
            <p:ph idx="1"/>
          </p:nvPr>
        </p:nvSpPr>
        <p:spPr/>
        <p:txBody>
          <a:bodyPr/>
          <a:lstStyle/>
          <a:p>
            <a:pPr>
              <a:buNone/>
            </a:pPr>
            <a:endParaRPr lang="sk-SK" dirty="0"/>
          </a:p>
        </p:txBody>
      </p:sp>
      <p:pic>
        <p:nvPicPr>
          <p:cNvPr id="3074" name="Picture 2"/>
          <p:cNvPicPr>
            <a:picLocks noChangeAspect="1" noChangeArrowheads="1"/>
          </p:cNvPicPr>
          <p:nvPr/>
        </p:nvPicPr>
        <p:blipFill>
          <a:blip r:embed="rId2" cstate="print"/>
          <a:srcRect/>
          <a:stretch>
            <a:fillRect/>
          </a:stretch>
        </p:blipFill>
        <p:spPr bwMode="auto">
          <a:xfrm>
            <a:off x="762000" y="1981200"/>
            <a:ext cx="7397646" cy="3581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lack of rental housing was and is the result:</a:t>
            </a:r>
            <a:endParaRPr lang="sk-SK" dirty="0"/>
          </a:p>
        </p:txBody>
      </p:sp>
      <p:sp>
        <p:nvSpPr>
          <p:cNvPr id="3" name="Zástupný symbol obsahu 2"/>
          <p:cNvSpPr>
            <a:spLocks noGrp="1"/>
          </p:cNvSpPr>
          <p:nvPr>
            <p:ph idx="1"/>
          </p:nvPr>
        </p:nvSpPr>
        <p:spPr/>
        <p:txBody>
          <a:bodyPr>
            <a:normAutofit fontScale="77500" lnSpcReduction="20000"/>
          </a:bodyPr>
          <a:lstStyle/>
          <a:p>
            <a:r>
              <a:rPr lang="en-US" dirty="0" smtClean="0"/>
              <a:t>improper implementation of the concept of privatization of housing,</a:t>
            </a:r>
            <a:endParaRPr lang="sk-SK" dirty="0" smtClean="0"/>
          </a:p>
          <a:p>
            <a:r>
              <a:rPr lang="en-US" dirty="0" smtClean="0"/>
              <a:t>problems of economic transformation (slow transformation of the housing sector) - rent deregulation was done slowly to avoid disruption of social peace,</a:t>
            </a:r>
            <a:endParaRPr lang="sk-SK" dirty="0" smtClean="0"/>
          </a:p>
          <a:p>
            <a:r>
              <a:rPr lang="en-US" dirty="0" smtClean="0"/>
              <a:t>improper incentives for the development of rental housing (for rent private apartments and lack incentives to social housing - unsustainable system of subsidies)</a:t>
            </a:r>
            <a:endParaRPr lang="sk-SK" dirty="0" smtClean="0"/>
          </a:p>
          <a:p>
            <a:r>
              <a:rPr lang="en-US" dirty="0" smtClean="0"/>
              <a:t>missing tax breaks and preferential credit conditions mainly commercial banks,</a:t>
            </a:r>
            <a:endParaRPr lang="sk-SK" dirty="0" smtClean="0"/>
          </a:p>
          <a:p>
            <a:r>
              <a:rPr lang="en-US" dirty="0" smtClean="0"/>
              <a:t>absence of a non-profit developers to a greater extent, although the legal preconditions for it are created.</a:t>
            </a:r>
            <a:endParaRPr lang="sk-S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Changing</a:t>
            </a:r>
            <a:r>
              <a:rPr lang="sk-SK" dirty="0" smtClean="0"/>
              <a:t> </a:t>
            </a:r>
            <a:r>
              <a:rPr lang="sk-SK" dirty="0" err="1" smtClean="0"/>
              <a:t>attitudes</a:t>
            </a:r>
            <a:r>
              <a:rPr lang="sk-SK" dirty="0" smtClean="0"/>
              <a:t> to </a:t>
            </a:r>
            <a:r>
              <a:rPr lang="sk-SK" dirty="0" err="1" smtClean="0"/>
              <a:t>rental</a:t>
            </a:r>
            <a:r>
              <a:rPr lang="sk-SK" dirty="0" smtClean="0"/>
              <a:t> </a:t>
            </a:r>
            <a:r>
              <a:rPr lang="sk-SK" dirty="0" err="1" smtClean="0"/>
              <a:t>sector</a:t>
            </a:r>
            <a:r>
              <a:rPr lang="sk-SK" dirty="0" smtClean="0"/>
              <a:t> in </a:t>
            </a:r>
            <a:r>
              <a:rPr lang="sk-SK" dirty="0" err="1" smtClean="0"/>
              <a:t>Czech</a:t>
            </a:r>
            <a:r>
              <a:rPr lang="sk-SK" dirty="0" smtClean="0"/>
              <a:t> </a:t>
            </a:r>
            <a:r>
              <a:rPr lang="sk-SK" dirty="0" err="1" smtClean="0"/>
              <a:t>Republic</a:t>
            </a:r>
            <a:endParaRPr lang="sk-SK" dirty="0"/>
          </a:p>
        </p:txBody>
      </p:sp>
      <p:sp>
        <p:nvSpPr>
          <p:cNvPr id="3" name="Zástupný symbol obsahu 2"/>
          <p:cNvSpPr>
            <a:spLocks noGrp="1"/>
          </p:cNvSpPr>
          <p:nvPr>
            <p:ph idx="1"/>
          </p:nvPr>
        </p:nvSpPr>
        <p:spPr/>
        <p:txBody>
          <a:bodyPr>
            <a:normAutofit fontScale="85000" lnSpcReduction="20000"/>
          </a:bodyPr>
          <a:lstStyle/>
          <a:p>
            <a:r>
              <a:rPr lang="en-US" dirty="0" smtClean="0"/>
              <a:t>The Czechs are retreating from their mortgages, and cast into regular monthly payments to </a:t>
            </a:r>
            <a:r>
              <a:rPr lang="sk-SK" dirty="0" err="1" smtClean="0"/>
              <a:t>their</a:t>
            </a:r>
            <a:r>
              <a:rPr lang="en-US" dirty="0" smtClean="0"/>
              <a:t> home. The Realtors Association of the Czech Republic reports that the rental housing business grew, roughly by one fifth. </a:t>
            </a:r>
            <a:endParaRPr lang="sk-SK" dirty="0" smtClean="0"/>
          </a:p>
          <a:p>
            <a:r>
              <a:rPr lang="en-US" dirty="0" smtClean="0"/>
              <a:t>Czech real estate brokers have noticed increased interest in the rental housing, not only among people who are afraid to tie on home loan repayment. And there is growing demand for good rental apartments for managers with parking. The growing interest for </a:t>
            </a:r>
            <a:r>
              <a:rPr lang="en-US" dirty="0" err="1" smtClean="0"/>
              <a:t>rentin</a:t>
            </a:r>
            <a:r>
              <a:rPr lang="sk-SK" dirty="0" smtClean="0"/>
              <a:t>g</a:t>
            </a:r>
            <a:r>
              <a:rPr lang="en-US" dirty="0" smtClean="0"/>
              <a:t> the family houses is </a:t>
            </a:r>
            <a:r>
              <a:rPr lang="en-US" dirty="0" smtClean="0"/>
              <a:t>a</a:t>
            </a:r>
            <a:r>
              <a:rPr lang="sk-SK" dirty="0" err="1" smtClean="0"/>
              <a:t>lso</a:t>
            </a:r>
            <a:r>
              <a:rPr lang="en-US" dirty="0" smtClean="0"/>
              <a:t> observed</a:t>
            </a:r>
            <a:endParaRPr lang="sk-SK" dirty="0" smtClean="0"/>
          </a:p>
          <a:p>
            <a:r>
              <a:rPr lang="sk-SK" dirty="0" err="1" smtClean="0"/>
              <a:t>Before</a:t>
            </a:r>
            <a:r>
              <a:rPr lang="sk-SK" dirty="0" smtClean="0"/>
              <a:t>: </a:t>
            </a:r>
            <a:r>
              <a:rPr lang="sk-SK" dirty="0" err="1" smtClean="0"/>
              <a:t>The</a:t>
            </a:r>
            <a:r>
              <a:rPr lang="sk-SK" dirty="0" smtClean="0"/>
              <a:t> </a:t>
            </a:r>
            <a:r>
              <a:rPr lang="sk-SK" dirty="0" err="1" smtClean="0"/>
              <a:t>young</a:t>
            </a:r>
            <a:r>
              <a:rPr lang="sk-SK" dirty="0" smtClean="0"/>
              <a:t> </a:t>
            </a:r>
            <a:r>
              <a:rPr lang="sk-SK" dirty="0" err="1" smtClean="0"/>
              <a:t>people</a:t>
            </a:r>
            <a:r>
              <a:rPr lang="sk-SK" dirty="0" smtClean="0"/>
              <a:t> </a:t>
            </a:r>
            <a:r>
              <a:rPr lang="sk-SK" dirty="0" err="1" smtClean="0"/>
              <a:t>consídered</a:t>
            </a:r>
            <a:r>
              <a:rPr lang="sk-SK" dirty="0" smtClean="0"/>
              <a:t> </a:t>
            </a:r>
            <a:r>
              <a:rPr lang="sk-SK" dirty="0" err="1" smtClean="0"/>
              <a:t>the</a:t>
            </a:r>
            <a:r>
              <a:rPr lang="sk-SK" dirty="0" smtClean="0"/>
              <a:t> </a:t>
            </a:r>
            <a:r>
              <a:rPr lang="sk-SK" dirty="0" err="1" smtClean="0"/>
              <a:t>rental</a:t>
            </a:r>
            <a:r>
              <a:rPr lang="sk-SK" dirty="0" smtClean="0"/>
              <a:t> </a:t>
            </a:r>
            <a:r>
              <a:rPr lang="sk-SK" dirty="0" err="1" smtClean="0"/>
              <a:t>housing</a:t>
            </a:r>
            <a:r>
              <a:rPr lang="sk-SK" dirty="0" smtClean="0"/>
              <a:t> </a:t>
            </a:r>
            <a:r>
              <a:rPr lang="sk-SK" dirty="0" err="1" smtClean="0"/>
              <a:t>as</a:t>
            </a:r>
            <a:r>
              <a:rPr lang="sk-SK" dirty="0" smtClean="0"/>
              <a:t> </a:t>
            </a:r>
            <a:r>
              <a:rPr lang="sk-SK" dirty="0" err="1" smtClean="0"/>
              <a:t>the</a:t>
            </a:r>
            <a:r>
              <a:rPr lang="sk-SK" dirty="0" smtClean="0"/>
              <a:t> </a:t>
            </a:r>
            <a:r>
              <a:rPr lang="sk-SK" dirty="0" err="1" smtClean="0"/>
              <a:t>very</a:t>
            </a:r>
            <a:r>
              <a:rPr lang="sk-SK" dirty="0" smtClean="0"/>
              <a:t> </a:t>
            </a:r>
            <a:r>
              <a:rPr lang="sk-SK" dirty="0" err="1" smtClean="0"/>
              <a:t>bad</a:t>
            </a:r>
            <a:r>
              <a:rPr lang="sk-SK" dirty="0" smtClean="0"/>
              <a:t> </a:t>
            </a:r>
            <a:r>
              <a:rPr lang="sk-SK" dirty="0" err="1" smtClean="0"/>
              <a:t>option</a:t>
            </a:r>
            <a:r>
              <a:rPr lang="sk-SK" dirty="0" smtClean="0"/>
              <a:t>.</a:t>
            </a:r>
            <a:endParaRPr lang="sk-S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Availability</a:t>
            </a:r>
            <a:r>
              <a:rPr lang="sk-SK" dirty="0" smtClean="0"/>
              <a:t> </a:t>
            </a:r>
            <a:r>
              <a:rPr lang="sk-SK" dirty="0" err="1" smtClean="0"/>
              <a:t>of</a:t>
            </a:r>
            <a:r>
              <a:rPr lang="sk-SK" dirty="0" smtClean="0"/>
              <a:t> </a:t>
            </a:r>
            <a:r>
              <a:rPr lang="sk-SK" dirty="0" err="1" smtClean="0"/>
              <a:t>capital</a:t>
            </a:r>
            <a:r>
              <a:rPr lang="sk-SK" dirty="0" smtClean="0"/>
              <a:t> </a:t>
            </a:r>
            <a:r>
              <a:rPr lang="sk-SK" dirty="0" err="1" smtClean="0"/>
              <a:t>for</a:t>
            </a:r>
            <a:r>
              <a:rPr lang="sk-SK" dirty="0" smtClean="0"/>
              <a:t> </a:t>
            </a:r>
            <a:r>
              <a:rPr lang="sk-SK" dirty="0" err="1" smtClean="0"/>
              <a:t>rental</a:t>
            </a:r>
            <a:r>
              <a:rPr lang="sk-SK" dirty="0" smtClean="0"/>
              <a:t> </a:t>
            </a:r>
            <a:r>
              <a:rPr lang="sk-SK" dirty="0" err="1" smtClean="0"/>
              <a:t>sector</a:t>
            </a:r>
            <a:endParaRPr lang="sk-SK" dirty="0"/>
          </a:p>
        </p:txBody>
      </p:sp>
      <p:sp>
        <p:nvSpPr>
          <p:cNvPr id="3" name="Zástupný symbol obsahu 2"/>
          <p:cNvSpPr>
            <a:spLocks noGrp="1"/>
          </p:cNvSpPr>
          <p:nvPr>
            <p:ph idx="1"/>
          </p:nvPr>
        </p:nvSpPr>
        <p:spPr/>
        <p:txBody>
          <a:bodyPr>
            <a:normAutofit lnSpcReduction="10000"/>
          </a:bodyPr>
          <a:lstStyle/>
          <a:p>
            <a:r>
              <a:rPr lang="sk-SK" dirty="0" err="1" smtClean="0"/>
              <a:t>There</a:t>
            </a:r>
            <a:r>
              <a:rPr lang="sk-SK" dirty="0" smtClean="0"/>
              <a:t> </a:t>
            </a:r>
            <a:r>
              <a:rPr lang="sk-SK" dirty="0" err="1" smtClean="0"/>
              <a:t>is</a:t>
            </a:r>
            <a:r>
              <a:rPr lang="sk-SK" dirty="0" smtClean="0"/>
              <a:t> </a:t>
            </a:r>
            <a:r>
              <a:rPr lang="sk-SK" dirty="0" err="1" smtClean="0"/>
              <a:t>hardly</a:t>
            </a:r>
            <a:r>
              <a:rPr lang="sk-SK" dirty="0" smtClean="0"/>
              <a:t> </a:t>
            </a:r>
            <a:r>
              <a:rPr lang="sk-SK" dirty="0" err="1" smtClean="0"/>
              <a:t>any</a:t>
            </a:r>
            <a:r>
              <a:rPr lang="sk-SK" dirty="0" smtClean="0"/>
              <a:t> </a:t>
            </a:r>
            <a:r>
              <a:rPr lang="sk-SK" dirty="0" err="1" smtClean="0"/>
              <a:t>long</a:t>
            </a:r>
            <a:r>
              <a:rPr lang="sk-SK" dirty="0" smtClean="0"/>
              <a:t> term </a:t>
            </a:r>
            <a:r>
              <a:rPr lang="sk-SK" dirty="0" err="1" smtClean="0"/>
              <a:t>investment</a:t>
            </a:r>
            <a:r>
              <a:rPr lang="sk-SK" dirty="0" smtClean="0"/>
              <a:t> </a:t>
            </a:r>
            <a:r>
              <a:rPr lang="sk-SK" dirty="0" err="1" smtClean="0"/>
              <a:t>capital</a:t>
            </a:r>
            <a:r>
              <a:rPr lang="sk-SK" dirty="0" smtClean="0"/>
              <a:t> </a:t>
            </a:r>
            <a:r>
              <a:rPr lang="sk-SK" dirty="0" err="1" smtClean="0"/>
              <a:t>available</a:t>
            </a:r>
            <a:r>
              <a:rPr lang="sk-SK" dirty="0" smtClean="0"/>
              <a:t> </a:t>
            </a:r>
            <a:r>
              <a:rPr lang="sk-SK" dirty="0" err="1" smtClean="0"/>
              <a:t>at</a:t>
            </a:r>
            <a:r>
              <a:rPr lang="sk-SK" dirty="0" smtClean="0"/>
              <a:t> </a:t>
            </a:r>
            <a:r>
              <a:rPr lang="sk-SK" dirty="0" err="1" smtClean="0"/>
              <a:t>attractive</a:t>
            </a:r>
            <a:r>
              <a:rPr lang="sk-SK" dirty="0" smtClean="0"/>
              <a:t> </a:t>
            </a:r>
            <a:r>
              <a:rPr lang="sk-SK" dirty="0" err="1" smtClean="0"/>
              <a:t>conditions</a:t>
            </a:r>
            <a:r>
              <a:rPr lang="sk-SK" dirty="0" smtClean="0"/>
              <a:t> </a:t>
            </a:r>
            <a:r>
              <a:rPr lang="sk-SK" dirty="0" err="1" smtClean="0"/>
              <a:t>for</a:t>
            </a:r>
            <a:r>
              <a:rPr lang="sk-SK" dirty="0" smtClean="0"/>
              <a:t> </a:t>
            </a:r>
            <a:r>
              <a:rPr lang="sk-SK" dirty="0" err="1" smtClean="0"/>
              <a:t>rental</a:t>
            </a:r>
            <a:r>
              <a:rPr lang="sk-SK" dirty="0" smtClean="0"/>
              <a:t> </a:t>
            </a:r>
            <a:r>
              <a:rPr lang="sk-SK" dirty="0" err="1" smtClean="0"/>
              <a:t>housing</a:t>
            </a:r>
            <a:r>
              <a:rPr lang="sk-SK" dirty="0" smtClean="0"/>
              <a:t> ( UNECE 2005)</a:t>
            </a:r>
          </a:p>
          <a:p>
            <a:r>
              <a:rPr lang="sk-SK" dirty="0" smtClean="0"/>
              <a:t>PPP </a:t>
            </a:r>
            <a:r>
              <a:rPr lang="sk-SK" dirty="0" err="1" smtClean="0"/>
              <a:t>schemes</a:t>
            </a:r>
            <a:r>
              <a:rPr lang="sk-SK" dirty="0" smtClean="0"/>
              <a:t> </a:t>
            </a:r>
            <a:r>
              <a:rPr lang="sk-SK" dirty="0" err="1" smtClean="0"/>
              <a:t>for</a:t>
            </a:r>
            <a:r>
              <a:rPr lang="sk-SK" dirty="0" smtClean="0"/>
              <a:t> </a:t>
            </a:r>
            <a:r>
              <a:rPr lang="sk-SK" dirty="0" err="1" smtClean="0"/>
              <a:t>housing</a:t>
            </a:r>
            <a:r>
              <a:rPr lang="sk-SK" dirty="0" smtClean="0"/>
              <a:t>: are </a:t>
            </a:r>
            <a:r>
              <a:rPr lang="sk-SK" dirty="0" err="1" smtClean="0"/>
              <a:t>almost</a:t>
            </a:r>
            <a:r>
              <a:rPr lang="sk-SK" dirty="0" smtClean="0"/>
              <a:t> </a:t>
            </a:r>
            <a:r>
              <a:rPr lang="sk-SK" dirty="0" err="1" smtClean="0"/>
              <a:t>not</a:t>
            </a:r>
            <a:r>
              <a:rPr lang="sk-SK" dirty="0" smtClean="0"/>
              <a:t> </a:t>
            </a:r>
            <a:r>
              <a:rPr lang="sk-SK" dirty="0" err="1" smtClean="0"/>
              <a:t>developed</a:t>
            </a:r>
            <a:endParaRPr lang="sk-SK" dirty="0" smtClean="0"/>
          </a:p>
          <a:p>
            <a:r>
              <a:rPr lang="sk-SK" dirty="0" err="1" smtClean="0"/>
              <a:t>Some</a:t>
            </a:r>
            <a:r>
              <a:rPr lang="sk-SK" dirty="0" smtClean="0"/>
              <a:t> </a:t>
            </a:r>
            <a:r>
              <a:rPr lang="sk-SK" dirty="0" err="1" smtClean="0"/>
              <a:t>succesful</a:t>
            </a:r>
            <a:r>
              <a:rPr lang="sk-SK" dirty="0" smtClean="0"/>
              <a:t> </a:t>
            </a:r>
            <a:r>
              <a:rPr lang="sk-SK" dirty="0" err="1" smtClean="0"/>
              <a:t>initiatives</a:t>
            </a:r>
            <a:r>
              <a:rPr lang="sk-SK" dirty="0" smtClean="0"/>
              <a:t> </a:t>
            </a:r>
            <a:r>
              <a:rPr lang="sk-SK" dirty="0" err="1" smtClean="0"/>
              <a:t>were</a:t>
            </a:r>
            <a:r>
              <a:rPr lang="sk-SK" dirty="0" smtClean="0"/>
              <a:t> </a:t>
            </a:r>
            <a:r>
              <a:rPr lang="sk-SK" dirty="0" err="1" smtClean="0"/>
              <a:t>realized</a:t>
            </a:r>
            <a:r>
              <a:rPr lang="sk-SK" dirty="0" smtClean="0"/>
              <a:t> in Slovakia, </a:t>
            </a:r>
            <a:r>
              <a:rPr lang="sk-SK" dirty="0" err="1" smtClean="0"/>
              <a:t>however</a:t>
            </a:r>
            <a:r>
              <a:rPr lang="sk-SK" dirty="0" smtClean="0"/>
              <a:t> </a:t>
            </a:r>
            <a:r>
              <a:rPr lang="sk-SK" dirty="0" err="1" smtClean="0"/>
              <a:t>the</a:t>
            </a:r>
            <a:r>
              <a:rPr lang="sk-SK" dirty="0" smtClean="0"/>
              <a:t> </a:t>
            </a:r>
            <a:r>
              <a:rPr lang="sk-SK" dirty="0" err="1" smtClean="0"/>
              <a:t>further</a:t>
            </a:r>
            <a:r>
              <a:rPr lang="sk-SK" dirty="0" smtClean="0"/>
              <a:t> </a:t>
            </a:r>
            <a:r>
              <a:rPr lang="sk-SK" dirty="0" err="1" smtClean="0"/>
              <a:t>dissemination</a:t>
            </a:r>
            <a:r>
              <a:rPr lang="sk-SK" dirty="0" smtClean="0"/>
              <a:t> </a:t>
            </a:r>
            <a:r>
              <a:rPr lang="sk-SK" dirty="0" err="1" smtClean="0"/>
              <a:t>of</a:t>
            </a:r>
            <a:r>
              <a:rPr lang="sk-SK" dirty="0" smtClean="0"/>
              <a:t> </a:t>
            </a:r>
            <a:r>
              <a:rPr lang="sk-SK" dirty="0" err="1" smtClean="0"/>
              <a:t>these</a:t>
            </a:r>
            <a:r>
              <a:rPr lang="sk-SK" dirty="0" smtClean="0"/>
              <a:t> </a:t>
            </a:r>
            <a:r>
              <a:rPr lang="sk-SK" dirty="0" err="1" smtClean="0"/>
              <a:t>initiatives</a:t>
            </a:r>
            <a:r>
              <a:rPr lang="sk-SK" dirty="0" smtClean="0"/>
              <a:t> </a:t>
            </a:r>
            <a:r>
              <a:rPr lang="sk-SK" dirty="0" err="1" smtClean="0"/>
              <a:t>did</a:t>
            </a:r>
            <a:r>
              <a:rPr lang="sk-SK" dirty="0" smtClean="0"/>
              <a:t> </a:t>
            </a:r>
            <a:r>
              <a:rPr lang="sk-SK" dirty="0" err="1" smtClean="0"/>
              <a:t>not</a:t>
            </a:r>
            <a:r>
              <a:rPr lang="sk-SK" dirty="0" smtClean="0"/>
              <a:t> </a:t>
            </a:r>
            <a:r>
              <a:rPr lang="sk-SK" dirty="0" err="1" smtClean="0"/>
              <a:t>obtain</a:t>
            </a:r>
            <a:r>
              <a:rPr lang="sk-SK" dirty="0" smtClean="0"/>
              <a:t> </a:t>
            </a:r>
            <a:r>
              <a:rPr lang="sk-SK" dirty="0" err="1" smtClean="0"/>
              <a:t>the</a:t>
            </a:r>
            <a:r>
              <a:rPr lang="sk-SK" dirty="0" smtClean="0"/>
              <a:t> </a:t>
            </a:r>
            <a:r>
              <a:rPr lang="sk-SK" dirty="0" err="1" smtClean="0"/>
              <a:t>poitical</a:t>
            </a:r>
            <a:r>
              <a:rPr lang="sk-SK" dirty="0" smtClean="0"/>
              <a:t> and </a:t>
            </a:r>
            <a:r>
              <a:rPr lang="sk-SK" dirty="0" err="1" smtClean="0"/>
              <a:t>gocvernmental</a:t>
            </a:r>
            <a:r>
              <a:rPr lang="sk-SK" dirty="0" smtClean="0"/>
              <a:t> </a:t>
            </a:r>
            <a:r>
              <a:rPr lang="sk-SK" dirty="0" err="1" smtClean="0"/>
              <a:t>support</a:t>
            </a:r>
            <a:r>
              <a:rPr lang="sk-SK" dirty="0" smtClean="0"/>
              <a:t>.</a:t>
            </a:r>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Recommendation</a:t>
            </a:r>
            <a:r>
              <a:rPr lang="sk-SK" dirty="0" smtClean="0"/>
              <a:t> (OECD)</a:t>
            </a:r>
            <a:endParaRPr lang="sk-SK" dirty="0"/>
          </a:p>
        </p:txBody>
      </p:sp>
      <p:sp>
        <p:nvSpPr>
          <p:cNvPr id="3" name="Zástupný symbol obsahu 2"/>
          <p:cNvSpPr>
            <a:spLocks noGrp="1"/>
          </p:cNvSpPr>
          <p:nvPr>
            <p:ph idx="1"/>
          </p:nvPr>
        </p:nvSpPr>
        <p:spPr/>
        <p:txBody>
          <a:bodyPr>
            <a:normAutofit fontScale="92500" lnSpcReduction="10000"/>
          </a:bodyPr>
          <a:lstStyle/>
          <a:p>
            <a:r>
              <a:rPr lang="sk-SK" b="1" dirty="0" err="1" smtClean="0"/>
              <a:t>Remove</a:t>
            </a:r>
            <a:r>
              <a:rPr lang="sk-SK" b="1" dirty="0" smtClean="0"/>
              <a:t> </a:t>
            </a:r>
            <a:r>
              <a:rPr lang="sk-SK" b="1" dirty="0" err="1" smtClean="0"/>
              <a:t>obstacles</a:t>
            </a:r>
            <a:r>
              <a:rPr lang="sk-SK" b="1" dirty="0" smtClean="0"/>
              <a:t> to </a:t>
            </a:r>
            <a:r>
              <a:rPr lang="sk-SK" b="1" dirty="0" err="1" smtClean="0"/>
              <a:t>the</a:t>
            </a:r>
            <a:r>
              <a:rPr lang="sk-SK" b="1" dirty="0" smtClean="0"/>
              <a:t> </a:t>
            </a:r>
            <a:r>
              <a:rPr lang="sk-SK" b="1" dirty="0" err="1" smtClean="0"/>
              <a:t>expansion</a:t>
            </a:r>
            <a:r>
              <a:rPr lang="sk-SK" b="1" dirty="0" smtClean="0"/>
              <a:t> </a:t>
            </a:r>
            <a:r>
              <a:rPr lang="sk-SK" b="1" dirty="0" err="1" smtClean="0"/>
              <a:t>of</a:t>
            </a:r>
            <a:r>
              <a:rPr lang="sk-SK" b="1" dirty="0" smtClean="0"/>
              <a:t> a </a:t>
            </a:r>
            <a:r>
              <a:rPr lang="sk-SK" b="1" dirty="0" err="1" smtClean="0"/>
              <a:t>private</a:t>
            </a:r>
            <a:r>
              <a:rPr lang="sk-SK" b="1" dirty="0" smtClean="0"/>
              <a:t> </a:t>
            </a:r>
            <a:r>
              <a:rPr lang="sk-SK" b="1" dirty="0" err="1" smtClean="0"/>
              <a:t>rental</a:t>
            </a:r>
            <a:r>
              <a:rPr lang="sk-SK" b="1" dirty="0" smtClean="0"/>
              <a:t> </a:t>
            </a:r>
            <a:r>
              <a:rPr lang="sk-SK" b="1" dirty="0" err="1" smtClean="0"/>
              <a:t>market</a:t>
            </a:r>
            <a:endParaRPr lang="sk-SK" dirty="0" smtClean="0"/>
          </a:p>
          <a:p>
            <a:r>
              <a:rPr lang="sk-SK" dirty="0" smtClean="0"/>
              <a:t> End </a:t>
            </a:r>
            <a:r>
              <a:rPr lang="sk-SK" dirty="0" err="1" smtClean="0"/>
              <a:t>the</a:t>
            </a:r>
            <a:r>
              <a:rPr lang="sk-SK" dirty="0" smtClean="0"/>
              <a:t> </a:t>
            </a:r>
            <a:r>
              <a:rPr lang="sk-SK" dirty="0" err="1" smtClean="0"/>
              <a:t>right-to-buy</a:t>
            </a:r>
            <a:r>
              <a:rPr lang="sk-SK" dirty="0" smtClean="0"/>
              <a:t> </a:t>
            </a:r>
            <a:r>
              <a:rPr lang="sk-SK" dirty="0" err="1" smtClean="0"/>
              <a:t>policy</a:t>
            </a:r>
            <a:r>
              <a:rPr lang="sk-SK" dirty="0" smtClean="0"/>
              <a:t> or </a:t>
            </a:r>
            <a:r>
              <a:rPr lang="sk-SK" dirty="0" err="1" smtClean="0"/>
              <a:t>make</a:t>
            </a:r>
            <a:r>
              <a:rPr lang="sk-SK" dirty="0" smtClean="0"/>
              <a:t> </a:t>
            </a:r>
            <a:r>
              <a:rPr lang="sk-SK" dirty="0" err="1" smtClean="0"/>
              <a:t>it</a:t>
            </a:r>
            <a:r>
              <a:rPr lang="sk-SK" dirty="0" smtClean="0"/>
              <a:t> </a:t>
            </a:r>
            <a:r>
              <a:rPr lang="sk-SK" dirty="0" err="1" smtClean="0"/>
              <a:t>less</a:t>
            </a:r>
            <a:r>
              <a:rPr lang="sk-SK" dirty="0" smtClean="0"/>
              <a:t> </a:t>
            </a:r>
            <a:r>
              <a:rPr lang="sk-SK" dirty="0" err="1" smtClean="0"/>
              <a:t>attractive</a:t>
            </a:r>
            <a:r>
              <a:rPr lang="sk-SK" dirty="0" smtClean="0"/>
              <a:t> by </a:t>
            </a:r>
            <a:r>
              <a:rPr lang="sk-SK" dirty="0" err="1" smtClean="0"/>
              <a:t>adjusting</a:t>
            </a:r>
            <a:r>
              <a:rPr lang="sk-SK" dirty="0" smtClean="0"/>
              <a:t> </a:t>
            </a:r>
            <a:r>
              <a:rPr lang="sk-SK" dirty="0" err="1" smtClean="0"/>
              <a:t>conditions</a:t>
            </a:r>
            <a:r>
              <a:rPr lang="sk-SK" dirty="0" smtClean="0"/>
              <a:t> </a:t>
            </a:r>
            <a:r>
              <a:rPr lang="sk-SK" dirty="0" err="1" smtClean="0"/>
              <a:t>closer</a:t>
            </a:r>
            <a:r>
              <a:rPr lang="sk-SK" dirty="0" smtClean="0"/>
              <a:t> to </a:t>
            </a:r>
            <a:r>
              <a:rPr lang="sk-SK" dirty="0" err="1" smtClean="0"/>
              <a:t>market</a:t>
            </a:r>
            <a:r>
              <a:rPr lang="sk-SK" dirty="0" smtClean="0"/>
              <a:t> </a:t>
            </a:r>
            <a:r>
              <a:rPr lang="sk-SK" dirty="0" err="1" smtClean="0"/>
              <a:t>prices</a:t>
            </a:r>
            <a:r>
              <a:rPr lang="sk-SK" dirty="0" smtClean="0"/>
              <a:t>.</a:t>
            </a:r>
          </a:p>
          <a:p>
            <a:r>
              <a:rPr lang="sk-SK" dirty="0" smtClean="0"/>
              <a:t> </a:t>
            </a:r>
            <a:r>
              <a:rPr lang="sk-SK" dirty="0" err="1" smtClean="0"/>
              <a:t>Increase</a:t>
            </a:r>
            <a:r>
              <a:rPr lang="sk-SK" dirty="0" smtClean="0"/>
              <a:t> </a:t>
            </a:r>
            <a:r>
              <a:rPr lang="sk-SK" dirty="0" err="1" smtClean="0"/>
              <a:t>the</a:t>
            </a:r>
            <a:r>
              <a:rPr lang="sk-SK" dirty="0" smtClean="0"/>
              <a:t> </a:t>
            </a:r>
            <a:r>
              <a:rPr lang="sk-SK" dirty="0" err="1" smtClean="0"/>
              <a:t>taxation</a:t>
            </a:r>
            <a:r>
              <a:rPr lang="sk-SK" dirty="0" smtClean="0"/>
              <a:t> </a:t>
            </a:r>
            <a:r>
              <a:rPr lang="sk-SK" dirty="0" err="1" smtClean="0"/>
              <a:t>of</a:t>
            </a:r>
            <a:r>
              <a:rPr lang="sk-SK" dirty="0" smtClean="0"/>
              <a:t> </a:t>
            </a:r>
            <a:r>
              <a:rPr lang="sk-SK" dirty="0" err="1" smtClean="0"/>
              <a:t>real</a:t>
            </a:r>
            <a:r>
              <a:rPr lang="sk-SK" dirty="0" smtClean="0"/>
              <a:t> </a:t>
            </a:r>
            <a:r>
              <a:rPr lang="sk-SK" dirty="0" err="1" smtClean="0"/>
              <a:t>estate</a:t>
            </a:r>
            <a:r>
              <a:rPr lang="sk-SK" dirty="0" smtClean="0"/>
              <a:t> by </a:t>
            </a:r>
            <a:r>
              <a:rPr lang="sk-SK" dirty="0" err="1" smtClean="0"/>
              <a:t>basing</a:t>
            </a:r>
            <a:r>
              <a:rPr lang="sk-SK" dirty="0" smtClean="0"/>
              <a:t> </a:t>
            </a:r>
            <a:r>
              <a:rPr lang="sk-SK" dirty="0" err="1" smtClean="0"/>
              <a:t>it</a:t>
            </a:r>
            <a:r>
              <a:rPr lang="sk-SK" dirty="0" smtClean="0"/>
              <a:t> on </a:t>
            </a:r>
            <a:r>
              <a:rPr lang="sk-SK" dirty="0" err="1" smtClean="0"/>
              <a:t>actual</a:t>
            </a:r>
            <a:r>
              <a:rPr lang="sk-SK" dirty="0" smtClean="0"/>
              <a:t> </a:t>
            </a:r>
            <a:r>
              <a:rPr lang="sk-SK" dirty="0" err="1" smtClean="0"/>
              <a:t>property</a:t>
            </a:r>
            <a:r>
              <a:rPr lang="sk-SK" dirty="0" smtClean="0"/>
              <a:t> </a:t>
            </a:r>
            <a:r>
              <a:rPr lang="sk-SK" dirty="0" err="1" smtClean="0"/>
              <a:t>prices</a:t>
            </a:r>
            <a:r>
              <a:rPr lang="sk-SK" dirty="0" smtClean="0"/>
              <a:t> and by </a:t>
            </a:r>
            <a:r>
              <a:rPr lang="sk-SK" dirty="0" err="1" smtClean="0"/>
              <a:t>raising</a:t>
            </a:r>
            <a:r>
              <a:rPr lang="sk-SK" dirty="0" smtClean="0"/>
              <a:t> </a:t>
            </a:r>
            <a:r>
              <a:rPr lang="sk-SK" dirty="0" err="1" smtClean="0"/>
              <a:t>the</a:t>
            </a:r>
            <a:r>
              <a:rPr lang="sk-SK" dirty="0" smtClean="0"/>
              <a:t> </a:t>
            </a:r>
            <a:r>
              <a:rPr lang="sk-SK" dirty="0" err="1" smtClean="0"/>
              <a:t>tax</a:t>
            </a:r>
            <a:r>
              <a:rPr lang="sk-SK" dirty="0" smtClean="0"/>
              <a:t> rate to </a:t>
            </a:r>
            <a:r>
              <a:rPr lang="sk-SK" dirty="0" err="1" smtClean="0"/>
              <a:t>neutral</a:t>
            </a:r>
            <a:r>
              <a:rPr lang="sk-SK" dirty="0" smtClean="0"/>
              <a:t> </a:t>
            </a:r>
            <a:r>
              <a:rPr lang="sk-SK" dirty="0" err="1" smtClean="0"/>
              <a:t>levels</a:t>
            </a:r>
            <a:r>
              <a:rPr lang="sk-SK" dirty="0" smtClean="0"/>
              <a:t>.</a:t>
            </a:r>
          </a:p>
          <a:p>
            <a:r>
              <a:rPr lang="sk-SK" dirty="0" smtClean="0"/>
              <a:t> </a:t>
            </a:r>
            <a:r>
              <a:rPr lang="sk-SK" dirty="0" err="1" smtClean="0"/>
              <a:t>Further</a:t>
            </a:r>
            <a:r>
              <a:rPr lang="sk-SK" dirty="0" smtClean="0"/>
              <a:t> </a:t>
            </a:r>
            <a:r>
              <a:rPr lang="sk-SK" dirty="0" err="1" smtClean="0"/>
              <a:t>reduce</a:t>
            </a:r>
            <a:r>
              <a:rPr lang="sk-SK" dirty="0" smtClean="0"/>
              <a:t> </a:t>
            </a:r>
            <a:r>
              <a:rPr lang="sk-SK" dirty="0" err="1" smtClean="0"/>
              <a:t>the</a:t>
            </a:r>
            <a:r>
              <a:rPr lang="sk-SK" dirty="0" smtClean="0"/>
              <a:t> </a:t>
            </a:r>
            <a:r>
              <a:rPr lang="sk-SK" dirty="0" err="1" smtClean="0"/>
              <a:t>subsidization</a:t>
            </a:r>
            <a:r>
              <a:rPr lang="sk-SK" dirty="0" smtClean="0"/>
              <a:t> </a:t>
            </a:r>
            <a:r>
              <a:rPr lang="sk-SK" dirty="0" err="1" smtClean="0"/>
              <a:t>of</a:t>
            </a:r>
            <a:r>
              <a:rPr lang="sk-SK" dirty="0" smtClean="0"/>
              <a:t> </a:t>
            </a:r>
            <a:r>
              <a:rPr lang="sk-SK" dirty="0" err="1" smtClean="0"/>
              <a:t>owner-occupied</a:t>
            </a:r>
            <a:r>
              <a:rPr lang="sk-SK" dirty="0" smtClean="0"/>
              <a:t> </a:t>
            </a:r>
            <a:r>
              <a:rPr lang="sk-SK" dirty="0" err="1" smtClean="0"/>
              <a:t>housing</a:t>
            </a:r>
            <a:r>
              <a:rPr lang="sk-SK" dirty="0" smtClean="0"/>
              <a:t>.</a:t>
            </a:r>
          </a:p>
          <a:p>
            <a:endParaRPr lang="sk-SK" dirty="0" smtClean="0"/>
          </a:p>
          <a:p>
            <a:endParaRPr lang="sk-S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Recommendations</a:t>
            </a:r>
            <a:endParaRPr lang="sk-SK" dirty="0"/>
          </a:p>
        </p:txBody>
      </p:sp>
      <p:sp>
        <p:nvSpPr>
          <p:cNvPr id="3" name="Zástupný symbol obsahu 2"/>
          <p:cNvSpPr>
            <a:spLocks noGrp="1"/>
          </p:cNvSpPr>
          <p:nvPr>
            <p:ph idx="1"/>
          </p:nvPr>
        </p:nvSpPr>
        <p:spPr/>
        <p:txBody>
          <a:bodyPr>
            <a:normAutofit fontScale="92500"/>
          </a:bodyPr>
          <a:lstStyle/>
          <a:p>
            <a:r>
              <a:rPr lang="sk-SK" dirty="0" smtClean="0"/>
              <a:t> </a:t>
            </a:r>
            <a:r>
              <a:rPr lang="sk-SK" dirty="0" err="1" smtClean="0"/>
              <a:t>Consider</a:t>
            </a:r>
            <a:r>
              <a:rPr lang="sk-SK" dirty="0" smtClean="0"/>
              <a:t> </a:t>
            </a:r>
            <a:r>
              <a:rPr lang="sk-SK" dirty="0" err="1" smtClean="0"/>
              <a:t>bringing</a:t>
            </a:r>
            <a:r>
              <a:rPr lang="sk-SK" dirty="0" smtClean="0"/>
              <a:t> </a:t>
            </a:r>
            <a:r>
              <a:rPr lang="sk-SK" dirty="0" err="1" smtClean="0"/>
              <a:t>the</a:t>
            </a:r>
            <a:r>
              <a:rPr lang="sk-SK" dirty="0" smtClean="0"/>
              <a:t> rent </a:t>
            </a:r>
            <a:r>
              <a:rPr lang="sk-SK" dirty="0" err="1" smtClean="0"/>
              <a:t>level</a:t>
            </a:r>
            <a:r>
              <a:rPr lang="sk-SK" dirty="0" smtClean="0"/>
              <a:t> in </a:t>
            </a:r>
            <a:r>
              <a:rPr lang="sk-SK" dirty="0" err="1" smtClean="0"/>
              <a:t>public</a:t>
            </a:r>
            <a:r>
              <a:rPr lang="sk-SK" dirty="0" smtClean="0"/>
              <a:t> </a:t>
            </a:r>
            <a:r>
              <a:rPr lang="sk-SK" dirty="0" err="1" smtClean="0"/>
              <a:t>housing</a:t>
            </a:r>
            <a:r>
              <a:rPr lang="sk-SK" dirty="0" smtClean="0"/>
              <a:t> </a:t>
            </a:r>
            <a:r>
              <a:rPr lang="sk-SK" dirty="0" err="1" smtClean="0"/>
              <a:t>apartments</a:t>
            </a:r>
            <a:r>
              <a:rPr lang="sk-SK" dirty="0" smtClean="0"/>
              <a:t> </a:t>
            </a:r>
            <a:r>
              <a:rPr lang="sk-SK" dirty="0" err="1" smtClean="0"/>
              <a:t>closer</a:t>
            </a:r>
            <a:r>
              <a:rPr lang="sk-SK" dirty="0" smtClean="0"/>
              <a:t> to </a:t>
            </a:r>
            <a:r>
              <a:rPr lang="sk-SK" dirty="0" err="1" smtClean="0"/>
              <a:t>market</a:t>
            </a:r>
            <a:r>
              <a:rPr lang="sk-SK" dirty="0" smtClean="0"/>
              <a:t> </a:t>
            </a:r>
            <a:r>
              <a:rPr lang="sk-SK" dirty="0" err="1" smtClean="0"/>
              <a:t>levels</a:t>
            </a:r>
            <a:r>
              <a:rPr lang="sk-SK" dirty="0" smtClean="0"/>
              <a:t>. </a:t>
            </a:r>
            <a:r>
              <a:rPr lang="sk-SK" dirty="0" err="1" smtClean="0"/>
              <a:t>At</a:t>
            </a:r>
            <a:r>
              <a:rPr lang="sk-SK" dirty="0" smtClean="0"/>
              <a:t> </a:t>
            </a:r>
            <a:r>
              <a:rPr lang="sk-SK" dirty="0" err="1" smtClean="0"/>
              <a:t>the</a:t>
            </a:r>
            <a:r>
              <a:rPr lang="sk-SK" dirty="0" smtClean="0"/>
              <a:t> </a:t>
            </a:r>
            <a:r>
              <a:rPr lang="sk-SK" dirty="0" err="1" smtClean="0"/>
              <a:t>very</a:t>
            </a:r>
            <a:r>
              <a:rPr lang="sk-SK" dirty="0" smtClean="0"/>
              <a:t> </a:t>
            </a:r>
            <a:r>
              <a:rPr lang="sk-SK" dirty="0" err="1" smtClean="0"/>
              <a:t>least</a:t>
            </a:r>
            <a:r>
              <a:rPr lang="sk-SK" dirty="0" smtClean="0"/>
              <a:t>, </a:t>
            </a:r>
            <a:r>
              <a:rPr lang="sk-SK" dirty="0" err="1" smtClean="0"/>
              <a:t>tenants</a:t>
            </a:r>
            <a:r>
              <a:rPr lang="sk-SK" dirty="0" smtClean="0"/>
              <a:t> </a:t>
            </a:r>
            <a:r>
              <a:rPr lang="sk-SK" dirty="0" err="1" smtClean="0"/>
              <a:t>who</a:t>
            </a:r>
            <a:r>
              <a:rPr lang="sk-SK" dirty="0" smtClean="0"/>
              <a:t> no </a:t>
            </a:r>
            <a:r>
              <a:rPr lang="sk-SK" dirty="0" err="1" smtClean="0"/>
              <a:t>longer</a:t>
            </a:r>
            <a:r>
              <a:rPr lang="sk-SK" dirty="0" smtClean="0"/>
              <a:t> </a:t>
            </a:r>
            <a:r>
              <a:rPr lang="sk-SK" dirty="0" err="1" smtClean="0"/>
              <a:t>fulfil</a:t>
            </a:r>
            <a:r>
              <a:rPr lang="sk-SK" dirty="0" smtClean="0"/>
              <a:t> </a:t>
            </a:r>
            <a:r>
              <a:rPr lang="sk-SK" dirty="0" err="1" smtClean="0"/>
              <a:t>the</a:t>
            </a:r>
            <a:r>
              <a:rPr lang="sk-SK" dirty="0" smtClean="0"/>
              <a:t> </a:t>
            </a:r>
            <a:r>
              <a:rPr lang="sk-SK" dirty="0" err="1" smtClean="0"/>
              <a:t>eligibility</a:t>
            </a:r>
            <a:r>
              <a:rPr lang="sk-SK" dirty="0" smtClean="0"/>
              <a:t> </a:t>
            </a:r>
            <a:r>
              <a:rPr lang="sk-SK" dirty="0" err="1" smtClean="0"/>
              <a:t>criteria</a:t>
            </a:r>
            <a:r>
              <a:rPr lang="sk-SK" dirty="0" smtClean="0"/>
              <a:t> </a:t>
            </a:r>
            <a:r>
              <a:rPr lang="sk-SK" dirty="0" err="1" smtClean="0"/>
              <a:t>should</a:t>
            </a:r>
            <a:r>
              <a:rPr lang="sk-SK" dirty="0" smtClean="0"/>
              <a:t> </a:t>
            </a:r>
            <a:r>
              <a:rPr lang="sk-SK" dirty="0" err="1" smtClean="0"/>
              <a:t>pay</a:t>
            </a:r>
            <a:r>
              <a:rPr lang="sk-SK" dirty="0" smtClean="0"/>
              <a:t> </a:t>
            </a:r>
            <a:r>
              <a:rPr lang="sk-SK" dirty="0" err="1" smtClean="0"/>
              <a:t>market</a:t>
            </a:r>
            <a:r>
              <a:rPr lang="sk-SK" dirty="0" smtClean="0"/>
              <a:t> </a:t>
            </a:r>
            <a:r>
              <a:rPr lang="sk-SK" dirty="0" err="1" smtClean="0"/>
              <a:t>rents</a:t>
            </a:r>
            <a:r>
              <a:rPr lang="sk-SK" dirty="0" smtClean="0"/>
              <a:t>. </a:t>
            </a:r>
            <a:r>
              <a:rPr lang="sk-SK" dirty="0" smtClean="0"/>
              <a:t>(</a:t>
            </a:r>
            <a:r>
              <a:rPr lang="sk-SK" dirty="0" err="1" smtClean="0"/>
              <a:t>This</a:t>
            </a:r>
            <a:r>
              <a:rPr lang="sk-SK" dirty="0" smtClean="0"/>
              <a:t> </a:t>
            </a:r>
            <a:r>
              <a:rPr lang="sk-SK" dirty="0" err="1" smtClean="0"/>
              <a:t>is</a:t>
            </a:r>
            <a:r>
              <a:rPr lang="sk-SK" dirty="0" smtClean="0"/>
              <a:t> </a:t>
            </a:r>
            <a:r>
              <a:rPr lang="sk-SK" dirty="0" err="1" smtClean="0"/>
              <a:t>the</a:t>
            </a:r>
            <a:r>
              <a:rPr lang="sk-SK" dirty="0" smtClean="0"/>
              <a:t> </a:t>
            </a:r>
            <a:r>
              <a:rPr lang="sk-SK" dirty="0" err="1" smtClean="0"/>
              <a:t>marginal</a:t>
            </a:r>
            <a:r>
              <a:rPr lang="sk-SK" dirty="0" smtClean="0"/>
              <a:t> </a:t>
            </a:r>
            <a:r>
              <a:rPr lang="sk-SK" dirty="0" err="1" smtClean="0"/>
              <a:t>problem</a:t>
            </a:r>
            <a:r>
              <a:rPr lang="sk-SK" dirty="0" smtClean="0"/>
              <a:t> in Slovakia, </a:t>
            </a:r>
            <a:r>
              <a:rPr lang="sk-SK" dirty="0" err="1" smtClean="0"/>
              <a:t>however</a:t>
            </a:r>
            <a:r>
              <a:rPr lang="sk-SK" dirty="0" smtClean="0"/>
              <a:t> in </a:t>
            </a:r>
            <a:r>
              <a:rPr lang="sk-SK" dirty="0" err="1" smtClean="0"/>
              <a:t>some</a:t>
            </a:r>
            <a:r>
              <a:rPr lang="sk-SK" dirty="0" smtClean="0"/>
              <a:t> </a:t>
            </a:r>
            <a:r>
              <a:rPr lang="sk-SK" dirty="0" err="1" smtClean="0"/>
              <a:t>contries</a:t>
            </a:r>
            <a:r>
              <a:rPr lang="sk-SK" dirty="0" smtClean="0"/>
              <a:t> </a:t>
            </a:r>
            <a:r>
              <a:rPr lang="sk-SK" dirty="0" err="1" smtClean="0"/>
              <a:t>it</a:t>
            </a:r>
            <a:r>
              <a:rPr lang="sk-SK" dirty="0" smtClean="0"/>
              <a:t> </a:t>
            </a:r>
            <a:r>
              <a:rPr lang="sk-SK" dirty="0" err="1" smtClean="0"/>
              <a:t>is</a:t>
            </a:r>
            <a:r>
              <a:rPr lang="sk-SK" dirty="0" smtClean="0"/>
              <a:t> </a:t>
            </a:r>
            <a:r>
              <a:rPr lang="sk-SK" dirty="0" err="1" smtClean="0"/>
              <a:t>the</a:t>
            </a:r>
            <a:r>
              <a:rPr lang="sk-SK" dirty="0" smtClean="0"/>
              <a:t> </a:t>
            </a:r>
            <a:r>
              <a:rPr lang="sk-SK" dirty="0" err="1" smtClean="0"/>
              <a:t>serious</a:t>
            </a:r>
            <a:r>
              <a:rPr lang="sk-SK" dirty="0" smtClean="0"/>
              <a:t> </a:t>
            </a:r>
            <a:r>
              <a:rPr lang="sk-SK" dirty="0" err="1" smtClean="0"/>
              <a:t>problem</a:t>
            </a:r>
            <a:r>
              <a:rPr lang="sk-SK" dirty="0" smtClean="0"/>
              <a:t>)</a:t>
            </a:r>
            <a:endParaRPr lang="sk-SK" dirty="0" smtClean="0"/>
          </a:p>
          <a:p>
            <a:r>
              <a:rPr lang="sk-SK" dirty="0" smtClean="0"/>
              <a:t></a:t>
            </a:r>
            <a:r>
              <a:rPr lang="en-US" dirty="0" smtClean="0"/>
              <a:t>housing supply policies </a:t>
            </a:r>
            <a:r>
              <a:rPr lang="sk-SK" dirty="0" smtClean="0"/>
              <a:t>are </a:t>
            </a:r>
            <a:r>
              <a:rPr lang="sk-SK" dirty="0" err="1" smtClean="0"/>
              <a:t>needed</a:t>
            </a:r>
            <a:r>
              <a:rPr lang="sk-SK" dirty="0" smtClean="0"/>
              <a:t> to </a:t>
            </a:r>
            <a:r>
              <a:rPr lang="sk-SK" dirty="0" err="1" smtClean="0"/>
              <a:t>be</a:t>
            </a:r>
            <a:r>
              <a:rPr lang="sk-SK" dirty="0" smtClean="0"/>
              <a:t> </a:t>
            </a:r>
            <a:r>
              <a:rPr lang="sk-SK" dirty="0" err="1" smtClean="0"/>
              <a:t>developed</a:t>
            </a:r>
            <a:r>
              <a:rPr lang="sk-SK" dirty="0" smtClean="0"/>
              <a:t> in </a:t>
            </a:r>
            <a:r>
              <a:rPr lang="sk-SK" dirty="0" err="1" smtClean="0"/>
              <a:t>addition</a:t>
            </a:r>
            <a:r>
              <a:rPr lang="sk-SK" dirty="0" smtClean="0"/>
              <a:t> to </a:t>
            </a:r>
            <a:r>
              <a:rPr lang="en-US" dirty="0" smtClean="0"/>
              <a:t>to labor market policies aiming at the same thing.</a:t>
            </a:r>
            <a:endParaRPr lang="sk-SK" dirty="0" smtClean="0"/>
          </a:p>
          <a:p>
            <a:endParaRPr lang="sk-S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Recommendations</a:t>
            </a:r>
            <a:endParaRPr lang="sk-SK" dirty="0"/>
          </a:p>
        </p:txBody>
      </p:sp>
      <p:sp>
        <p:nvSpPr>
          <p:cNvPr id="3" name="Zástupný symbol obsahu 2"/>
          <p:cNvSpPr>
            <a:spLocks noGrp="1"/>
          </p:cNvSpPr>
          <p:nvPr>
            <p:ph idx="1"/>
          </p:nvPr>
        </p:nvSpPr>
        <p:spPr/>
        <p:txBody>
          <a:bodyPr>
            <a:normAutofit fontScale="77500" lnSpcReduction="20000"/>
          </a:bodyPr>
          <a:lstStyle/>
          <a:p>
            <a:r>
              <a:rPr lang="sk-SK" dirty="0" smtClean="0"/>
              <a:t> </a:t>
            </a:r>
            <a:r>
              <a:rPr lang="sk-SK" dirty="0" err="1" smtClean="0"/>
              <a:t>Consider</a:t>
            </a:r>
            <a:r>
              <a:rPr lang="sk-SK" dirty="0" smtClean="0"/>
              <a:t> </a:t>
            </a:r>
            <a:r>
              <a:rPr lang="sk-SK" dirty="0" err="1" smtClean="0"/>
              <a:t>phasing</a:t>
            </a:r>
            <a:r>
              <a:rPr lang="sk-SK" dirty="0" smtClean="0"/>
              <a:t> </a:t>
            </a:r>
            <a:r>
              <a:rPr lang="sk-SK" dirty="0" err="1" smtClean="0"/>
              <a:t>out</a:t>
            </a:r>
            <a:r>
              <a:rPr lang="sk-SK" dirty="0" smtClean="0"/>
              <a:t> </a:t>
            </a:r>
            <a:r>
              <a:rPr lang="sk-SK" dirty="0" err="1" smtClean="0"/>
              <a:t>the</a:t>
            </a:r>
            <a:r>
              <a:rPr lang="sk-SK" dirty="0" smtClean="0"/>
              <a:t> </a:t>
            </a:r>
            <a:r>
              <a:rPr lang="sk-SK" dirty="0" err="1" smtClean="0"/>
              <a:t>tenant</a:t>
            </a:r>
            <a:r>
              <a:rPr lang="sk-SK" dirty="0" smtClean="0"/>
              <a:t> </a:t>
            </a:r>
            <a:r>
              <a:rPr lang="sk-SK" dirty="0" err="1" smtClean="0"/>
              <a:t>protection</a:t>
            </a:r>
            <a:r>
              <a:rPr lang="sk-SK" dirty="0" smtClean="0"/>
              <a:t> </a:t>
            </a:r>
            <a:r>
              <a:rPr lang="sk-SK" dirty="0" err="1" smtClean="0"/>
              <a:t>for</a:t>
            </a:r>
            <a:r>
              <a:rPr lang="sk-SK" dirty="0" smtClean="0"/>
              <a:t> </a:t>
            </a:r>
            <a:r>
              <a:rPr lang="sk-SK" dirty="0" err="1" smtClean="0"/>
              <a:t>indefinite</a:t>
            </a:r>
            <a:r>
              <a:rPr lang="sk-SK" dirty="0" smtClean="0"/>
              <a:t> </a:t>
            </a:r>
            <a:r>
              <a:rPr lang="sk-SK" dirty="0" err="1" smtClean="0"/>
              <a:t>rental</a:t>
            </a:r>
            <a:r>
              <a:rPr lang="sk-SK" dirty="0" smtClean="0"/>
              <a:t> </a:t>
            </a:r>
            <a:r>
              <a:rPr lang="sk-SK" dirty="0" err="1" smtClean="0"/>
              <a:t>contracts</a:t>
            </a:r>
            <a:r>
              <a:rPr lang="sk-SK" dirty="0" smtClean="0"/>
              <a:t>.</a:t>
            </a:r>
          </a:p>
          <a:p>
            <a:r>
              <a:rPr lang="en-US" dirty="0" smtClean="0"/>
              <a:t>A </a:t>
            </a:r>
            <a:r>
              <a:rPr lang="en-US" dirty="0" smtClean="0"/>
              <a:t>common feature of the housing allowance </a:t>
            </a:r>
            <a:r>
              <a:rPr lang="en-US" dirty="0" smtClean="0"/>
              <a:t>is </a:t>
            </a:r>
            <a:r>
              <a:rPr lang="en-US" dirty="0" smtClean="0"/>
              <a:t>its marginal </a:t>
            </a:r>
            <a:r>
              <a:rPr lang="en-US" dirty="0" smtClean="0"/>
              <a:t>significance</a:t>
            </a:r>
            <a:r>
              <a:rPr lang="sk-SK" dirty="0" smtClean="0"/>
              <a:t> (OECD </a:t>
            </a:r>
            <a:r>
              <a:rPr lang="sk-SK" dirty="0" err="1" smtClean="0"/>
              <a:t>research</a:t>
            </a:r>
            <a:r>
              <a:rPr lang="sk-SK" dirty="0" smtClean="0"/>
              <a:t>)</a:t>
            </a:r>
            <a:r>
              <a:rPr lang="en-US" dirty="0" smtClean="0"/>
              <a:t>. </a:t>
            </a:r>
            <a:r>
              <a:rPr lang="en-US" dirty="0" smtClean="0"/>
              <a:t>Its role is limited to income maintenance for the lowest income families, rather than being an effective demand-side housing policy instrument. The many restrictive conditions </a:t>
            </a:r>
            <a:r>
              <a:rPr lang="en-US" dirty="0" smtClean="0"/>
              <a:t>apply</a:t>
            </a:r>
            <a:r>
              <a:rPr lang="sk-SK" dirty="0" smtClean="0"/>
              <a:t> to </a:t>
            </a:r>
            <a:r>
              <a:rPr lang="sk-SK" dirty="0" err="1" smtClean="0"/>
              <a:t>the</a:t>
            </a:r>
            <a:r>
              <a:rPr lang="sk-SK" dirty="0" smtClean="0"/>
              <a:t> </a:t>
            </a:r>
            <a:r>
              <a:rPr lang="sk-SK" dirty="0" err="1" smtClean="0"/>
              <a:t>possibility</a:t>
            </a:r>
            <a:r>
              <a:rPr lang="sk-SK" dirty="0" smtClean="0"/>
              <a:t> </a:t>
            </a:r>
            <a:r>
              <a:rPr lang="sk-SK" dirty="0" err="1" smtClean="0"/>
              <a:t>to</a:t>
            </a:r>
            <a:r>
              <a:rPr lang="sk-SK" dirty="0" smtClean="0"/>
              <a:t> </a:t>
            </a:r>
            <a:r>
              <a:rPr lang="sk-SK" dirty="0" err="1" smtClean="0"/>
              <a:t>receive</a:t>
            </a:r>
            <a:r>
              <a:rPr lang="sk-SK" dirty="0" smtClean="0"/>
              <a:t> </a:t>
            </a:r>
            <a:r>
              <a:rPr lang="sk-SK" dirty="0" err="1" smtClean="0"/>
              <a:t>the</a:t>
            </a:r>
            <a:r>
              <a:rPr lang="sk-SK" dirty="0" smtClean="0"/>
              <a:t> </a:t>
            </a:r>
            <a:r>
              <a:rPr lang="sk-SK" dirty="0" err="1" smtClean="0"/>
              <a:t>allowances</a:t>
            </a:r>
            <a:r>
              <a:rPr lang="en-US" dirty="0" smtClean="0"/>
              <a:t> </a:t>
            </a:r>
            <a:r>
              <a:rPr lang="en-US" dirty="0" smtClean="0"/>
              <a:t>(income ceilings) </a:t>
            </a:r>
            <a:endParaRPr lang="sk-SK" dirty="0" smtClean="0"/>
          </a:p>
          <a:p>
            <a:r>
              <a:rPr lang="sk-SK" dirty="0" err="1" smtClean="0"/>
              <a:t>Consider</a:t>
            </a:r>
            <a:r>
              <a:rPr lang="sk-SK" dirty="0" smtClean="0"/>
              <a:t> </a:t>
            </a:r>
            <a:r>
              <a:rPr lang="sk-SK" dirty="0" err="1" smtClean="0"/>
              <a:t>raising</a:t>
            </a:r>
            <a:r>
              <a:rPr lang="sk-SK" dirty="0" smtClean="0"/>
              <a:t> </a:t>
            </a:r>
            <a:r>
              <a:rPr lang="sk-SK" dirty="0" err="1" smtClean="0"/>
              <a:t>housing</a:t>
            </a:r>
            <a:r>
              <a:rPr lang="sk-SK" dirty="0" smtClean="0"/>
              <a:t> </a:t>
            </a:r>
            <a:r>
              <a:rPr lang="sk-SK" dirty="0" err="1" smtClean="0"/>
              <a:t>allowances</a:t>
            </a:r>
            <a:r>
              <a:rPr lang="sk-SK" dirty="0" smtClean="0"/>
              <a:t>, </a:t>
            </a:r>
            <a:r>
              <a:rPr lang="sk-SK" dirty="0" err="1" smtClean="0"/>
              <a:t>make</a:t>
            </a:r>
            <a:r>
              <a:rPr lang="sk-SK" dirty="0" smtClean="0"/>
              <a:t> </a:t>
            </a:r>
            <a:r>
              <a:rPr lang="sk-SK" dirty="0" err="1" smtClean="0"/>
              <a:t>them</a:t>
            </a:r>
            <a:r>
              <a:rPr lang="sk-SK" dirty="0" smtClean="0"/>
              <a:t> more </a:t>
            </a:r>
            <a:r>
              <a:rPr lang="sk-SK" dirty="0" err="1" smtClean="0"/>
              <a:t>widely</a:t>
            </a:r>
            <a:r>
              <a:rPr lang="sk-SK" dirty="0" smtClean="0"/>
              <a:t> </a:t>
            </a:r>
            <a:r>
              <a:rPr lang="sk-SK" dirty="0" err="1" smtClean="0"/>
              <a:t>available</a:t>
            </a:r>
            <a:r>
              <a:rPr lang="sk-SK" dirty="0" smtClean="0"/>
              <a:t> (</a:t>
            </a:r>
            <a:r>
              <a:rPr lang="sk-SK" dirty="0" err="1" smtClean="0"/>
              <a:t>also</a:t>
            </a:r>
            <a:r>
              <a:rPr lang="sk-SK" dirty="0" smtClean="0"/>
              <a:t> to </a:t>
            </a:r>
            <a:r>
              <a:rPr lang="sk-SK" dirty="0" err="1" smtClean="0"/>
              <a:t>persons</a:t>
            </a:r>
            <a:r>
              <a:rPr lang="sk-SK" dirty="0" smtClean="0"/>
              <a:t> in </a:t>
            </a:r>
            <a:r>
              <a:rPr lang="sk-SK" dirty="0" err="1" smtClean="0"/>
              <a:t>work</a:t>
            </a:r>
            <a:r>
              <a:rPr lang="sk-SK" dirty="0" smtClean="0"/>
              <a:t>) and </a:t>
            </a:r>
            <a:r>
              <a:rPr lang="sk-SK" dirty="0" err="1" smtClean="0"/>
              <a:t>take</a:t>
            </a:r>
            <a:r>
              <a:rPr lang="sk-SK" dirty="0" smtClean="0"/>
              <a:t> </a:t>
            </a:r>
            <a:r>
              <a:rPr lang="sk-SK" dirty="0" err="1" smtClean="0"/>
              <a:t>into</a:t>
            </a:r>
            <a:r>
              <a:rPr lang="sk-SK" dirty="0" smtClean="0"/>
              <a:t> </a:t>
            </a:r>
            <a:r>
              <a:rPr lang="sk-SK" dirty="0" err="1" smtClean="0"/>
              <a:t>account</a:t>
            </a:r>
            <a:r>
              <a:rPr lang="sk-SK" dirty="0" smtClean="0"/>
              <a:t> </a:t>
            </a:r>
            <a:r>
              <a:rPr lang="sk-SK" dirty="0" err="1" smtClean="0"/>
              <a:t>regional</a:t>
            </a:r>
            <a:r>
              <a:rPr lang="sk-SK" dirty="0" smtClean="0"/>
              <a:t> </a:t>
            </a:r>
            <a:r>
              <a:rPr lang="sk-SK" dirty="0" err="1" smtClean="0"/>
              <a:t>differences</a:t>
            </a:r>
            <a:r>
              <a:rPr lang="sk-SK" dirty="0" smtClean="0"/>
              <a:t> in </a:t>
            </a:r>
            <a:r>
              <a:rPr lang="sk-SK" dirty="0" err="1" smtClean="0"/>
              <a:t>housing</a:t>
            </a:r>
            <a:r>
              <a:rPr lang="sk-SK" dirty="0" smtClean="0"/>
              <a:t> </a:t>
            </a:r>
            <a:r>
              <a:rPr lang="sk-SK" dirty="0" err="1" smtClean="0"/>
              <a:t>costs</a:t>
            </a:r>
            <a:r>
              <a:rPr lang="sk-SK" dirty="0" smtClean="0"/>
              <a:t> </a:t>
            </a:r>
            <a:r>
              <a:rPr lang="sk-SK" dirty="0" err="1" smtClean="0"/>
              <a:t>when</a:t>
            </a:r>
            <a:r>
              <a:rPr lang="sk-SK" dirty="0" smtClean="0"/>
              <a:t> </a:t>
            </a:r>
            <a:r>
              <a:rPr lang="sk-SK" dirty="0" err="1" smtClean="0"/>
              <a:t>setting</a:t>
            </a:r>
            <a:r>
              <a:rPr lang="sk-SK" dirty="0" smtClean="0"/>
              <a:t> </a:t>
            </a:r>
            <a:r>
              <a:rPr lang="sk-SK" dirty="0" err="1" smtClean="0"/>
              <a:t>the</a:t>
            </a:r>
            <a:r>
              <a:rPr lang="sk-SK" dirty="0" smtClean="0"/>
              <a:t> </a:t>
            </a:r>
            <a:r>
              <a:rPr lang="sk-SK" dirty="0" err="1" smtClean="0"/>
              <a:t>amounts</a:t>
            </a:r>
            <a:r>
              <a:rPr lang="sk-SK" dirty="0" smtClean="0"/>
              <a:t>.</a:t>
            </a:r>
          </a:p>
          <a:p>
            <a:endParaRPr lang="sk-SK" dirty="0" smtClean="0"/>
          </a:p>
          <a:p>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Housing</a:t>
            </a:r>
            <a:r>
              <a:rPr lang="sk-SK" dirty="0" smtClean="0"/>
              <a:t> </a:t>
            </a:r>
            <a:r>
              <a:rPr lang="sk-SK" dirty="0" err="1" smtClean="0"/>
              <a:t>construction</a:t>
            </a:r>
            <a:endParaRPr lang="sk-SK" dirty="0"/>
          </a:p>
        </p:txBody>
      </p:sp>
      <p:sp>
        <p:nvSpPr>
          <p:cNvPr id="3" name="Zástupný symbol obsahu 2"/>
          <p:cNvSpPr>
            <a:spLocks noGrp="1"/>
          </p:cNvSpPr>
          <p:nvPr>
            <p:ph idx="1"/>
          </p:nvPr>
        </p:nvSpPr>
        <p:spPr/>
        <p:txBody>
          <a:bodyPr/>
          <a:lstStyle/>
          <a:p>
            <a:r>
              <a:rPr lang="en-US" dirty="0"/>
              <a:t>During the times of centrally planned economy the new housing construction was funded mostly by the state and built by the public companies or by the people </a:t>
            </a:r>
            <a:r>
              <a:rPr lang="en-US" dirty="0" smtClean="0"/>
              <a:t>themselves</a:t>
            </a:r>
            <a:r>
              <a:rPr lang="sk-SK" dirty="0" smtClean="0"/>
              <a:t>.</a:t>
            </a:r>
            <a:endParaRPr lang="sk-SK" dirty="0"/>
          </a:p>
        </p:txBody>
      </p:sp>
    </p:spTree>
    <p:extLst>
      <p:ext uri="{BB962C8B-B14F-4D97-AF65-F5344CB8AC3E}">
        <p14:creationId xmlns="" xmlns:p14="http://schemas.microsoft.com/office/powerpoint/2010/main" val="1208595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Conclusions</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err="1" smtClean="0"/>
              <a:t>Rental</a:t>
            </a:r>
            <a:r>
              <a:rPr lang="sk-SK" dirty="0" smtClean="0"/>
              <a:t> </a:t>
            </a:r>
            <a:r>
              <a:rPr lang="sk-SK" dirty="0" err="1" smtClean="0"/>
              <a:t>housing</a:t>
            </a:r>
            <a:r>
              <a:rPr lang="sk-SK" dirty="0" smtClean="0"/>
              <a:t> </a:t>
            </a:r>
            <a:r>
              <a:rPr lang="sk-SK" dirty="0" err="1" smtClean="0"/>
              <a:t>sector</a:t>
            </a:r>
            <a:r>
              <a:rPr lang="sk-SK" dirty="0" smtClean="0"/>
              <a:t> in CEE </a:t>
            </a:r>
            <a:r>
              <a:rPr lang="sk-SK" dirty="0" err="1" smtClean="0"/>
              <a:t>countries</a:t>
            </a:r>
            <a:r>
              <a:rPr lang="sk-SK" dirty="0" smtClean="0"/>
              <a:t> </a:t>
            </a:r>
            <a:r>
              <a:rPr lang="sk-SK" dirty="0" err="1" smtClean="0"/>
              <a:t>is</a:t>
            </a:r>
            <a:r>
              <a:rPr lang="sk-SK" dirty="0" smtClean="0"/>
              <a:t> </a:t>
            </a:r>
            <a:r>
              <a:rPr lang="sk-SK" dirty="0" err="1" smtClean="0"/>
              <a:t>really</a:t>
            </a:r>
            <a:r>
              <a:rPr lang="sk-SK" dirty="0" smtClean="0"/>
              <a:t> </a:t>
            </a:r>
            <a:r>
              <a:rPr lang="sk-SK" dirty="0" err="1" smtClean="0"/>
              <a:t>emerging</a:t>
            </a:r>
            <a:r>
              <a:rPr lang="sk-SK" dirty="0" smtClean="0"/>
              <a:t> </a:t>
            </a:r>
            <a:r>
              <a:rPr lang="sk-SK" dirty="0" err="1" smtClean="0"/>
              <a:t>sector</a:t>
            </a:r>
            <a:r>
              <a:rPr lang="sk-SK" dirty="0" smtClean="0"/>
              <a:t>, </a:t>
            </a:r>
            <a:r>
              <a:rPr lang="sk-SK" dirty="0" err="1" smtClean="0"/>
              <a:t>that</a:t>
            </a:r>
            <a:r>
              <a:rPr lang="sk-SK" dirty="0" smtClean="0"/>
              <a:t> </a:t>
            </a:r>
            <a:r>
              <a:rPr lang="sk-SK" dirty="0" err="1" smtClean="0"/>
              <a:t>is</a:t>
            </a:r>
            <a:r>
              <a:rPr lang="sk-SK" dirty="0" smtClean="0"/>
              <a:t> </a:t>
            </a:r>
            <a:r>
              <a:rPr lang="sk-SK" dirty="0" err="1" smtClean="0"/>
              <a:t>still</a:t>
            </a:r>
            <a:r>
              <a:rPr lang="sk-SK" dirty="0" smtClean="0"/>
              <a:t> in </a:t>
            </a:r>
            <a:r>
              <a:rPr lang="sk-SK" dirty="0" err="1" smtClean="0"/>
              <a:t>infancy</a:t>
            </a:r>
            <a:endParaRPr lang="sk-SK" dirty="0" smtClean="0"/>
          </a:p>
          <a:p>
            <a:r>
              <a:rPr lang="en-US" dirty="0" smtClean="0"/>
              <a:t>The majority of subsidies are regressive</a:t>
            </a:r>
            <a:r>
              <a:rPr lang="sk-SK" dirty="0" smtClean="0"/>
              <a:t> </a:t>
            </a:r>
            <a:r>
              <a:rPr lang="en-US" dirty="0" smtClean="0"/>
              <a:t>in nature, supporting access to homeownership, while little government funding is</a:t>
            </a:r>
            <a:r>
              <a:rPr lang="sk-SK" dirty="0" smtClean="0"/>
              <a:t> </a:t>
            </a:r>
            <a:r>
              <a:rPr lang="en-US" dirty="0" smtClean="0"/>
              <a:t>directed to public rental housing, means-tested support or assistance of low</a:t>
            </a:r>
            <a:r>
              <a:rPr lang="sk-SK" dirty="0" smtClean="0"/>
              <a:t> </a:t>
            </a:r>
            <a:r>
              <a:rPr lang="en-US" dirty="0" smtClean="0"/>
              <a:t>income household</a:t>
            </a:r>
            <a:r>
              <a:rPr lang="sk-SK" dirty="0" smtClean="0"/>
              <a:t>s</a:t>
            </a:r>
          </a:p>
          <a:p>
            <a:r>
              <a:rPr lang="sk-SK" dirty="0" err="1" smtClean="0"/>
              <a:t>There</a:t>
            </a:r>
            <a:r>
              <a:rPr lang="sk-SK" dirty="0" smtClean="0"/>
              <a:t> </a:t>
            </a:r>
            <a:r>
              <a:rPr lang="sk-SK" dirty="0" err="1" smtClean="0"/>
              <a:t>is</a:t>
            </a:r>
            <a:r>
              <a:rPr lang="sk-SK" dirty="0" smtClean="0"/>
              <a:t> </a:t>
            </a:r>
            <a:r>
              <a:rPr lang="sk-SK" dirty="0" err="1" smtClean="0"/>
              <a:t>the</a:t>
            </a:r>
            <a:r>
              <a:rPr lang="sk-SK" dirty="0" smtClean="0"/>
              <a:t> </a:t>
            </a:r>
            <a:r>
              <a:rPr lang="sk-SK" dirty="0" err="1" smtClean="0"/>
              <a:t>necessity</a:t>
            </a:r>
            <a:r>
              <a:rPr lang="sk-SK" dirty="0" smtClean="0"/>
              <a:t> to study and </a:t>
            </a:r>
            <a:r>
              <a:rPr lang="sk-SK" dirty="0" err="1" smtClean="0"/>
              <a:t>research</a:t>
            </a:r>
            <a:r>
              <a:rPr lang="sk-SK" dirty="0" smtClean="0"/>
              <a:t> </a:t>
            </a:r>
            <a:r>
              <a:rPr lang="sk-SK" dirty="0" err="1" smtClean="0"/>
              <a:t>above</a:t>
            </a:r>
            <a:r>
              <a:rPr lang="sk-SK" dirty="0" smtClean="0"/>
              <a:t> </a:t>
            </a:r>
            <a:r>
              <a:rPr lang="sk-SK" dirty="0" err="1" smtClean="0"/>
              <a:t>mentioned</a:t>
            </a:r>
            <a:r>
              <a:rPr lang="sk-SK" dirty="0" smtClean="0"/>
              <a:t> </a:t>
            </a:r>
            <a:r>
              <a:rPr lang="sk-SK" dirty="0" err="1" smtClean="0"/>
              <a:t>problems</a:t>
            </a:r>
            <a:r>
              <a:rPr lang="sk-SK" dirty="0" smtClean="0"/>
              <a:t> in detail and </a:t>
            </a:r>
            <a:r>
              <a:rPr lang="sk-SK" dirty="0" err="1" smtClean="0"/>
              <a:t>based</a:t>
            </a:r>
            <a:r>
              <a:rPr lang="sk-SK" dirty="0" smtClean="0"/>
              <a:t> on </a:t>
            </a:r>
            <a:r>
              <a:rPr lang="sk-SK" dirty="0" err="1" smtClean="0"/>
              <a:t>them</a:t>
            </a:r>
            <a:r>
              <a:rPr lang="sk-SK" dirty="0" smtClean="0"/>
              <a:t> to </a:t>
            </a:r>
            <a:r>
              <a:rPr lang="sk-SK" dirty="0" err="1" smtClean="0"/>
              <a:t>propose</a:t>
            </a:r>
            <a:r>
              <a:rPr lang="sk-SK" dirty="0" smtClean="0"/>
              <a:t> </a:t>
            </a:r>
            <a:r>
              <a:rPr lang="sk-SK" dirty="0" err="1" smtClean="0"/>
              <a:t>the</a:t>
            </a:r>
            <a:r>
              <a:rPr lang="sk-SK" dirty="0" smtClean="0"/>
              <a:t> </a:t>
            </a:r>
            <a:r>
              <a:rPr lang="sk-SK" dirty="0" err="1" smtClean="0"/>
              <a:t>incentives</a:t>
            </a:r>
            <a:r>
              <a:rPr lang="sk-SK" dirty="0" smtClean="0"/>
              <a:t> </a:t>
            </a:r>
            <a:r>
              <a:rPr lang="sk-SK" dirty="0" err="1" smtClean="0"/>
              <a:t>for</a:t>
            </a:r>
            <a:r>
              <a:rPr lang="sk-SK" dirty="0" smtClean="0"/>
              <a:t> </a:t>
            </a:r>
            <a:r>
              <a:rPr lang="sk-SK" dirty="0" err="1" smtClean="0"/>
              <a:t>teh</a:t>
            </a:r>
            <a:r>
              <a:rPr lang="sk-SK" dirty="0" smtClean="0"/>
              <a:t> </a:t>
            </a:r>
            <a:r>
              <a:rPr lang="sk-SK" dirty="0" err="1" smtClean="0"/>
              <a:t>develoment</a:t>
            </a:r>
            <a:r>
              <a:rPr lang="sk-SK" dirty="0" smtClean="0"/>
              <a:t> </a:t>
            </a:r>
            <a:r>
              <a:rPr lang="sk-SK" dirty="0" err="1" smtClean="0"/>
              <a:t>of</a:t>
            </a:r>
            <a:r>
              <a:rPr lang="sk-SK" dirty="0" smtClean="0"/>
              <a:t> </a:t>
            </a:r>
            <a:r>
              <a:rPr lang="sk-SK" dirty="0" err="1" smtClean="0"/>
              <a:t>the</a:t>
            </a:r>
            <a:r>
              <a:rPr lang="sk-SK" dirty="0" smtClean="0"/>
              <a:t> </a:t>
            </a:r>
            <a:r>
              <a:rPr lang="sk-SK" dirty="0" err="1" smtClean="0"/>
              <a:t>rental</a:t>
            </a:r>
            <a:r>
              <a:rPr lang="sk-SK" dirty="0" smtClean="0"/>
              <a:t> </a:t>
            </a:r>
            <a:r>
              <a:rPr lang="sk-SK" dirty="0" err="1" smtClean="0"/>
              <a:t>sector</a:t>
            </a:r>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East</a:t>
            </a:r>
            <a:r>
              <a:rPr lang="sk-SK" dirty="0" smtClean="0"/>
              <a:t> </a:t>
            </a:r>
            <a:r>
              <a:rPr lang="sk-SK" dirty="0" err="1" smtClean="0"/>
              <a:t>European</a:t>
            </a:r>
            <a:r>
              <a:rPr lang="sk-SK" dirty="0" smtClean="0"/>
              <a:t> </a:t>
            </a:r>
            <a:r>
              <a:rPr lang="sk-SK" dirty="0" err="1" smtClean="0"/>
              <a:t>H</a:t>
            </a:r>
            <a:r>
              <a:rPr lang="sk-SK" dirty="0" err="1" smtClean="0"/>
              <a:t>ousing</a:t>
            </a:r>
            <a:r>
              <a:rPr lang="sk-SK" dirty="0" smtClean="0"/>
              <a:t> </a:t>
            </a:r>
            <a:r>
              <a:rPr lang="sk-SK" dirty="0" smtClean="0"/>
              <a:t>M</a:t>
            </a:r>
            <a:r>
              <a:rPr lang="sk-SK" dirty="0" smtClean="0"/>
              <a:t>odel </a:t>
            </a:r>
            <a:r>
              <a:rPr lang="sk-SK" dirty="0" err="1" smtClean="0"/>
              <a:t>before</a:t>
            </a:r>
            <a:r>
              <a:rPr lang="sk-SK" dirty="0" smtClean="0"/>
              <a:t> 1990</a:t>
            </a:r>
            <a:endParaRPr lang="sk-SK" dirty="0"/>
          </a:p>
        </p:txBody>
      </p:sp>
      <p:sp>
        <p:nvSpPr>
          <p:cNvPr id="3" name="Zástupný symbol obsahu 2"/>
          <p:cNvSpPr>
            <a:spLocks noGrp="1"/>
          </p:cNvSpPr>
          <p:nvPr>
            <p:ph idx="1"/>
          </p:nvPr>
        </p:nvSpPr>
        <p:spPr/>
        <p:txBody>
          <a:bodyPr/>
          <a:lstStyle/>
          <a:p>
            <a:r>
              <a:rPr lang="sk-SK" dirty="0" err="1" smtClean="0"/>
              <a:t>Production</a:t>
            </a:r>
            <a:r>
              <a:rPr lang="sk-SK" dirty="0" smtClean="0"/>
              <a:t>, </a:t>
            </a:r>
            <a:r>
              <a:rPr lang="sk-SK" dirty="0" err="1" smtClean="0"/>
              <a:t>consumption</a:t>
            </a:r>
            <a:r>
              <a:rPr lang="sk-SK" dirty="0" smtClean="0"/>
              <a:t> and </a:t>
            </a:r>
            <a:r>
              <a:rPr lang="sk-SK" dirty="0" err="1" smtClean="0"/>
              <a:t>allocation</a:t>
            </a:r>
            <a:r>
              <a:rPr lang="sk-SK" dirty="0" smtClean="0"/>
              <a:t> </a:t>
            </a:r>
            <a:r>
              <a:rPr lang="sk-SK" dirty="0" err="1" smtClean="0"/>
              <a:t>of</a:t>
            </a:r>
            <a:r>
              <a:rPr lang="sk-SK" dirty="0" smtClean="0"/>
              <a:t> </a:t>
            </a:r>
            <a:r>
              <a:rPr lang="sk-SK" dirty="0" err="1" smtClean="0"/>
              <a:t>housing</a:t>
            </a:r>
            <a:r>
              <a:rPr lang="sk-SK" dirty="0" smtClean="0"/>
              <a:t> </a:t>
            </a:r>
            <a:r>
              <a:rPr lang="sk-SK" dirty="0" err="1" smtClean="0"/>
              <a:t>dominated</a:t>
            </a:r>
            <a:r>
              <a:rPr lang="sk-SK" dirty="0" smtClean="0"/>
              <a:t> by state, </a:t>
            </a:r>
            <a:r>
              <a:rPr lang="sk-SK" dirty="0" err="1" smtClean="0"/>
              <a:t>functioning</a:t>
            </a:r>
            <a:r>
              <a:rPr lang="sk-SK" dirty="0" smtClean="0"/>
              <a:t> </a:t>
            </a:r>
            <a:r>
              <a:rPr lang="sk-SK" dirty="0" err="1" smtClean="0"/>
              <a:t>of</a:t>
            </a:r>
            <a:r>
              <a:rPr lang="sk-SK" dirty="0" smtClean="0"/>
              <a:t> </a:t>
            </a:r>
            <a:r>
              <a:rPr lang="sk-SK" dirty="0" err="1" smtClean="0"/>
              <a:t>market</a:t>
            </a:r>
            <a:r>
              <a:rPr lang="sk-SK" dirty="0" smtClean="0"/>
              <a:t> </a:t>
            </a:r>
            <a:r>
              <a:rPr lang="sk-SK" dirty="0" err="1" smtClean="0"/>
              <a:t>subordinated</a:t>
            </a:r>
            <a:endParaRPr lang="sk-SK" dirty="0" smtClean="0"/>
          </a:p>
          <a:p>
            <a:r>
              <a:rPr lang="sk-SK" dirty="0" err="1" smtClean="0"/>
              <a:t>Housing</a:t>
            </a:r>
            <a:r>
              <a:rPr lang="sk-SK" dirty="0" smtClean="0"/>
              <a:t>- </a:t>
            </a:r>
            <a:r>
              <a:rPr lang="sk-SK" dirty="0" err="1" smtClean="0"/>
              <a:t>the</a:t>
            </a:r>
            <a:r>
              <a:rPr lang="sk-SK" dirty="0" smtClean="0"/>
              <a:t> </a:t>
            </a:r>
            <a:r>
              <a:rPr lang="sk-SK" dirty="0" err="1" smtClean="0"/>
              <a:t>social</a:t>
            </a:r>
            <a:r>
              <a:rPr lang="sk-SK" dirty="0" smtClean="0"/>
              <a:t> </a:t>
            </a:r>
            <a:r>
              <a:rPr lang="sk-SK" dirty="0" err="1" smtClean="0"/>
              <a:t>right</a:t>
            </a:r>
            <a:r>
              <a:rPr lang="sk-SK" dirty="0" smtClean="0"/>
              <a:t>  </a:t>
            </a:r>
            <a:r>
              <a:rPr lang="sk-SK" dirty="0" err="1" smtClean="0"/>
              <a:t>serving</a:t>
            </a:r>
            <a:r>
              <a:rPr lang="sk-SK" dirty="0" smtClean="0"/>
              <a:t> </a:t>
            </a:r>
            <a:r>
              <a:rPr lang="sk-SK" dirty="0" err="1" smtClean="0"/>
              <a:t>the</a:t>
            </a:r>
            <a:r>
              <a:rPr lang="sk-SK" dirty="0" smtClean="0"/>
              <a:t> </a:t>
            </a:r>
            <a:r>
              <a:rPr lang="sk-SK" dirty="0" err="1" smtClean="0"/>
              <a:t>housing</a:t>
            </a:r>
            <a:r>
              <a:rPr lang="sk-SK" dirty="0" smtClean="0"/>
              <a:t> </a:t>
            </a:r>
            <a:r>
              <a:rPr lang="sk-SK" dirty="0" err="1" smtClean="0"/>
              <a:t>needs</a:t>
            </a:r>
            <a:r>
              <a:rPr lang="sk-SK" dirty="0" smtClean="0"/>
              <a:t>, </a:t>
            </a:r>
            <a:r>
              <a:rPr lang="sk-SK" dirty="0" err="1" smtClean="0"/>
              <a:t>but</a:t>
            </a:r>
            <a:r>
              <a:rPr lang="sk-SK" dirty="0" smtClean="0"/>
              <a:t> </a:t>
            </a:r>
            <a:r>
              <a:rPr lang="sk-SK" dirty="0" err="1" smtClean="0"/>
              <a:t>not</a:t>
            </a:r>
            <a:r>
              <a:rPr lang="sk-SK" dirty="0" smtClean="0"/>
              <a:t> </a:t>
            </a:r>
            <a:r>
              <a:rPr lang="sk-SK" dirty="0" err="1" smtClean="0"/>
              <a:t>commodity</a:t>
            </a:r>
            <a:r>
              <a:rPr lang="sk-SK" dirty="0" smtClean="0"/>
              <a:t> (</a:t>
            </a:r>
            <a:r>
              <a:rPr lang="sk-SK" dirty="0" err="1" smtClean="0"/>
              <a:t>Hegedus</a:t>
            </a:r>
            <a:r>
              <a:rPr lang="sk-SK" dirty="0" smtClean="0"/>
              <a:t>, </a:t>
            </a:r>
            <a:r>
              <a:rPr lang="sk-SK" dirty="0" err="1" smtClean="0"/>
              <a:t>Teller</a:t>
            </a:r>
            <a:r>
              <a:rPr lang="sk-SK" dirty="0" smtClean="0"/>
              <a:t> 2006)</a:t>
            </a:r>
          </a:p>
          <a:p>
            <a:r>
              <a:rPr lang="sk-SK" dirty="0" err="1" smtClean="0"/>
              <a:t>Public</a:t>
            </a:r>
            <a:r>
              <a:rPr lang="sk-SK" dirty="0" smtClean="0"/>
              <a:t> </a:t>
            </a:r>
            <a:r>
              <a:rPr lang="sk-SK" dirty="0" err="1" smtClean="0"/>
              <a:t>rented</a:t>
            </a:r>
            <a:r>
              <a:rPr lang="sk-SK" dirty="0" smtClean="0"/>
              <a:t> </a:t>
            </a:r>
            <a:r>
              <a:rPr lang="sk-SK" dirty="0" err="1" smtClean="0"/>
              <a:t>housing</a:t>
            </a:r>
            <a:r>
              <a:rPr lang="sk-SK" dirty="0" smtClean="0"/>
              <a:t> – </a:t>
            </a:r>
            <a:r>
              <a:rPr lang="sk-SK" dirty="0" err="1" smtClean="0"/>
              <a:t>at</a:t>
            </a:r>
            <a:r>
              <a:rPr lang="sk-SK" dirty="0" smtClean="0"/>
              <a:t> </a:t>
            </a:r>
            <a:r>
              <a:rPr lang="sk-SK" dirty="0" err="1" smtClean="0"/>
              <a:t>the</a:t>
            </a:r>
            <a:r>
              <a:rPr lang="sk-SK" dirty="0" smtClean="0"/>
              <a:t> </a:t>
            </a:r>
            <a:r>
              <a:rPr lang="sk-SK" dirty="0" err="1" smtClean="0"/>
              <a:t>forefront</a:t>
            </a:r>
            <a:r>
              <a:rPr lang="sk-SK" dirty="0" smtClean="0"/>
              <a:t> </a:t>
            </a:r>
            <a:r>
              <a:rPr lang="sk-SK" dirty="0" err="1" smtClean="0"/>
              <a:t>of</a:t>
            </a:r>
            <a:r>
              <a:rPr lang="sk-SK" dirty="0" smtClean="0"/>
              <a:t> </a:t>
            </a:r>
            <a:r>
              <a:rPr lang="sk-SK" dirty="0" err="1" smtClean="0"/>
              <a:t>socialist</a:t>
            </a:r>
            <a:r>
              <a:rPr lang="sk-SK" dirty="0" smtClean="0"/>
              <a:t> </a:t>
            </a:r>
            <a:r>
              <a:rPr lang="sk-SK" dirty="0" err="1" smtClean="0"/>
              <a:t>housing</a:t>
            </a:r>
            <a:r>
              <a:rPr lang="sk-SK" dirty="0" smtClean="0"/>
              <a:t> model</a:t>
            </a:r>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Creation</a:t>
            </a:r>
            <a:r>
              <a:rPr lang="sk-SK" dirty="0" smtClean="0"/>
              <a:t> </a:t>
            </a:r>
            <a:r>
              <a:rPr lang="sk-SK" dirty="0" err="1" smtClean="0"/>
              <a:t>of</a:t>
            </a:r>
            <a:r>
              <a:rPr lang="sk-SK" dirty="0" smtClean="0"/>
              <a:t> </a:t>
            </a:r>
            <a:r>
              <a:rPr lang="sk-SK" dirty="0" err="1" smtClean="0"/>
              <a:t>housing</a:t>
            </a:r>
            <a:r>
              <a:rPr lang="sk-SK" dirty="0" smtClean="0"/>
              <a:t> </a:t>
            </a:r>
            <a:r>
              <a:rPr lang="sk-SK" dirty="0" err="1" smtClean="0"/>
              <a:t>markets</a:t>
            </a:r>
            <a:r>
              <a:rPr lang="sk-SK" dirty="0" smtClean="0"/>
              <a:t> </a:t>
            </a:r>
            <a:r>
              <a:rPr lang="sk-SK" dirty="0" err="1" smtClean="0"/>
              <a:t>after</a:t>
            </a:r>
            <a:r>
              <a:rPr lang="sk-SK" dirty="0" smtClean="0"/>
              <a:t> 1989</a:t>
            </a:r>
            <a:endParaRPr lang="sk-SK" dirty="0"/>
          </a:p>
        </p:txBody>
      </p:sp>
      <p:sp>
        <p:nvSpPr>
          <p:cNvPr id="3" name="Zástupný symbol obsahu 2"/>
          <p:cNvSpPr>
            <a:spLocks noGrp="1"/>
          </p:cNvSpPr>
          <p:nvPr>
            <p:ph idx="1"/>
          </p:nvPr>
        </p:nvSpPr>
        <p:spPr/>
        <p:txBody>
          <a:bodyPr>
            <a:normAutofit lnSpcReduction="10000"/>
          </a:bodyPr>
          <a:lstStyle/>
          <a:p>
            <a:r>
              <a:rPr lang="sk-SK" dirty="0" smtClean="0"/>
              <a:t>P</a:t>
            </a:r>
            <a:r>
              <a:rPr lang="en-US" dirty="0" err="1" smtClean="0"/>
              <a:t>rivatization</a:t>
            </a:r>
            <a:r>
              <a:rPr lang="en-US" dirty="0" smtClean="0"/>
              <a:t> </a:t>
            </a:r>
            <a:r>
              <a:rPr lang="en-US" dirty="0"/>
              <a:t>and the restitution of the housing </a:t>
            </a:r>
            <a:r>
              <a:rPr lang="en-US" dirty="0" smtClean="0"/>
              <a:t>stock</a:t>
            </a:r>
            <a:endParaRPr lang="sk-SK" dirty="0" smtClean="0"/>
          </a:p>
          <a:p>
            <a:r>
              <a:rPr lang="sk-SK" dirty="0" smtClean="0"/>
              <a:t>P</a:t>
            </a:r>
            <a:r>
              <a:rPr lang="en-US" dirty="0" err="1" smtClean="0"/>
              <a:t>roperties</a:t>
            </a:r>
            <a:r>
              <a:rPr lang="en-US" dirty="0" smtClean="0"/>
              <a:t> </a:t>
            </a:r>
            <a:r>
              <a:rPr lang="en-US" dirty="0"/>
              <a:t>were sold for low prices that were quite distinct from the economic </a:t>
            </a:r>
            <a:r>
              <a:rPr lang="en-US" dirty="0" smtClean="0"/>
              <a:t>fundamentals</a:t>
            </a:r>
            <a:endParaRPr lang="sk-SK" dirty="0" smtClean="0"/>
          </a:p>
          <a:p>
            <a:r>
              <a:rPr lang="en-US" dirty="0"/>
              <a:t>Only after several years the prices on the residential markets became more realistic, but the problem of the adequate supply and demand is still not solved</a:t>
            </a:r>
            <a:endParaRPr lang="sk-SK" dirty="0"/>
          </a:p>
        </p:txBody>
      </p:sp>
    </p:spTree>
    <p:extLst>
      <p:ext uri="{BB962C8B-B14F-4D97-AF65-F5344CB8AC3E}">
        <p14:creationId xmlns="" xmlns:p14="http://schemas.microsoft.com/office/powerpoint/2010/main" val="363434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Transformation</a:t>
            </a:r>
            <a:r>
              <a:rPr lang="sk-SK" dirty="0" smtClean="0"/>
              <a:t> to </a:t>
            </a:r>
            <a:r>
              <a:rPr lang="sk-SK" dirty="0" err="1" smtClean="0"/>
              <a:t>market</a:t>
            </a:r>
            <a:r>
              <a:rPr lang="sk-SK" dirty="0" smtClean="0"/>
              <a:t> </a:t>
            </a:r>
            <a:r>
              <a:rPr lang="sk-SK" dirty="0" err="1" smtClean="0"/>
              <a:t>economy</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err="1" smtClean="0"/>
              <a:t>At</a:t>
            </a:r>
            <a:r>
              <a:rPr lang="sk-SK" dirty="0" smtClean="0"/>
              <a:t> </a:t>
            </a:r>
            <a:r>
              <a:rPr lang="sk-SK" dirty="0" err="1" smtClean="0"/>
              <a:t>the</a:t>
            </a:r>
            <a:r>
              <a:rPr lang="sk-SK" dirty="0" smtClean="0"/>
              <a:t> </a:t>
            </a:r>
            <a:r>
              <a:rPr lang="sk-SK" dirty="0" err="1" smtClean="0"/>
              <a:t>beginning</a:t>
            </a:r>
            <a:r>
              <a:rPr lang="sk-SK" dirty="0" smtClean="0"/>
              <a:t> – </a:t>
            </a:r>
            <a:r>
              <a:rPr lang="sk-SK" dirty="0" err="1" smtClean="0"/>
              <a:t>the</a:t>
            </a:r>
            <a:r>
              <a:rPr lang="sk-SK" dirty="0" smtClean="0"/>
              <a:t> </a:t>
            </a:r>
            <a:r>
              <a:rPr lang="en-US" dirty="0" smtClean="0"/>
              <a:t>general </a:t>
            </a:r>
            <a:r>
              <a:rPr lang="en-US" dirty="0"/>
              <a:t>decline of </a:t>
            </a:r>
            <a:r>
              <a:rPr lang="en-US" dirty="0" smtClean="0"/>
              <a:t>incomes </a:t>
            </a:r>
            <a:r>
              <a:rPr lang="en-US" dirty="0"/>
              <a:t>of </a:t>
            </a:r>
            <a:r>
              <a:rPr lang="en-US" dirty="0" smtClean="0"/>
              <a:t>population</a:t>
            </a:r>
            <a:endParaRPr lang="sk-SK" dirty="0" smtClean="0"/>
          </a:p>
          <a:p>
            <a:r>
              <a:rPr lang="en-US" dirty="0"/>
              <a:t>Existing housing funding mechanisms were mostly dismantled, and the new forms of the housing finance and housing subsidies were not </a:t>
            </a:r>
            <a:r>
              <a:rPr lang="sk-SK" dirty="0" err="1" smtClean="0"/>
              <a:t>existing</a:t>
            </a:r>
            <a:r>
              <a:rPr lang="sk-SK" dirty="0" smtClean="0"/>
              <a:t> </a:t>
            </a:r>
          </a:p>
          <a:p>
            <a:r>
              <a:rPr lang="sk-SK" dirty="0" smtClean="0"/>
              <a:t>C</a:t>
            </a:r>
            <a:r>
              <a:rPr lang="en-US" dirty="0" err="1" smtClean="0"/>
              <a:t>onstruction</a:t>
            </a:r>
            <a:r>
              <a:rPr lang="en-US" dirty="0" smtClean="0"/>
              <a:t> </a:t>
            </a:r>
            <a:r>
              <a:rPr lang="en-US" dirty="0"/>
              <a:t>of the new housing units dropped substantially, while the prices were </a:t>
            </a:r>
            <a:r>
              <a:rPr lang="en-US" dirty="0" err="1" smtClean="0"/>
              <a:t>growin</a:t>
            </a:r>
            <a:r>
              <a:rPr lang="sk-SK" dirty="0" smtClean="0"/>
              <a:t>g</a:t>
            </a:r>
          </a:p>
          <a:p>
            <a:r>
              <a:rPr lang="sk-SK" dirty="0" smtClean="0"/>
              <a:t>In </a:t>
            </a:r>
            <a:r>
              <a:rPr lang="sk-SK" dirty="0" err="1" smtClean="0"/>
              <a:t>Nineties</a:t>
            </a:r>
            <a:r>
              <a:rPr lang="sk-SK" dirty="0" smtClean="0"/>
              <a:t> </a:t>
            </a:r>
            <a:r>
              <a:rPr lang="sk-SK" dirty="0" err="1" smtClean="0"/>
              <a:t>the</a:t>
            </a:r>
            <a:r>
              <a:rPr lang="sk-SK" dirty="0" smtClean="0"/>
              <a:t> </a:t>
            </a:r>
            <a:r>
              <a:rPr lang="sk-SK" dirty="0" err="1" smtClean="0"/>
              <a:t>housing</a:t>
            </a:r>
            <a:r>
              <a:rPr lang="sk-SK" dirty="0" smtClean="0"/>
              <a:t> </a:t>
            </a:r>
            <a:r>
              <a:rPr lang="sk-SK" dirty="0" err="1" smtClean="0"/>
              <a:t>reforms</a:t>
            </a:r>
            <a:r>
              <a:rPr lang="sk-SK" dirty="0" smtClean="0"/>
              <a:t> </a:t>
            </a:r>
            <a:r>
              <a:rPr lang="sk-SK" dirty="0" err="1" smtClean="0"/>
              <a:t>were</a:t>
            </a:r>
            <a:r>
              <a:rPr lang="sk-SK" dirty="0" smtClean="0"/>
              <a:t> </a:t>
            </a:r>
            <a:r>
              <a:rPr lang="sk-SK" dirty="0" err="1" smtClean="0"/>
              <a:t>not</a:t>
            </a:r>
            <a:r>
              <a:rPr lang="sk-SK" dirty="0" smtClean="0"/>
              <a:t> </a:t>
            </a:r>
            <a:r>
              <a:rPr lang="sk-SK" dirty="0" err="1" smtClean="0"/>
              <a:t>considered</a:t>
            </a:r>
            <a:r>
              <a:rPr lang="sk-SK" dirty="0" smtClean="0"/>
              <a:t> to </a:t>
            </a:r>
            <a:r>
              <a:rPr lang="sk-SK" dirty="0" err="1" smtClean="0"/>
              <a:t>the</a:t>
            </a:r>
            <a:r>
              <a:rPr lang="sk-SK" dirty="0" smtClean="0"/>
              <a:t> priority</a:t>
            </a:r>
          </a:p>
        </p:txBody>
      </p:sp>
    </p:spTree>
    <p:extLst>
      <p:ext uri="{BB962C8B-B14F-4D97-AF65-F5344CB8AC3E}">
        <p14:creationId xmlns="" xmlns:p14="http://schemas.microsoft.com/office/powerpoint/2010/main" val="196296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New </a:t>
            </a:r>
            <a:r>
              <a:rPr lang="en-US" dirty="0" smtClean="0"/>
              <a:t>dilemmas</a:t>
            </a:r>
            <a:endParaRPr lang="en-US" dirty="0"/>
          </a:p>
        </p:txBody>
      </p:sp>
      <p:sp>
        <p:nvSpPr>
          <p:cNvPr id="3" name="Zástupný symbol obsahu 2"/>
          <p:cNvSpPr>
            <a:spLocks noGrp="1"/>
          </p:cNvSpPr>
          <p:nvPr>
            <p:ph idx="1"/>
          </p:nvPr>
        </p:nvSpPr>
        <p:spPr/>
        <p:txBody>
          <a:bodyPr/>
          <a:lstStyle/>
          <a:p>
            <a:r>
              <a:rPr lang="en-US" dirty="0" smtClean="0"/>
              <a:t>Actual outcomes of housing privatization and restitution in CEE countries are modest and far from excellent</a:t>
            </a:r>
          </a:p>
          <a:p>
            <a:r>
              <a:rPr lang="en-US" dirty="0" smtClean="0"/>
              <a:t>Growing homelessness</a:t>
            </a:r>
          </a:p>
          <a:p>
            <a:r>
              <a:rPr lang="en-US" dirty="0" smtClean="0"/>
              <a:t>Decline of housing production</a:t>
            </a:r>
          </a:p>
          <a:p>
            <a:r>
              <a:rPr lang="en-US" dirty="0" smtClean="0"/>
              <a:t>Inadequate upkeep of the public rental housing and insufficient  funding</a:t>
            </a:r>
          </a:p>
          <a:p>
            <a:r>
              <a:rPr lang="en-US" dirty="0" smtClean="0"/>
              <a:t>No renovation subsidies for private landlords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New </a:t>
            </a:r>
            <a:r>
              <a:rPr lang="sk-SK" dirty="0" err="1" smtClean="0"/>
              <a:t>dilemmas</a:t>
            </a:r>
            <a:endParaRPr lang="sk-SK" dirty="0"/>
          </a:p>
        </p:txBody>
      </p:sp>
      <p:sp>
        <p:nvSpPr>
          <p:cNvPr id="3" name="Zástupný symbol obsahu 2"/>
          <p:cNvSpPr>
            <a:spLocks noGrp="1"/>
          </p:cNvSpPr>
          <p:nvPr>
            <p:ph idx="1"/>
          </p:nvPr>
        </p:nvSpPr>
        <p:spPr/>
        <p:txBody>
          <a:bodyPr/>
          <a:lstStyle/>
          <a:p>
            <a:r>
              <a:rPr lang="sk-SK" dirty="0" err="1" smtClean="0"/>
              <a:t>Lacking</a:t>
            </a:r>
            <a:r>
              <a:rPr lang="sk-SK" dirty="0" smtClean="0"/>
              <a:t> </a:t>
            </a:r>
            <a:r>
              <a:rPr lang="sk-SK" dirty="0" err="1" smtClean="0"/>
              <a:t>institutions</a:t>
            </a:r>
            <a:r>
              <a:rPr lang="sk-SK" dirty="0" smtClean="0"/>
              <a:t> </a:t>
            </a:r>
            <a:r>
              <a:rPr lang="sk-SK" dirty="0" err="1" smtClean="0"/>
              <a:t>for</a:t>
            </a:r>
            <a:r>
              <a:rPr lang="sk-SK" dirty="0" smtClean="0"/>
              <a:t> </a:t>
            </a:r>
            <a:r>
              <a:rPr lang="sk-SK" dirty="0" err="1" smtClean="0"/>
              <a:t>private</a:t>
            </a:r>
            <a:r>
              <a:rPr lang="sk-SK" dirty="0" smtClean="0"/>
              <a:t> </a:t>
            </a:r>
            <a:r>
              <a:rPr lang="sk-SK" dirty="0" err="1" smtClean="0"/>
              <a:t>rental</a:t>
            </a:r>
            <a:r>
              <a:rPr lang="sk-SK" dirty="0" smtClean="0"/>
              <a:t> </a:t>
            </a:r>
            <a:r>
              <a:rPr lang="sk-SK" dirty="0" err="1" smtClean="0"/>
              <a:t>housing</a:t>
            </a:r>
            <a:r>
              <a:rPr lang="sk-SK" dirty="0" smtClean="0"/>
              <a:t> (</a:t>
            </a:r>
            <a:r>
              <a:rPr lang="sk-SK" dirty="0" err="1" smtClean="0"/>
              <a:t>with</a:t>
            </a:r>
            <a:r>
              <a:rPr lang="sk-SK" dirty="0" smtClean="0"/>
              <a:t> </a:t>
            </a:r>
            <a:r>
              <a:rPr lang="sk-SK" dirty="0" err="1" smtClean="0"/>
              <a:t>some</a:t>
            </a:r>
            <a:r>
              <a:rPr lang="sk-SK" dirty="0" smtClean="0"/>
              <a:t> </a:t>
            </a:r>
            <a:r>
              <a:rPr lang="sk-SK" dirty="0" err="1" smtClean="0"/>
              <a:t>exceptions</a:t>
            </a:r>
            <a:r>
              <a:rPr lang="sk-SK" dirty="0" smtClean="0"/>
              <a:t>)</a:t>
            </a:r>
          </a:p>
          <a:p>
            <a:r>
              <a:rPr lang="sk-SK" dirty="0" smtClean="0"/>
              <a:t>TBS </a:t>
            </a:r>
            <a:r>
              <a:rPr lang="sk-SK" dirty="0" smtClean="0"/>
              <a:t>– </a:t>
            </a:r>
            <a:r>
              <a:rPr lang="sk-SK" dirty="0" err="1" smtClean="0"/>
              <a:t>T</a:t>
            </a:r>
            <a:r>
              <a:rPr lang="sk-SK" dirty="0" err="1" smtClean="0"/>
              <a:t>owarzyszstwa</a:t>
            </a:r>
            <a:r>
              <a:rPr lang="sk-SK" dirty="0" smtClean="0"/>
              <a:t> </a:t>
            </a:r>
            <a:r>
              <a:rPr lang="sk-SK" dirty="0" err="1" smtClean="0"/>
              <a:t>budownictwa</a:t>
            </a:r>
            <a:r>
              <a:rPr lang="sk-SK" dirty="0" smtClean="0"/>
              <a:t> </a:t>
            </a:r>
            <a:r>
              <a:rPr lang="sk-SK" dirty="0" err="1" smtClean="0"/>
              <a:t>zjednoczonego</a:t>
            </a:r>
            <a:r>
              <a:rPr lang="sk-SK" dirty="0" smtClean="0"/>
              <a:t> </a:t>
            </a:r>
            <a:r>
              <a:rPr lang="sk-SK" dirty="0" smtClean="0"/>
              <a:t>– TBS – </a:t>
            </a:r>
            <a:r>
              <a:rPr lang="sk-SK" dirty="0" err="1" smtClean="0"/>
              <a:t>Poland</a:t>
            </a:r>
            <a:endParaRPr lang="sk-SK" dirty="0" smtClean="0"/>
          </a:p>
          <a:p>
            <a:r>
              <a:rPr lang="sk-SK" dirty="0" err="1" smtClean="0"/>
              <a:t>Nonprofit</a:t>
            </a:r>
            <a:r>
              <a:rPr lang="sk-SK" dirty="0" smtClean="0"/>
              <a:t> </a:t>
            </a:r>
            <a:r>
              <a:rPr lang="sk-SK" dirty="0" err="1" smtClean="0"/>
              <a:t>housing</a:t>
            </a:r>
            <a:r>
              <a:rPr lang="sk-SK" dirty="0" smtClean="0"/>
              <a:t> </a:t>
            </a:r>
            <a:r>
              <a:rPr lang="sk-SK" dirty="0" err="1" smtClean="0"/>
              <a:t>organizations</a:t>
            </a:r>
            <a:r>
              <a:rPr lang="sk-SK" dirty="0" smtClean="0"/>
              <a:t> in Slovakia – </a:t>
            </a:r>
            <a:r>
              <a:rPr lang="sk-SK" dirty="0" err="1" smtClean="0"/>
              <a:t>that</a:t>
            </a:r>
            <a:r>
              <a:rPr lang="sk-SK" dirty="0" smtClean="0"/>
              <a:t> are </a:t>
            </a:r>
            <a:r>
              <a:rPr lang="sk-SK" dirty="0" err="1" smtClean="0"/>
              <a:t>rather</a:t>
            </a:r>
            <a:r>
              <a:rPr lang="sk-SK" dirty="0" smtClean="0"/>
              <a:t> </a:t>
            </a:r>
            <a:r>
              <a:rPr lang="sk-SK" dirty="0" err="1" smtClean="0"/>
              <a:t>marginal</a:t>
            </a:r>
            <a:r>
              <a:rPr lang="sk-SK" dirty="0" smtClean="0"/>
              <a:t>, </a:t>
            </a:r>
            <a:r>
              <a:rPr lang="sk-SK" dirty="0" err="1" smtClean="0"/>
              <a:t>however</a:t>
            </a:r>
            <a:endParaRPr lang="sk-SK" dirty="0" smtClean="0"/>
          </a:p>
          <a:p>
            <a:r>
              <a:rPr lang="sk-SK" dirty="0" err="1" smtClean="0"/>
              <a:t>The</a:t>
            </a:r>
            <a:r>
              <a:rPr lang="sk-SK" dirty="0" smtClean="0"/>
              <a:t> new </a:t>
            </a:r>
            <a:r>
              <a:rPr lang="sk-SK" dirty="0" err="1" smtClean="0"/>
              <a:t>experience</a:t>
            </a:r>
            <a:r>
              <a:rPr lang="sk-SK" dirty="0" smtClean="0"/>
              <a:t> </a:t>
            </a:r>
            <a:r>
              <a:rPr lang="sk-SK" dirty="0" err="1" smtClean="0"/>
              <a:t>with</a:t>
            </a:r>
            <a:r>
              <a:rPr lang="sk-SK" dirty="0" smtClean="0"/>
              <a:t> </a:t>
            </a:r>
            <a:r>
              <a:rPr lang="sk-SK" dirty="0" err="1" smtClean="0"/>
              <a:t>social</a:t>
            </a:r>
            <a:r>
              <a:rPr lang="sk-SK" dirty="0" smtClean="0"/>
              <a:t> </a:t>
            </a:r>
            <a:r>
              <a:rPr lang="sk-SK" dirty="0" err="1" smtClean="0"/>
              <a:t>housing</a:t>
            </a:r>
            <a:r>
              <a:rPr lang="sk-SK" dirty="0" smtClean="0"/>
              <a:t> </a:t>
            </a:r>
            <a:r>
              <a:rPr lang="sk-SK" dirty="0" err="1" smtClean="0"/>
              <a:t>developers</a:t>
            </a:r>
            <a:r>
              <a:rPr lang="sk-SK" dirty="0" smtClean="0"/>
              <a:t> in </a:t>
            </a:r>
            <a:r>
              <a:rPr lang="sk-SK" dirty="0" err="1" smtClean="0"/>
              <a:t>Montenegro</a:t>
            </a:r>
            <a:endParaRPr lang="sk-S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Subsidies</a:t>
            </a:r>
            <a:r>
              <a:rPr lang="sk-SK" dirty="0" smtClean="0"/>
              <a:t> </a:t>
            </a:r>
            <a:r>
              <a:rPr lang="sk-SK" dirty="0" err="1" smtClean="0"/>
              <a:t>of</a:t>
            </a:r>
            <a:r>
              <a:rPr lang="sk-SK" dirty="0" smtClean="0"/>
              <a:t> </a:t>
            </a:r>
            <a:r>
              <a:rPr lang="sk-SK" dirty="0" err="1" smtClean="0"/>
              <a:t>interest</a:t>
            </a:r>
            <a:r>
              <a:rPr lang="sk-SK" dirty="0" smtClean="0"/>
              <a:t> rate </a:t>
            </a:r>
            <a:r>
              <a:rPr lang="sk-SK" dirty="0" err="1" smtClean="0"/>
              <a:t>for</a:t>
            </a:r>
            <a:r>
              <a:rPr lang="sk-SK" dirty="0" smtClean="0"/>
              <a:t> </a:t>
            </a:r>
            <a:r>
              <a:rPr lang="sk-SK" dirty="0" err="1" smtClean="0"/>
              <a:t>private</a:t>
            </a:r>
            <a:r>
              <a:rPr lang="sk-SK" dirty="0" smtClean="0"/>
              <a:t> </a:t>
            </a:r>
            <a:r>
              <a:rPr lang="sk-SK" dirty="0" err="1" smtClean="0"/>
              <a:t>landlords</a:t>
            </a:r>
            <a:r>
              <a:rPr lang="sk-SK" dirty="0" smtClean="0"/>
              <a:t> in Slovakia</a:t>
            </a:r>
            <a:endParaRPr lang="sk-SK" dirty="0"/>
          </a:p>
        </p:txBody>
      </p:sp>
      <p:sp>
        <p:nvSpPr>
          <p:cNvPr id="3" name="Zástupný symbol obsahu 2"/>
          <p:cNvSpPr>
            <a:spLocks noGrp="1"/>
          </p:cNvSpPr>
          <p:nvPr>
            <p:ph idx="1"/>
          </p:nvPr>
        </p:nvSpPr>
        <p:spPr/>
        <p:txBody>
          <a:bodyPr/>
          <a:lstStyle/>
          <a:p>
            <a:r>
              <a:rPr lang="sk-SK" dirty="0" err="1" smtClean="0"/>
              <a:t>These</a:t>
            </a:r>
            <a:r>
              <a:rPr lang="sk-SK" dirty="0" smtClean="0"/>
              <a:t> </a:t>
            </a:r>
            <a:r>
              <a:rPr lang="sk-SK" dirty="0" err="1" smtClean="0"/>
              <a:t>subsidies</a:t>
            </a:r>
            <a:r>
              <a:rPr lang="sk-SK" dirty="0" smtClean="0"/>
              <a:t> </a:t>
            </a:r>
            <a:r>
              <a:rPr lang="sk-SK" dirty="0" err="1" smtClean="0"/>
              <a:t>existed</a:t>
            </a:r>
            <a:r>
              <a:rPr lang="sk-SK" dirty="0" smtClean="0"/>
              <a:t> </a:t>
            </a:r>
            <a:r>
              <a:rPr lang="sk-SK" dirty="0" err="1" smtClean="0"/>
              <a:t>for</a:t>
            </a:r>
            <a:r>
              <a:rPr lang="sk-SK" dirty="0" smtClean="0"/>
              <a:t> </a:t>
            </a:r>
            <a:r>
              <a:rPr lang="sk-SK" dirty="0" err="1" smtClean="0"/>
              <a:t>very</a:t>
            </a:r>
            <a:r>
              <a:rPr lang="sk-SK" dirty="0" smtClean="0"/>
              <a:t> </a:t>
            </a:r>
            <a:r>
              <a:rPr lang="sk-SK" dirty="0" err="1" smtClean="0"/>
              <a:t>limited</a:t>
            </a:r>
            <a:r>
              <a:rPr lang="sk-SK" dirty="0" smtClean="0"/>
              <a:t> </a:t>
            </a:r>
            <a:r>
              <a:rPr lang="sk-SK" dirty="0" err="1" smtClean="0"/>
              <a:t>period</a:t>
            </a:r>
            <a:r>
              <a:rPr lang="sk-SK" dirty="0" smtClean="0"/>
              <a:t>  (</a:t>
            </a:r>
            <a:r>
              <a:rPr lang="sk-SK" dirty="0" err="1" smtClean="0"/>
              <a:t>approx</a:t>
            </a:r>
            <a:r>
              <a:rPr lang="sk-SK" dirty="0" smtClean="0"/>
              <a:t> 3_4 </a:t>
            </a:r>
            <a:r>
              <a:rPr lang="sk-SK" dirty="0" err="1" smtClean="0"/>
              <a:t>years</a:t>
            </a:r>
            <a:r>
              <a:rPr lang="sk-SK" dirty="0" smtClean="0"/>
              <a:t>) </a:t>
            </a:r>
            <a:r>
              <a:rPr lang="sk-SK" dirty="0" err="1" smtClean="0"/>
              <a:t>at</a:t>
            </a:r>
            <a:r>
              <a:rPr lang="sk-SK" dirty="0" smtClean="0"/>
              <a:t> </a:t>
            </a:r>
            <a:r>
              <a:rPr lang="sk-SK" dirty="0" err="1" smtClean="0"/>
              <a:t>the</a:t>
            </a:r>
            <a:r>
              <a:rPr lang="sk-SK" dirty="0" smtClean="0"/>
              <a:t> </a:t>
            </a:r>
            <a:r>
              <a:rPr lang="sk-SK" dirty="0" err="1" smtClean="0"/>
              <a:t>beginning</a:t>
            </a:r>
            <a:r>
              <a:rPr lang="sk-SK" dirty="0" smtClean="0"/>
              <a:t> </a:t>
            </a:r>
            <a:r>
              <a:rPr lang="sk-SK" dirty="0" err="1" smtClean="0"/>
              <a:t>of</a:t>
            </a:r>
            <a:r>
              <a:rPr lang="sk-SK" dirty="0" smtClean="0"/>
              <a:t> 21 </a:t>
            </a:r>
            <a:r>
              <a:rPr lang="sk-SK" dirty="0" err="1" smtClean="0"/>
              <a:t>th</a:t>
            </a:r>
            <a:r>
              <a:rPr lang="sk-SK" dirty="0" smtClean="0"/>
              <a:t> </a:t>
            </a:r>
            <a:r>
              <a:rPr lang="sk-SK" dirty="0" err="1" smtClean="0"/>
              <a:t>century</a:t>
            </a:r>
            <a:r>
              <a:rPr lang="sk-SK" dirty="0" smtClean="0"/>
              <a:t>, </a:t>
            </a:r>
            <a:r>
              <a:rPr lang="sk-SK" dirty="0" err="1" smtClean="0"/>
              <a:t>howeve</a:t>
            </a:r>
            <a:r>
              <a:rPr lang="sk-SK" dirty="0" smtClean="0"/>
              <a:t> </a:t>
            </a:r>
            <a:r>
              <a:rPr lang="sk-SK" dirty="0" err="1" smtClean="0"/>
              <a:t>later</a:t>
            </a:r>
            <a:r>
              <a:rPr lang="sk-SK" dirty="0" smtClean="0"/>
              <a:t> </a:t>
            </a:r>
            <a:r>
              <a:rPr lang="sk-SK" dirty="0" err="1" smtClean="0"/>
              <a:t>they</a:t>
            </a:r>
            <a:r>
              <a:rPr lang="sk-SK" dirty="0" smtClean="0"/>
              <a:t> </a:t>
            </a:r>
            <a:r>
              <a:rPr lang="sk-SK" dirty="0" err="1" smtClean="0"/>
              <a:t>were</a:t>
            </a:r>
            <a:r>
              <a:rPr lang="sk-SK" dirty="0" smtClean="0"/>
              <a:t> </a:t>
            </a:r>
            <a:r>
              <a:rPr lang="sk-SK" dirty="0" err="1" smtClean="0"/>
              <a:t>abolished</a:t>
            </a:r>
            <a:r>
              <a:rPr lang="sk-SK" dirty="0" smtClean="0"/>
              <a:t>. </a:t>
            </a:r>
            <a:r>
              <a:rPr lang="sk-SK" dirty="0" err="1" smtClean="0"/>
              <a:t>The</a:t>
            </a:r>
            <a:r>
              <a:rPr lang="sk-SK" dirty="0" smtClean="0"/>
              <a:t> </a:t>
            </a:r>
            <a:r>
              <a:rPr lang="sk-SK" dirty="0" err="1" smtClean="0"/>
              <a:t>impact</a:t>
            </a:r>
            <a:r>
              <a:rPr lang="sk-SK" dirty="0" smtClean="0"/>
              <a:t> </a:t>
            </a:r>
            <a:r>
              <a:rPr lang="sk-SK" dirty="0" err="1" smtClean="0"/>
              <a:t>of</a:t>
            </a:r>
            <a:r>
              <a:rPr lang="sk-SK" dirty="0" smtClean="0"/>
              <a:t> </a:t>
            </a:r>
            <a:r>
              <a:rPr lang="sk-SK" dirty="0" err="1" smtClean="0"/>
              <a:t>these</a:t>
            </a:r>
            <a:r>
              <a:rPr lang="sk-SK" dirty="0" smtClean="0"/>
              <a:t> </a:t>
            </a:r>
            <a:r>
              <a:rPr lang="sk-SK" dirty="0" err="1" smtClean="0"/>
              <a:t>subsidies</a:t>
            </a:r>
            <a:r>
              <a:rPr lang="sk-SK" dirty="0" smtClean="0"/>
              <a:t> on </a:t>
            </a:r>
            <a:r>
              <a:rPr lang="sk-SK" dirty="0" err="1" smtClean="0"/>
              <a:t>housing</a:t>
            </a:r>
            <a:r>
              <a:rPr lang="sk-SK" dirty="0" smtClean="0"/>
              <a:t> </a:t>
            </a:r>
            <a:r>
              <a:rPr lang="sk-SK" dirty="0" err="1" smtClean="0"/>
              <a:t>rental</a:t>
            </a:r>
            <a:r>
              <a:rPr lang="sk-SK" dirty="0" smtClean="0"/>
              <a:t> </a:t>
            </a:r>
            <a:r>
              <a:rPr lang="sk-SK" dirty="0" err="1" smtClean="0"/>
              <a:t>production</a:t>
            </a:r>
            <a:r>
              <a:rPr lang="sk-SK" dirty="0" smtClean="0"/>
              <a:t> </a:t>
            </a:r>
            <a:r>
              <a:rPr lang="sk-SK" dirty="0" err="1" smtClean="0"/>
              <a:t>was</a:t>
            </a:r>
            <a:r>
              <a:rPr lang="sk-SK" dirty="0" smtClean="0"/>
              <a:t> </a:t>
            </a:r>
            <a:r>
              <a:rPr lang="sk-SK" dirty="0" err="1" smtClean="0"/>
              <a:t>negligible</a:t>
            </a:r>
            <a:endParaRPr lang="sk-SK" dirty="0" smtClean="0"/>
          </a:p>
          <a:p>
            <a:r>
              <a:rPr lang="sk-SK" dirty="0" smtClean="0"/>
              <a:t> </a:t>
            </a:r>
            <a:r>
              <a:rPr lang="sk-SK" dirty="0" err="1" smtClean="0"/>
              <a:t>The</a:t>
            </a:r>
            <a:r>
              <a:rPr lang="sk-SK" dirty="0" smtClean="0"/>
              <a:t> </a:t>
            </a:r>
            <a:r>
              <a:rPr lang="sk-SK" dirty="0" err="1" smtClean="0"/>
              <a:t>private</a:t>
            </a:r>
            <a:r>
              <a:rPr lang="sk-SK" dirty="0" smtClean="0"/>
              <a:t> </a:t>
            </a:r>
            <a:r>
              <a:rPr lang="sk-SK" dirty="0" err="1" smtClean="0"/>
              <a:t>landlords</a:t>
            </a:r>
            <a:r>
              <a:rPr lang="sk-SK" dirty="0" smtClean="0"/>
              <a:t> </a:t>
            </a:r>
            <a:r>
              <a:rPr lang="sk-SK" dirty="0" err="1" smtClean="0"/>
              <a:t>were</a:t>
            </a:r>
            <a:r>
              <a:rPr lang="sk-SK" dirty="0" smtClean="0"/>
              <a:t> </a:t>
            </a:r>
            <a:r>
              <a:rPr lang="sk-SK" dirty="0" err="1" smtClean="0"/>
              <a:t>not</a:t>
            </a:r>
            <a:r>
              <a:rPr lang="sk-SK" dirty="0" smtClean="0"/>
              <a:t> </a:t>
            </a:r>
            <a:r>
              <a:rPr lang="sk-SK" dirty="0" err="1" smtClean="0"/>
              <a:t>interested</a:t>
            </a:r>
            <a:r>
              <a:rPr lang="sk-SK" dirty="0" smtClean="0"/>
              <a:t> to </a:t>
            </a:r>
            <a:r>
              <a:rPr lang="sk-SK" dirty="0" err="1" smtClean="0"/>
              <a:t>build</a:t>
            </a:r>
            <a:r>
              <a:rPr lang="sk-SK" dirty="0" smtClean="0"/>
              <a:t> </a:t>
            </a:r>
            <a:r>
              <a:rPr lang="sk-SK" dirty="0" err="1" smtClean="0"/>
              <a:t>such</a:t>
            </a:r>
            <a:r>
              <a:rPr lang="sk-SK" dirty="0" smtClean="0"/>
              <a:t> </a:t>
            </a:r>
            <a:r>
              <a:rPr lang="sk-SK" dirty="0" err="1" smtClean="0"/>
              <a:t>housing</a:t>
            </a:r>
            <a:r>
              <a:rPr lang="sk-SK" dirty="0" smtClean="0"/>
              <a:t>, </a:t>
            </a:r>
            <a:r>
              <a:rPr lang="sk-SK" dirty="0" err="1" smtClean="0"/>
              <a:t>perhaps</a:t>
            </a:r>
            <a:r>
              <a:rPr lang="sk-SK" dirty="0" smtClean="0"/>
              <a:t> </a:t>
            </a:r>
            <a:r>
              <a:rPr lang="sk-SK" dirty="0" err="1" smtClean="0"/>
              <a:t>because</a:t>
            </a:r>
            <a:r>
              <a:rPr lang="sk-SK" dirty="0" smtClean="0"/>
              <a:t> </a:t>
            </a:r>
            <a:r>
              <a:rPr lang="sk-SK" dirty="0" err="1" smtClean="0"/>
              <a:t>the</a:t>
            </a:r>
            <a:r>
              <a:rPr lang="sk-SK" dirty="0" smtClean="0"/>
              <a:t> </a:t>
            </a:r>
            <a:r>
              <a:rPr lang="sk-SK" dirty="0" err="1" smtClean="0"/>
              <a:t>expected</a:t>
            </a:r>
            <a:r>
              <a:rPr lang="sk-SK" dirty="0" smtClean="0"/>
              <a:t> </a:t>
            </a:r>
            <a:r>
              <a:rPr lang="sk-SK" dirty="0" err="1" smtClean="0"/>
              <a:t>profits</a:t>
            </a:r>
            <a:r>
              <a:rPr lang="sk-SK" dirty="0" smtClean="0"/>
              <a:t> </a:t>
            </a:r>
            <a:r>
              <a:rPr lang="sk-SK" dirty="0" err="1" smtClean="0"/>
              <a:t>were</a:t>
            </a:r>
            <a:r>
              <a:rPr lang="sk-SK" dirty="0" smtClean="0"/>
              <a:t> </a:t>
            </a:r>
            <a:r>
              <a:rPr lang="sk-SK" dirty="0" err="1" smtClean="0"/>
              <a:t>too</a:t>
            </a:r>
            <a:r>
              <a:rPr lang="sk-SK" dirty="0" smtClean="0"/>
              <a:t> </a:t>
            </a:r>
            <a:r>
              <a:rPr lang="sk-SK" dirty="0" err="1" smtClean="0"/>
              <a:t>low</a:t>
            </a:r>
            <a:r>
              <a:rPr lang="sk-SK" dirty="0" smtClean="0"/>
              <a:t> </a:t>
            </a:r>
            <a:r>
              <a:rPr lang="sk-SK" dirty="0" err="1" smtClean="0"/>
              <a:t>for</a:t>
            </a:r>
            <a:r>
              <a:rPr lang="sk-SK" dirty="0" smtClean="0"/>
              <a:t> </a:t>
            </a:r>
            <a:r>
              <a:rPr lang="sk-SK" dirty="0" err="1" smtClean="0"/>
              <a:t>them</a:t>
            </a:r>
            <a:endParaRPr lang="sk-SK" dirty="0"/>
          </a:p>
        </p:txBody>
      </p:sp>
    </p:spTree>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2057</Words>
  <Application>Microsoft Office PowerPoint</Application>
  <PresentationFormat>Prezentácia na obrazovke (4:3)</PresentationFormat>
  <Paragraphs>112</Paragraphs>
  <Slides>30</Slides>
  <Notes>0</Notes>
  <HiddenSlides>0</HiddenSlides>
  <MMClips>0</MMClips>
  <ScaleCrop>false</ScaleCrop>
  <HeadingPairs>
    <vt:vector size="4" baseType="variant">
      <vt:variant>
        <vt:lpstr>Motív</vt:lpstr>
      </vt:variant>
      <vt:variant>
        <vt:i4>1</vt:i4>
      </vt:variant>
      <vt:variant>
        <vt:lpstr>Nadpisy snímok</vt:lpstr>
      </vt:variant>
      <vt:variant>
        <vt:i4>30</vt:i4>
      </vt:variant>
    </vt:vector>
  </HeadingPairs>
  <TitlesOfParts>
    <vt:vector size="31" baseType="lpstr">
      <vt:lpstr>Motív Office</vt:lpstr>
      <vt:lpstr>The Challenges of Slovak Rental Housing Policies in Slovakia in the Broader Context of Central Europe. </vt:lpstr>
      <vt:lpstr>Housing markets during the planned economy period in Central and Eastern Europe</vt:lpstr>
      <vt:lpstr>Housing construction</vt:lpstr>
      <vt:lpstr>East European Housing Model before 1990</vt:lpstr>
      <vt:lpstr>Creation of housing markets after 1989</vt:lpstr>
      <vt:lpstr>Transformation to market economy</vt:lpstr>
      <vt:lpstr>New dilemmas</vt:lpstr>
      <vt:lpstr>New dilemmas</vt:lpstr>
      <vt:lpstr>Subsidies of interest rate for private landlords in Slovakia</vt:lpstr>
      <vt:lpstr>High homeownership rates</vt:lpstr>
      <vt:lpstr>The changing structure of homewnership after 1990 in Slovakia</vt:lpstr>
      <vt:lpstr>Sustainability of the Market with High Rate of Homeownership</vt:lpstr>
      <vt:lpstr>Support of rental housing sector in Slovakia (directed on low income people)</vt:lpstr>
      <vt:lpstr>Rental Housing. Mobility and Unemployment</vt:lpstr>
      <vt:lpstr>Rental Housing Sector and Mortgage Market</vt:lpstr>
      <vt:lpstr>Living conditions of young people</vt:lpstr>
      <vt:lpstr>Social housing</vt:lpstr>
      <vt:lpstr>Affordability of New Condominium Housing</vt:lpstr>
      <vt:lpstr>Homeownership and Unemployment</vt:lpstr>
      <vt:lpstr>Homewnership and unemployment</vt:lpstr>
      <vt:lpstr>Misdirected consumer choice in Eastern Europe</vt:lpstr>
      <vt:lpstr>Rental housing in Slovakia</vt:lpstr>
      <vt:lpstr>Share of municipal rental housing units from total number of completed dwellings in Slovakia (%)</vt:lpstr>
      <vt:lpstr>The lack of rental housing was and is the result:</vt:lpstr>
      <vt:lpstr>Changing attitudes to rental sector in Czech Republic</vt:lpstr>
      <vt:lpstr>Availability of capital for rental sector</vt:lpstr>
      <vt:lpstr>Recommendation (OECD)</vt:lpstr>
      <vt:lpstr>Recommendations</vt:lpstr>
      <vt:lpstr>Recommendations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Koloman</dc:creator>
  <cp:lastModifiedBy>danka</cp:lastModifiedBy>
  <cp:revision>53</cp:revision>
  <dcterms:created xsi:type="dcterms:W3CDTF">2012-06-10T16:28:56Z</dcterms:created>
  <dcterms:modified xsi:type="dcterms:W3CDTF">2012-06-14T13:02:43Z</dcterms:modified>
</cp:coreProperties>
</file>