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9" r:id="rId3"/>
    <p:sldId id="270" r:id="rId4"/>
    <p:sldId id="257" r:id="rId5"/>
    <p:sldId id="258" r:id="rId6"/>
    <p:sldId id="271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新細明體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新細明體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新細明體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新細明體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新細明體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新細明體"/>
              </a:defRPr>
            </a:lvl1pPr>
          </a:lstStyle>
          <a:p>
            <a:fld id="{BF83F189-678A-42F7-AC04-23D688F29462}" type="datetimeFigureOut">
              <a:rPr lang="en-US"/>
              <a:pPr/>
              <a:t>6/11/2012</a:t>
            </a:fld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新細明體"/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新細明體"/>
              </a:defRPr>
            </a:lvl1pPr>
          </a:lstStyle>
          <a:p>
            <a:fld id="{78D93A2B-BF99-41E1-9C45-BC7A525FEF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3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F7959-CF35-4B08-B0F8-EA6186FEB035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D2E7-E64C-4DD9-B24C-2D9F7D89A5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7683E-496C-462B-A261-0F9FC9D5A1E8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49135-ADC7-4D4E-91E5-FB5EDE5529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A83E-4C94-463F-A30E-F2CFF26D4FA3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C74E-1194-407E-A42A-8909C4D126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5834-A233-400C-9D71-0364C8BB19AA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06E5A-88A7-4182-85D6-CEDB0D1E99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39972-ADE6-49AB-944C-F65FA472444B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AD953-CE8C-4187-8042-2D4AE00A12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71699-D662-4154-B49B-DE022861D630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D26EE-3978-4294-923F-A2B16A122F4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C0BCF-4589-48F4-8DB6-EB9C0EA7A8B9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49A67-15BD-49AC-AA25-1ADF0A21FD6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FE17A-0A1A-4EBA-841F-4A89C1769966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729A-295D-4921-B48D-24768650A38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7D6E2-F0F9-470C-8F6A-28A3065DE580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C2AC-7878-49CD-AE69-9C53B2B9E2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613F-5A47-4779-8038-DFEA6A5823C6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39D20-FC7F-4DF7-9D93-CAB7B77D70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D36FC-F867-4407-A74A-B3FF0850C9A4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9F766-A893-4AC6-BE08-2501FDD29B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ACF26F-4864-4933-8D6F-785CCDC36E55}" type="datetimeFigureOut">
              <a:rPr lang="zh-TW" altLang="en-US"/>
              <a:pPr>
                <a:defRPr/>
              </a:pPr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C77A59-2AFA-47EC-B856-67FB389C12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新細明體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  <a:cs typeface="新細明體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  <a:cs typeface="新細明體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  <a:cs typeface="新細明體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  <a:cs typeface="新細明體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新細明體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新細明體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新細明體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新細明體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新細明體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新細明體"/>
              </a:rPr>
              <a:t>Empirical Testing of Flexibility Values in Land Auction Price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cs typeface="+mn-cs"/>
              </a:rPr>
              <a:t>SHEN </a:t>
            </a:r>
            <a:r>
              <a:rPr lang="en-US" dirty="0" err="1" smtClean="0">
                <a:cs typeface="+mn-cs"/>
              </a:rPr>
              <a:t>Jianfu</a:t>
            </a:r>
            <a:r>
              <a:rPr lang="en-US" dirty="0" smtClean="0">
                <a:cs typeface="+mn-cs"/>
              </a:rPr>
              <a:t> and </a:t>
            </a:r>
            <a:r>
              <a:rPr lang="en-AU" dirty="0" err="1">
                <a:cs typeface="+mn-cs"/>
              </a:rPr>
              <a:t>Frederik</a:t>
            </a:r>
            <a:r>
              <a:rPr lang="en-AU" dirty="0">
                <a:cs typeface="+mn-cs"/>
              </a:rPr>
              <a:t> </a:t>
            </a:r>
            <a:r>
              <a:rPr lang="en-AU" dirty="0" smtClean="0">
                <a:cs typeface="+mn-cs"/>
              </a:rPr>
              <a:t>Pretorius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dirty="0" smtClean="0">
                <a:cs typeface="+mn-cs"/>
              </a:rPr>
              <a:t>Department of Real Estate &amp; Construction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dirty="0" smtClean="0">
                <a:cs typeface="+mn-cs"/>
              </a:rPr>
              <a:t>The University of Hong Kong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dirty="0" smtClean="0">
                <a:cs typeface="+mn-cs"/>
              </a:rPr>
              <a:t>June </a:t>
            </a:r>
            <a:r>
              <a:rPr lang="en-AU" dirty="0" smtClean="0">
                <a:cs typeface="+mn-cs"/>
              </a:rPr>
              <a:t>2012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新細明體"/>
              </a:rPr>
              <a:t>Empirical Results: Classical Option Theory</a:t>
            </a:r>
          </a:p>
        </p:txBody>
      </p:sp>
      <p:graphicFrame>
        <p:nvGraphicFramePr>
          <p:cNvPr id="19568" name="Group 112"/>
          <p:cNvGraphicFramePr>
            <a:graphicFrameLocks noGrp="1"/>
          </p:cNvGraphicFramePr>
          <p:nvPr/>
        </p:nvGraphicFramePr>
        <p:xfrm>
          <a:off x="2339975" y="1196975"/>
          <a:ext cx="4319588" cy="4538673"/>
        </p:xfrm>
        <a:graphic>
          <a:graphicData uri="http://schemas.openxmlformats.org/drawingml/2006/table">
            <a:tbl>
              <a:tblPr/>
              <a:tblGrid>
                <a:gridCol w="1087438"/>
                <a:gridCol w="666750"/>
                <a:gridCol w="838200"/>
                <a:gridCol w="792162"/>
                <a:gridCol w="935038"/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Sign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(A)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(B)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©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Property Return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0.463045***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0.4382***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0.470458***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(0.1511)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(0.1511)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(0.1606)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Rental Yield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-8.5907*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-9.0148*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-7.8308*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(4.6811)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(4.7058)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(4.6106)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Construction Cost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-0.0187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-0.0117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-0.0547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(0.1206)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(0.1190)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(0.1325)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Cost Yield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0.2429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0.2278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0.329354*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(0.1621)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(0.1647)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(0.1971)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Volatility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0.0890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0.2170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0.2189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(0.5333)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(0.5121)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(0.5171)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Interest Rate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2.1305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2.0627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1.7653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(1.7546)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(1.7666)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(1.7004)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Inflation Rate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-0.7778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(0.9370)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Market Return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0.266988**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0.259174**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(0.1273)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(0.1268)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Intercept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1.799151***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1.76819***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1.807194***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(0.3595)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(0.3539)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(0.3607)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187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187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187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Adjusted R Square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0.1004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0.1194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0.1165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6722" marR="6672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490537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新細明體"/>
              </a:rPr>
              <a:t>Empirical Results: The Testing of Portfolio Effects</a:t>
            </a:r>
          </a:p>
        </p:txBody>
      </p:sp>
      <p:graphicFrame>
        <p:nvGraphicFramePr>
          <p:cNvPr id="20589" name="Group 109"/>
          <p:cNvGraphicFramePr>
            <a:graphicFrameLocks noGrp="1"/>
          </p:cNvGraphicFramePr>
          <p:nvPr/>
        </p:nvGraphicFramePr>
        <p:xfrm>
          <a:off x="1692275" y="1196975"/>
          <a:ext cx="5543550" cy="4751390"/>
        </p:xfrm>
        <a:graphic>
          <a:graphicData uri="http://schemas.openxmlformats.org/drawingml/2006/table">
            <a:tbl>
              <a:tblPr/>
              <a:tblGrid>
                <a:gridCol w="1327150"/>
                <a:gridCol w="838200"/>
                <a:gridCol w="846138"/>
                <a:gridCol w="847725"/>
                <a:gridCol w="846137"/>
                <a:gridCol w="838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Sign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[A]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[B]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[C]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[D]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MTB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-0.0190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0.0357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0.0086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-0.0117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(0.1016)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(0.1247)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(0.1205)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(0.1343)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NTA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0.585687*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0.7981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1.008656*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(0.3365)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(0.5045)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(0.5431)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Investment Property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0.025185***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0.023282***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(0.0068)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(0.0069)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Ongoing Project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-0.0064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0.0076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LTD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1.0794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1.293129**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2.024715**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1.822833*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(0.7201)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(0.5883)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(0.9017)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(1.0159)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Asset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-0.0193**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-0.0067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-0.0117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-0.0185*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(0.0086)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(0.0066)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(0.0086)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(0.0097)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Intercept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1.254946***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1.172815***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0.5871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0.8397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0.3208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0.1966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0.4686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0.5142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Adjusted R-squared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0.0405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0.1500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0.1906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0.0556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576263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新細明體"/>
              </a:rPr>
              <a:t>Empirical Results: The Testing of Competition Effect</a:t>
            </a:r>
          </a:p>
        </p:txBody>
      </p:sp>
      <p:graphicFrame>
        <p:nvGraphicFramePr>
          <p:cNvPr id="21606" name="Group 102"/>
          <p:cNvGraphicFramePr>
            <a:graphicFrameLocks noGrp="1"/>
          </p:cNvGraphicFramePr>
          <p:nvPr/>
        </p:nvGraphicFramePr>
        <p:xfrm>
          <a:off x="1835150" y="1268413"/>
          <a:ext cx="5670550" cy="4859345"/>
        </p:xfrm>
        <a:graphic>
          <a:graphicData uri="http://schemas.openxmlformats.org/drawingml/2006/table">
            <a:tbl>
              <a:tblPr/>
              <a:tblGrid>
                <a:gridCol w="1679575"/>
                <a:gridCol w="879475"/>
                <a:gridCol w="1036638"/>
                <a:gridCol w="1036637"/>
                <a:gridCol w="103822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Sign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[A]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[B]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[C]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MTB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0.2071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0.1854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0.0150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(0.1259)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(0.1196)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(0.1056)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ROA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-0.0347***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(0.0104)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ROA*Lagged NTA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-0.0439***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(0.0124)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CAPEX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-2.8482***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(1.0638)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NTA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0.940301***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1.217281***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0.770895**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(0.3486)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(0.3611)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(0.3711)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LTD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1.942175***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2.043421***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1.485062*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(0.6701)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(0.6601)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(0.7811)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Asset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-0.0284***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-0.0284***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-0.0209***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(0.0084)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(0.0082)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(0.0085)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Intercept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1.0575***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0.849994***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1.118706***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(0.2888)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(0.2932)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(0.3554)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Adjusted R-squared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0.1632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0.1655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0.1014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/>
          <a:lstStyle/>
          <a:p>
            <a:pPr eaLnBrk="1" hangingPunct="1"/>
            <a:r>
              <a:rPr lang="en-US" sz="2400" smtClean="0">
                <a:ea typeface="新細明體"/>
              </a:rPr>
              <a:t>Empirical Results: The Testing of Financial Structure</a:t>
            </a:r>
          </a:p>
        </p:txBody>
      </p:sp>
      <p:graphicFrame>
        <p:nvGraphicFramePr>
          <p:cNvPr id="22673" name="Group 145"/>
          <p:cNvGraphicFramePr>
            <a:graphicFrameLocks noGrp="1"/>
          </p:cNvGraphicFramePr>
          <p:nvPr/>
        </p:nvGraphicFramePr>
        <p:xfrm>
          <a:off x="1835150" y="1196975"/>
          <a:ext cx="5695950" cy="4864109"/>
        </p:xfrm>
        <a:graphic>
          <a:graphicData uri="http://schemas.openxmlformats.org/drawingml/2006/table">
            <a:tbl>
              <a:tblPr/>
              <a:tblGrid>
                <a:gridCol w="1312863"/>
                <a:gridCol w="871537"/>
                <a:gridCol w="877888"/>
                <a:gridCol w="877887"/>
                <a:gridCol w="877888"/>
                <a:gridCol w="877887"/>
              </a:tblGrid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Sign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[A]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[B]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[C]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[D]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Cash Flow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0.034061***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0.032729***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(0.0050)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(0.0079)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Cash Flow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0.105965***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0.107662***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(0.0154)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(0.0150)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Asset Sale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1.0430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(4.1777)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MTB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-0.0157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-0.0197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-0.0116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0.0053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(0.0970)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(0.0965)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(0.1018)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(0.0966)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Leverage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0.1685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(0.3048)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LTD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-1.4957**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-1.4872**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-1.5024**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(0.6914)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(0.6927)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(0.7144)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LTDC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-1.3075**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(0.6444)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LTD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1.311896*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1.310176*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1.311516*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(0.6787)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(0.6788)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(0.7096)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Asset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-0.0100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-0.0105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-0.0102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-0.0099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(0.0077)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(0.0079)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(0.0080)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(0.0075)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Intercept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1.705706***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1.71283***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1.702196***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1.646993***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(0.1610)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(0.1613)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(0.1641)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(0.1613)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Adjusted R-squared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0.139199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0.1378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0.1213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0.1338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59661" marR="5966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431800"/>
          </a:xfrm>
        </p:spPr>
        <p:txBody>
          <a:bodyPr/>
          <a:lstStyle/>
          <a:p>
            <a:pPr eaLnBrk="1" hangingPunct="1"/>
            <a:r>
              <a:rPr lang="en-US" sz="2400" smtClean="0">
                <a:ea typeface="新細明體"/>
              </a:rPr>
              <a:t>Robustness Test: Winning Probability and Portfolio Effect</a:t>
            </a:r>
          </a:p>
        </p:txBody>
      </p:sp>
      <p:graphicFrame>
        <p:nvGraphicFramePr>
          <p:cNvPr id="23697" name="Group 145"/>
          <p:cNvGraphicFramePr>
            <a:graphicFrameLocks noGrp="1"/>
          </p:cNvGraphicFramePr>
          <p:nvPr/>
        </p:nvGraphicFramePr>
        <p:xfrm>
          <a:off x="1692275" y="1125538"/>
          <a:ext cx="5570538" cy="4933950"/>
        </p:xfrm>
        <a:graphic>
          <a:graphicData uri="http://schemas.openxmlformats.org/drawingml/2006/table">
            <a:tbl>
              <a:tblPr/>
              <a:tblGrid>
                <a:gridCol w="1539875"/>
                <a:gridCol w="806450"/>
                <a:gridCol w="806450"/>
                <a:gridCol w="806450"/>
                <a:gridCol w="804863"/>
                <a:gridCol w="806450"/>
              </a:tblGrid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Sign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[A]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[B]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[C]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[D]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NTA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1.082367*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1.546688**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(0.6181)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(0.7610)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Investment Property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+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0.042468**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(0.0185)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ROA*Lagged NTA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-0.0396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(0.0257)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ROA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CAPEX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0.0018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(0.0035)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LTD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-0.3516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-1.1509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-0.6051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-1.5368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(1.2290)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(1.8693)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(1.2911)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(1.0867)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MTB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-0.1983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-0.4182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-0.0301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-0.1402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(0.1924)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(0.2503)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(0.2320)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(0.1844)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Lagged Asset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-0.0196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-0.0061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-0.0194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(0.0248)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(0.0306)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(0.0247)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(0.0272)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Intercept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-0.6157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0.0748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-0.8653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0.2846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(0.6775)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(0.6041)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(0.7673)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(0.4677)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207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132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203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207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N Dep=0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136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83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134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136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N Dep=1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49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McFadden R-squared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0.0257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0.0589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0.0369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0.0154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1189" marR="611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新細明體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en-US" sz="2700" smtClean="0">
                <a:ea typeface="新細明體"/>
              </a:rPr>
              <a:t>Empirical studies only partially confirm the predictions of classical real option theory.</a:t>
            </a:r>
          </a:p>
          <a:p>
            <a:pPr eaLnBrk="1" hangingPunct="1">
              <a:lnSpc>
                <a:spcPct val="70000"/>
              </a:lnSpc>
            </a:pPr>
            <a:r>
              <a:rPr lang="en-US" sz="2700" smtClean="0">
                <a:ea typeface="新細明體"/>
              </a:rPr>
              <a:t>Positive interaction between the potential project in the auctioned and existing properties generates positive synergy for the firm, which in turn increases the option premium in the firm. </a:t>
            </a:r>
          </a:p>
          <a:p>
            <a:pPr eaLnBrk="1" hangingPunct="1">
              <a:lnSpc>
                <a:spcPct val="70000"/>
              </a:lnSpc>
            </a:pPr>
            <a:r>
              <a:rPr lang="en-US" sz="2700" smtClean="0">
                <a:ea typeface="新細明體"/>
              </a:rPr>
              <a:t>The competition effect, due to the resource constraints in the firm, may lead to lower option premium. </a:t>
            </a:r>
          </a:p>
          <a:p>
            <a:pPr eaLnBrk="1" hangingPunct="1">
              <a:lnSpc>
                <a:spcPct val="70000"/>
              </a:lnSpc>
            </a:pPr>
            <a:r>
              <a:rPr lang="en-US" sz="2700" smtClean="0">
                <a:ea typeface="新細明體"/>
              </a:rPr>
              <a:t>The financial flexibility in the firm, especially as sufficient internal funds, also is shown to have a positive impact on the option premium.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新細明體"/>
              </a:rPr>
              <a:t>Q&amp;A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新細明體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新細明體"/>
              </a:rPr>
              <a:t>Outline of Presentation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新細明體"/>
              </a:rPr>
              <a:t>Background</a:t>
            </a:r>
          </a:p>
          <a:p>
            <a:r>
              <a:rPr lang="en-US" smtClean="0">
                <a:ea typeface="新細明體"/>
              </a:rPr>
              <a:t>Research Question</a:t>
            </a:r>
          </a:p>
          <a:p>
            <a:r>
              <a:rPr lang="en-US" smtClean="0">
                <a:ea typeface="新細明體"/>
              </a:rPr>
              <a:t>Literature Review and Development</a:t>
            </a:r>
          </a:p>
          <a:p>
            <a:r>
              <a:rPr lang="en-US" smtClean="0">
                <a:ea typeface="新細明體"/>
              </a:rPr>
              <a:t>Hypotheses</a:t>
            </a:r>
          </a:p>
          <a:p>
            <a:r>
              <a:rPr lang="en-US" smtClean="0">
                <a:ea typeface="新細明體"/>
              </a:rPr>
              <a:t>Data and Variables</a:t>
            </a:r>
          </a:p>
          <a:p>
            <a:r>
              <a:rPr lang="en-US" smtClean="0">
                <a:ea typeface="新細明體"/>
              </a:rPr>
              <a:t>Empirical Results and Explanations</a:t>
            </a:r>
          </a:p>
          <a:p>
            <a:r>
              <a:rPr lang="en-US" smtClean="0">
                <a:ea typeface="新細明體"/>
              </a:rPr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新細明體"/>
              </a:rPr>
              <a:t>Background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>
                <a:ea typeface="新細明體"/>
              </a:rPr>
              <a:t>Vacant land can be considered as real option and evaluated in the option pricing framework;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ea typeface="新細明體"/>
              </a:rPr>
              <a:t>In the theory, asset valuation is conducted at project level;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ea typeface="新細明體"/>
              </a:rPr>
              <a:t>Yet in the practice the investment decision and asset valuation are made at the firm level;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ea typeface="新細明體"/>
              </a:rPr>
              <a:t>Some firm issues involve in asset valuation: asset interdependence, capital structure, agency problem, managerial factors;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ea typeface="新細明體"/>
              </a:rPr>
              <a:t>The flexibility values of real asset are not only generated by real option embedded in the asset, but also determined by the firm’s flexibility in exercise process;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ea typeface="新細明體"/>
              </a:rPr>
              <a:t>The firm operation on the asset/project may alter the underlying asset price, exercise price or the nature of uncertainty;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ea typeface="新細明體"/>
              </a:rPr>
              <a:t>Land auction in Hong Kong: in order to win the auction, the firm should give sufficiently high bid which may reflect its specific flexibility value.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新細明體"/>
              </a:rPr>
              <a:t>Research Questions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新細明體"/>
              </a:rPr>
              <a:t>Does land auction price contain the option value implied by the classical real option theory?</a:t>
            </a:r>
          </a:p>
          <a:p>
            <a:pPr eaLnBrk="1" hangingPunct="1"/>
            <a:r>
              <a:rPr lang="en-US" smtClean="0">
                <a:ea typeface="新細明體"/>
              </a:rPr>
              <a:t>Does land auction price reflect the value of other flexibility associated with firm characteristics?</a:t>
            </a:r>
          </a:p>
          <a:p>
            <a:pPr eaLnBrk="1" hangingPunct="1"/>
            <a:r>
              <a:rPr lang="en-US" smtClean="0">
                <a:ea typeface="新細明體"/>
              </a:rPr>
              <a:t>Does firm fundamental affect its land valuation and the auction results?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+mj-cs"/>
              </a:rPr>
              <a:t>Literature Review and Development</a:t>
            </a:r>
            <a:endParaRPr lang="en-US" dirty="0">
              <a:cs typeface="+mj-cs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u="sng" smtClean="0">
                <a:ea typeface="新細明體"/>
              </a:rPr>
              <a:t>Real option theory</a:t>
            </a:r>
            <a:r>
              <a:rPr lang="en-US" sz="2200" smtClean="0">
                <a:ea typeface="新細明體"/>
              </a:rPr>
              <a:t>: view the vacant land as real option that has the right/flexibility to delay the investment, alter land use, change capital density and others. Titman(1985) and other studies.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u="sng" smtClean="0">
                <a:ea typeface="新細明體"/>
              </a:rPr>
              <a:t>Implications</a:t>
            </a:r>
            <a:r>
              <a:rPr lang="en-US" sz="2200" smtClean="0">
                <a:ea typeface="新細明體"/>
              </a:rPr>
              <a:t>: the flexibility is valuable; the investment decision is not static (“now or never” in the NPV framework), but dynamic; the volatility of underlying asset increases option value; the option value increases with interest rate; and others.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>
                <a:ea typeface="新細明體"/>
              </a:rPr>
              <a:t>The value of waiting to invest: through waiting, capturing the upside benefits while avoiding downside loss. Empirical studies, Quigg(1993) in US land market and Chiang, So and Yeung (2006) in Hong Kong land auctions.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a typeface="新細明體"/>
              </a:rPr>
              <a:t>Literature Review and Development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 smtClean="0">
                <a:ea typeface="新細明體"/>
              </a:rPr>
              <a:t>Interactions of multiple real options on one asset: </a:t>
            </a:r>
            <a:r>
              <a:rPr lang="en-US" altLang="zh-CN" sz="1600" smtClean="0">
                <a:ea typeface="新細明體"/>
              </a:rPr>
              <a:t>multiple options on one underlying assets may cause super-additive or sub-additive values according to the nature of the options, Trigeorgis (1993a); Grenadier (1995) values the dynamic flexibilities from owning properties for which owners can choose the optimal tenant mix;</a:t>
            </a:r>
          </a:p>
          <a:p>
            <a:pPr>
              <a:lnSpc>
                <a:spcPct val="80000"/>
              </a:lnSpc>
            </a:pPr>
            <a:r>
              <a:rPr lang="en-US" altLang="zh-CN" sz="1600" smtClean="0">
                <a:ea typeface="新細明體"/>
              </a:rPr>
              <a:t>Interactions of multiple assets/projects: Moel and Tufano (2002) argue that the mining companies may have a large portfolio of mines and mining rights, in which the investment decision in one mine would affect others’;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ea typeface="新細明體"/>
              </a:rPr>
              <a:t>The forms of direct interactions: </a:t>
            </a:r>
            <a:r>
              <a:rPr lang="en-US" altLang="zh-CN" sz="1600" smtClean="0">
                <a:ea typeface="新細明體"/>
              </a:rPr>
              <a:t>In oil exploration industry, the information option and learning from one project can help resolve geological uncertainty and avoid the downside tail of the outcome distribution in another project (</a:t>
            </a:r>
            <a:r>
              <a:rPr lang="en-US" altLang="zh-CN" sz="1600" smtClean="0">
                <a:ea typeface="新細明體"/>
                <a:hlinkClick r:id="" action="ppaction://noaction"/>
              </a:rPr>
              <a:t>Dias, 2006</a:t>
            </a:r>
            <a:r>
              <a:rPr lang="en-US" altLang="zh-CN" sz="1600" smtClean="0">
                <a:ea typeface="新細明體"/>
              </a:rPr>
              <a:t>, </a:t>
            </a:r>
            <a:r>
              <a:rPr lang="en-US" altLang="zh-CN" sz="1600" smtClean="0">
                <a:ea typeface="新細明體"/>
                <a:hlinkClick r:id="" action="ppaction://noaction"/>
              </a:rPr>
              <a:t>Smith and Thompson, 2008</a:t>
            </a:r>
            <a:r>
              <a:rPr lang="en-US" altLang="zh-CN" sz="1600" smtClean="0">
                <a:ea typeface="新細明體"/>
              </a:rPr>
              <a:t>); two oil fields located together can share oil pipelines and other infrastructure, which save the total costs for development (Dias, 2006). In biotech industry, R&amp;D projects competing with each other for the same product are substitutive and lead to sub-additive value summation (</a:t>
            </a:r>
            <a:r>
              <a:rPr lang="en-US" altLang="zh-CN" sz="1600" smtClean="0">
                <a:ea typeface="新細明體"/>
                <a:hlinkClick r:id="" action="ppaction://noaction"/>
              </a:rPr>
              <a:t>Vassolo et al., 2004</a:t>
            </a:r>
            <a:r>
              <a:rPr lang="en-US" altLang="zh-CN" sz="1600" smtClean="0">
                <a:ea typeface="新細明體"/>
              </a:rPr>
              <a:t>, </a:t>
            </a:r>
            <a:r>
              <a:rPr lang="en-US" altLang="zh-CN" sz="1600" smtClean="0">
                <a:ea typeface="新細明體"/>
                <a:hlinkClick r:id="" action="ppaction://noaction"/>
              </a:rPr>
              <a:t>Girotra et al., 2007</a:t>
            </a:r>
            <a:r>
              <a:rPr lang="en-US" altLang="zh-CN" sz="1600" smtClean="0">
                <a:ea typeface="新細明體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ea typeface="新細明體"/>
              </a:rPr>
              <a:t>Interactions of financial flexibility and real option: </a:t>
            </a:r>
            <a:r>
              <a:rPr lang="en-US" altLang="zh-CN" sz="1600" smtClean="0">
                <a:ea typeface="新細明體"/>
              </a:rPr>
              <a:t>financial flexibility gives value to the equity holders because they have the default option on the debt and if the lenders provide capital with cost lower than equilibrium return, Trigeorgis(1993b);</a:t>
            </a:r>
          </a:p>
          <a:p>
            <a:pPr>
              <a:lnSpc>
                <a:spcPct val="80000"/>
              </a:lnSpc>
            </a:pPr>
            <a:r>
              <a:rPr lang="en-US" altLang="zh-CN" sz="1600" smtClean="0">
                <a:ea typeface="新細明體"/>
              </a:rPr>
              <a:t>Financial constraint and capital structure: due to the constraint, projects among the firm compete with each other; external capital cannot substitute the internal fund; capital costs vary with different capital structure; </a:t>
            </a:r>
            <a:endParaRPr lang="en-US" sz="1600" smtClean="0">
              <a:ea typeface="新細明體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新細明體"/>
              </a:rPr>
              <a:t>Interactions in Real Estate Firms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新細明體"/>
              </a:rPr>
              <a:t>The land auction price contains several sources of flexibility value: 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新細明體"/>
              </a:rPr>
              <a:t>The value of interactions: positive locational externalities, agglomeration economy and cost saving in co-development.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新細明體"/>
              </a:rPr>
              <a:t>Large-scale residential estates integrate recreational, shopping and social facilities, which may produce a premium of 15% above the price of non-integrated estates due to the internal agglomeration economy. 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新細明體"/>
              </a:rPr>
              <a:t>By providing common facilities to its properties in the neighborhoods, the firm may enjoy benefit of increasing property price.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新細明體"/>
              </a:rPr>
              <a:t>Saving cost through co-development.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新細明體"/>
              </a:rPr>
              <a:t>The financial flexibility/inflexibility: competition for limited firm resources; financing ability to capture the auctioned land opportunity and facilitate the exercise of real estate projects.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360363"/>
          </a:xfrm>
        </p:spPr>
        <p:txBody>
          <a:bodyPr/>
          <a:lstStyle/>
          <a:p>
            <a:pPr eaLnBrk="1" hangingPunct="1"/>
            <a:r>
              <a:rPr lang="en-US" sz="3200" smtClean="0">
                <a:ea typeface="新細明體"/>
              </a:rPr>
              <a:t>Hypotheses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One: the option premium in the auctioned land is expected to increase if the volatility of underlying property is large. 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Two: the option premium is negatively related with rental yield of the underlying property.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Three: the option premium is positively related with interest rate.   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Four: the option premium is positively related with property price.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Five: the option premium is negatively related with construction cost.                    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Six: the option premium is expected to be positive with the amount of potentially interacted properties in the firm.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Seven: the option premium reduces if the firm has made large capital expenditure in other projects.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Eight: the option premium reduces if the firm has invested in  assets with higher returns. 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Nine: the option premium is positively related to the internal funds in the firm.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新細明體"/>
              </a:rPr>
              <a:t>Hypothesis Ten: the flexibility value is positively related with preserved debt capacity in the firm.</a:t>
            </a:r>
            <a:endParaRPr lang="en-US" sz="1900" smtClean="0">
              <a:ea typeface="新細明體"/>
            </a:endParaRPr>
          </a:p>
          <a:p>
            <a:pPr eaLnBrk="1" hangingPunct="1">
              <a:lnSpc>
                <a:spcPct val="80000"/>
              </a:lnSpc>
            </a:pPr>
            <a:endParaRPr lang="en-US" sz="1900" smtClean="0">
              <a:ea typeface="新細明體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smtClean="0">
                <a:ea typeface="新細明體"/>
              </a:rPr>
              <a:t>Data and Variable Description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u="sng" smtClean="0">
                <a:ea typeface="新細明體"/>
              </a:rPr>
              <a:t>Data resources</a:t>
            </a:r>
            <a:r>
              <a:rPr lang="en-US" sz="2000" smtClean="0">
                <a:ea typeface="新細明體"/>
              </a:rPr>
              <a:t>: land auction information provided by EPRC Ltd; the property information in the Rating and Valuation Department; DataStream; Annual reports of listing real estate companies, Hang Seng Index.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u="sng" smtClean="0">
                <a:ea typeface="新細明體"/>
              </a:rPr>
              <a:t>Data sample</a:t>
            </a:r>
            <a:r>
              <a:rPr lang="en-US" sz="2000" smtClean="0">
                <a:ea typeface="新細明體"/>
              </a:rPr>
              <a:t>: 188 cases of residential use auctioned land from 1992-2011;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u="sng" smtClean="0">
                <a:ea typeface="新細明體"/>
              </a:rPr>
              <a:t>Dependent variables</a:t>
            </a:r>
            <a:r>
              <a:rPr lang="en-US" sz="2000" smtClean="0">
                <a:ea typeface="新細明體"/>
              </a:rPr>
              <a:t>: option premium is the ratio of final auction price divided by reserve price; and the winning dummy for the participant companies in the land auctions.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u="sng" smtClean="0">
                <a:ea typeface="新細明體"/>
              </a:rPr>
              <a:t>Independent variables</a:t>
            </a:r>
            <a:r>
              <a:rPr lang="en-US" sz="2000" smtClean="0">
                <a:ea typeface="新細明體"/>
              </a:rPr>
              <a:t>: Property price, property return, volatility, construction cost, rental yield, built from Indices; market return from Hang Seng Index;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u="sng" smtClean="0">
                <a:ea typeface="新細明體"/>
              </a:rPr>
              <a:t>79 auctioned land—firm cases</a:t>
            </a:r>
            <a:r>
              <a:rPr lang="en-US" sz="2000" smtClean="0">
                <a:ea typeface="新細明體"/>
              </a:rPr>
              <a:t>: MTB, ROA, Long Term Debt, Net Tangible Asset, Disposed Fixed Asset, Capital Expenditure, Cash Flow from DataStream;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新細明體"/>
              </a:rPr>
              <a:t>Investment Property, Ongoing Project from annual reports of participant firms.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u="sng" smtClean="0">
                <a:ea typeface="新細明體"/>
              </a:rPr>
              <a:t>Methodology</a:t>
            </a:r>
            <a:r>
              <a:rPr lang="en-US" sz="2000" smtClean="0">
                <a:ea typeface="新細明體"/>
              </a:rPr>
              <a:t>: OLS regressions and probit analysis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1976</Words>
  <Application>Microsoft Office PowerPoint</Application>
  <PresentationFormat>On-screen Show (4:3)</PresentationFormat>
  <Paragraphs>650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佈景主題</vt:lpstr>
      <vt:lpstr>Empirical Testing of Flexibility Values in Land Auction Price</vt:lpstr>
      <vt:lpstr>Outline of Presentation</vt:lpstr>
      <vt:lpstr>Background</vt:lpstr>
      <vt:lpstr>Research Questions</vt:lpstr>
      <vt:lpstr>Literature Review and Development</vt:lpstr>
      <vt:lpstr>Literature Review and Development</vt:lpstr>
      <vt:lpstr>Interactions in Real Estate Firms</vt:lpstr>
      <vt:lpstr>Hypotheses</vt:lpstr>
      <vt:lpstr>Data and Variable Description</vt:lpstr>
      <vt:lpstr>Empirical Results: Classical Option Theory</vt:lpstr>
      <vt:lpstr>Empirical Results: The Testing of Portfolio Effects</vt:lpstr>
      <vt:lpstr>Empirical Results: The Testing of Competition Effect</vt:lpstr>
      <vt:lpstr>Empirical Results: The Testing of Financial Structure</vt:lpstr>
      <vt:lpstr>Robustness Test: Winning Probability and Portfolio Effect</vt:lpstr>
      <vt:lpstr>Conclusions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Empirical Testing of Flexibility Value in Land Auction Price</dc:title>
  <dc:creator>user</dc:creator>
  <cp:lastModifiedBy>user1</cp:lastModifiedBy>
  <cp:revision>46</cp:revision>
  <dcterms:created xsi:type="dcterms:W3CDTF">2012-01-04T06:04:15Z</dcterms:created>
  <dcterms:modified xsi:type="dcterms:W3CDTF">2012-06-11T06:36:18Z</dcterms:modified>
</cp:coreProperties>
</file>