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7" r:id="rId2"/>
  </p:sldMasterIdLst>
  <p:notesMasterIdLst>
    <p:notesMasterId r:id="rId13"/>
  </p:notesMasterIdLst>
  <p:sldIdLst>
    <p:sldId id="256" r:id="rId3"/>
    <p:sldId id="445" r:id="rId4"/>
    <p:sldId id="446" r:id="rId5"/>
    <p:sldId id="447" r:id="rId6"/>
    <p:sldId id="448" r:id="rId7"/>
    <p:sldId id="449" r:id="rId8"/>
    <p:sldId id="450" r:id="rId9"/>
    <p:sldId id="268" r:id="rId10"/>
    <p:sldId id="266" r:id="rId11"/>
    <p:sldId id="267" r:id="rId12"/>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72883"/>
    <a:srgbClr val="46166B"/>
    <a:srgbClr val="3E0E65"/>
    <a:srgbClr val="41106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27" autoAdjust="0"/>
    <p:restoredTop sz="88646" autoAdjust="0"/>
  </p:normalViewPr>
  <p:slideViewPr>
    <p:cSldViewPr snapToGrid="0">
      <p:cViewPr>
        <p:scale>
          <a:sx n="100" d="100"/>
          <a:sy n="100" d="100"/>
        </p:scale>
        <p:origin x="-252" y="-48"/>
      </p:cViewPr>
      <p:guideLst>
        <p:guide orient="horz" pos="200"/>
        <p:guide pos="473"/>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5120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159AD715-315E-44AF-9E4C-02B58705E8D4}" type="datetimeFigureOut">
              <a:rPr lang="en-GB"/>
              <a:pPr>
                <a:defRPr/>
              </a:pPr>
              <a:t>10/10/2012</a:t>
            </a:fld>
            <a:endParaRPr lang="en-GB"/>
          </a:p>
        </p:txBody>
      </p:sp>
      <p:sp>
        <p:nvSpPr>
          <p:cNvPr id="19460" name="Rectangle 4"/>
          <p:cNvSpPr>
            <a:spLocks noGrp="1"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0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5120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5120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81F6963-C649-4BDA-A6A0-5011EE896D65}"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Rot="1" noChangeAspect="1" noChangeArrowheads="1" noTextEdit="1"/>
          </p:cNvSpPr>
          <p:nvPr>
            <p:ph type="sldImg"/>
          </p:nvPr>
        </p:nvSpPr>
        <p:spPr>
          <a:ln/>
        </p:spPr>
      </p:sp>
      <p:sp>
        <p:nvSpPr>
          <p:cNvPr id="25602"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Rot="1" noChangeAspect="1" noChangeArrowheads="1" noTextEdit="1"/>
          </p:cNvSpPr>
          <p:nvPr>
            <p:ph type="sldImg"/>
          </p:nvPr>
        </p:nvSpPr>
        <p:spPr>
          <a:ln/>
        </p:spPr>
      </p:sp>
      <p:sp>
        <p:nvSpPr>
          <p:cNvPr id="2765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Rot="1" noChangeAspect="1" noChangeArrowheads="1" noTextEdit="1"/>
          </p:cNvSpPr>
          <p:nvPr>
            <p:ph type="sldImg"/>
          </p:nvPr>
        </p:nvSpPr>
        <p:spPr>
          <a:ln/>
        </p:spPr>
      </p:sp>
      <p:sp>
        <p:nvSpPr>
          <p:cNvPr id="29698"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5918ED27-15EA-4474-9BBC-297674DC51A1}" type="datetimeFigureOut">
              <a:rPr lang="en-US"/>
              <a:pPr>
                <a:defRPr/>
              </a:pPr>
              <a:t>10/10/2012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D2EE81AC-B405-4505-B3AE-1D442EB84A88}"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39C2CA2-7008-4EFB-B366-1F5B91D17C51}" type="datetimeFigureOut">
              <a:rPr lang="en-US"/>
              <a:pPr>
                <a:defRPr/>
              </a:pPr>
              <a:t>10/10/2012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8F644CAE-67AA-4FCA-AD09-02D27166B04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8F85C10-491C-46A6-A44B-9FFD922B4FF8}" type="datetimeFigureOut">
              <a:rPr lang="en-US"/>
              <a:pPr>
                <a:defRPr/>
              </a:pPr>
              <a:t>10/10/2012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6EA94586-CF92-42BD-A97B-FE3DBCB12EA9}"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CF07F7F3-B0D6-4A7B-821D-2A106B43AA7A}" type="datetimeFigureOut">
              <a:rPr lang="en-US"/>
              <a:pPr>
                <a:defRPr/>
              </a:pPr>
              <a:t>10/10/2012</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8B437C49-61DF-4E7F-A779-016A15EAB39F}"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EE62EECA-B074-4620-B0F7-40394F219F6B}" type="datetimeFigureOut">
              <a:rPr lang="en-US"/>
              <a:pPr>
                <a:defRPr/>
              </a:pPr>
              <a:t>10/10/2012</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04C0A850-38EE-455D-8343-626955749D0D}"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915F4C4-12AA-48B1-8759-FF1EC3F50689}" type="datetimeFigureOut">
              <a:rPr lang="en-US"/>
              <a:pPr>
                <a:defRPr/>
              </a:pPr>
              <a:t>10/10/2012</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AE0059A-A002-4CAF-BF96-4D9FAF40E6A6}"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A8FC273F-D6B1-4C49-9456-E62D99316327}" type="datetimeFigureOut">
              <a:rPr lang="en-US"/>
              <a:pPr>
                <a:defRPr/>
              </a:pPr>
              <a:t>10/10/2012</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A7CA8403-B9D5-45FF-A156-C97045EA88F2}"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3210B5A-15EF-4A8A-B151-A4291F1D4EC1}" type="datetimeFigureOut">
              <a:rPr lang="en-US"/>
              <a:pPr>
                <a:defRPr/>
              </a:pPr>
              <a:t>10/10/2012</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5A51BF0C-B8CC-4777-BD12-6B08BBB8792B}"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CEC4BD7C-BAB8-4063-BC35-96A93A4E3BF8}" type="datetimeFigureOut">
              <a:rPr lang="en-US"/>
              <a:pPr>
                <a:defRPr/>
              </a:pPr>
              <a:t>10/10/2012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5C74A4A5-8A0A-4E8A-999F-0E3D1AFBC02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AF00BE08-BE39-4CD9-99FE-F49F214AD84A}" type="datetimeFigureOut">
              <a:rPr lang="en-US"/>
              <a:pPr>
                <a:defRPr/>
              </a:pPr>
              <a:t>10/10/2012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678ED2D8-4BFD-4D5A-BE04-D59BA206A15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583A5E72-5410-4554-9798-53B9DC7C9363}" type="datetimeFigureOut">
              <a:rPr lang="en-US"/>
              <a:pPr>
                <a:defRPr/>
              </a:pPr>
              <a:t>10/10/2012</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FB4F771-A47D-4858-A62F-83CC044C5C0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A13777B-E4F8-41F4-BCC4-79E416299F1B}" type="datetimeFigureOut">
              <a:rPr lang="en-US"/>
              <a:pPr>
                <a:defRPr/>
              </a:pPr>
              <a:t>10/10/2012</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D18C5A8A-0F39-4EF4-91A4-AD830B9CA63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643DB667-586D-4BC2-8956-AF8A839F3621}" type="datetimeFigureOut">
              <a:rPr lang="en-US"/>
              <a:pPr>
                <a:defRPr/>
              </a:pPr>
              <a:t>10/10/2012</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CD90885-5D7D-4809-B07C-B7D942FF73B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E2271ECD-102C-4FAF-93E3-58811343DE51}" type="datetimeFigureOut">
              <a:rPr lang="en-US"/>
              <a:pPr>
                <a:defRPr/>
              </a:pPr>
              <a:t>10/10/2012</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EA59707C-8B8E-45C7-B838-5D239D36492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6A668A1E-062A-45E9-9710-8F5D3EC1D5E4}" type="datetimeFigureOut">
              <a:rPr lang="en-US"/>
              <a:pPr>
                <a:defRPr/>
              </a:pPr>
              <a:t>10/10/2012</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7FE0F7B7-ABBB-4522-B6A7-7435481CF88A}"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D0ED8D52-9792-4D4F-ACDD-F206340111FA}" type="datetimeFigureOut">
              <a:rPr lang="en-US"/>
              <a:pPr>
                <a:defRPr/>
              </a:pPr>
              <a:t>10/10/2012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D0DFBD6A-20FF-4E59-AAF2-8525C46248AE}" type="slidenum">
              <a:rPr lang="en-US"/>
              <a:pPr>
                <a:defRPr/>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10" Type="http://schemas.openxmlformats.org/officeDocument/2006/relationships/image" Target="../media/image2.png"/><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Rectangle 2"/>
          <p:cNvSpPr/>
          <p:nvPr userDrawn="1"/>
        </p:nvSpPr>
        <p:spPr>
          <a:xfrm>
            <a:off x="0" y="0"/>
            <a:ext cx="9144000" cy="6858000"/>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027" name="Picture 3" descr="title.png"/>
          <p:cNvPicPr>
            <a:picLocks noChangeAspect="1"/>
          </p:cNvPicPr>
          <p:nvPr userDrawn="1"/>
        </p:nvPicPr>
        <p:blipFill>
          <a:blip r:embed="rId10"/>
          <a:srcRect/>
          <a:stretch>
            <a:fillRect/>
          </a:stretch>
        </p:blipFill>
        <p:spPr bwMode="auto">
          <a:xfrm>
            <a:off x="0" y="0"/>
            <a:ext cx="9142413" cy="6858000"/>
          </a:xfrm>
          <a:prstGeom prst="rect">
            <a:avLst/>
          </a:prstGeom>
          <a:noFill/>
          <a:ln w="9525">
            <a:noFill/>
            <a:miter lim="800000"/>
            <a:headEnd/>
            <a:tailEnd/>
          </a:ln>
        </p:spPr>
      </p:pic>
      <p:sp>
        <p:nvSpPr>
          <p:cNvPr id="102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endParaRPr lang="en-US" smtClean="0"/>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Lst>
  <p:timing>
    <p:tnLst>
      <p:par>
        <p:cTn id="1" dur="indefinite" restart="never" nodeType="tmRoot"/>
      </p:par>
    </p:tnLst>
  </p:timing>
  <p:txStyles>
    <p:titleStyle>
      <a:lvl1pPr algn="l" defTabSz="457200" rtl="0" eaLnBrk="0" fontAlgn="base" hangingPunct="0">
        <a:spcBef>
          <a:spcPct val="0"/>
        </a:spcBef>
        <a:spcAft>
          <a:spcPct val="0"/>
        </a:spcAft>
        <a:defRPr sz="2800" b="1" kern="1200">
          <a:solidFill>
            <a:schemeClr val="bg1"/>
          </a:solidFill>
          <a:latin typeface="Arial"/>
          <a:ea typeface="+mj-ea"/>
          <a:cs typeface="Arial"/>
        </a:defRPr>
      </a:lvl1pPr>
      <a:lvl2pPr algn="l" defTabSz="457200" rtl="0" eaLnBrk="0" fontAlgn="base" hangingPunct="0">
        <a:spcBef>
          <a:spcPct val="0"/>
        </a:spcBef>
        <a:spcAft>
          <a:spcPct val="0"/>
        </a:spcAft>
        <a:defRPr sz="2800" b="1">
          <a:solidFill>
            <a:schemeClr val="bg1"/>
          </a:solidFill>
          <a:latin typeface="Arial" charset="0"/>
          <a:cs typeface="Arial" charset="0"/>
        </a:defRPr>
      </a:lvl2pPr>
      <a:lvl3pPr algn="l" defTabSz="457200" rtl="0" eaLnBrk="0" fontAlgn="base" hangingPunct="0">
        <a:spcBef>
          <a:spcPct val="0"/>
        </a:spcBef>
        <a:spcAft>
          <a:spcPct val="0"/>
        </a:spcAft>
        <a:defRPr sz="2800" b="1">
          <a:solidFill>
            <a:schemeClr val="bg1"/>
          </a:solidFill>
          <a:latin typeface="Arial" charset="0"/>
          <a:cs typeface="Arial" charset="0"/>
        </a:defRPr>
      </a:lvl3pPr>
      <a:lvl4pPr algn="l" defTabSz="457200" rtl="0" eaLnBrk="0" fontAlgn="base" hangingPunct="0">
        <a:spcBef>
          <a:spcPct val="0"/>
        </a:spcBef>
        <a:spcAft>
          <a:spcPct val="0"/>
        </a:spcAft>
        <a:defRPr sz="2800" b="1">
          <a:solidFill>
            <a:schemeClr val="bg1"/>
          </a:solidFill>
          <a:latin typeface="Arial" charset="0"/>
          <a:cs typeface="Arial" charset="0"/>
        </a:defRPr>
      </a:lvl4pPr>
      <a:lvl5pPr algn="l" defTabSz="457200" rtl="0" eaLnBrk="0" fontAlgn="base" hangingPunct="0">
        <a:spcBef>
          <a:spcPct val="0"/>
        </a:spcBef>
        <a:spcAft>
          <a:spcPct val="0"/>
        </a:spcAft>
        <a:defRPr sz="2800" b="1">
          <a:solidFill>
            <a:schemeClr val="bg1"/>
          </a:solidFill>
          <a:latin typeface="Arial" charset="0"/>
          <a:cs typeface="Arial" charset="0"/>
        </a:defRPr>
      </a:lvl5pPr>
      <a:lvl6pPr marL="457200" algn="l" defTabSz="457200" rtl="0" fontAlgn="base">
        <a:spcBef>
          <a:spcPct val="0"/>
        </a:spcBef>
        <a:spcAft>
          <a:spcPct val="0"/>
        </a:spcAft>
        <a:defRPr sz="2800" b="1">
          <a:solidFill>
            <a:schemeClr val="bg1"/>
          </a:solidFill>
          <a:latin typeface="Arial" charset="0"/>
          <a:cs typeface="Arial" charset="0"/>
        </a:defRPr>
      </a:lvl6pPr>
      <a:lvl7pPr marL="914400" algn="l" defTabSz="457200" rtl="0" fontAlgn="base">
        <a:spcBef>
          <a:spcPct val="0"/>
        </a:spcBef>
        <a:spcAft>
          <a:spcPct val="0"/>
        </a:spcAft>
        <a:defRPr sz="2800" b="1">
          <a:solidFill>
            <a:schemeClr val="bg1"/>
          </a:solidFill>
          <a:latin typeface="Arial" charset="0"/>
          <a:cs typeface="Arial" charset="0"/>
        </a:defRPr>
      </a:lvl7pPr>
      <a:lvl8pPr marL="1371600" algn="l" defTabSz="457200" rtl="0" fontAlgn="base">
        <a:spcBef>
          <a:spcPct val="0"/>
        </a:spcBef>
        <a:spcAft>
          <a:spcPct val="0"/>
        </a:spcAft>
        <a:defRPr sz="2800" b="1">
          <a:solidFill>
            <a:schemeClr val="bg1"/>
          </a:solidFill>
          <a:latin typeface="Arial" charset="0"/>
          <a:cs typeface="Arial" charset="0"/>
        </a:defRPr>
      </a:lvl8pPr>
      <a:lvl9pPr marL="1828800" algn="l" defTabSz="457200" rtl="0" fontAlgn="base">
        <a:spcBef>
          <a:spcPct val="0"/>
        </a:spcBef>
        <a:spcAft>
          <a:spcPct val="0"/>
        </a:spcAft>
        <a:defRPr sz="2800" b="1">
          <a:solidFill>
            <a:schemeClr val="bg1"/>
          </a:solidFill>
          <a:latin typeface="Arial" charset="0"/>
          <a:cs typeface="Arial"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ctangle 2"/>
          <p:cNvSpPr/>
          <p:nvPr userDrawn="1"/>
        </p:nvSpPr>
        <p:spPr>
          <a:xfrm>
            <a:off x="0" y="5900738"/>
            <a:ext cx="9144000" cy="957262"/>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43"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endParaRPr lang="en-US" smtClean="0"/>
          </a:p>
        </p:txBody>
      </p:sp>
      <p:pic>
        <p:nvPicPr>
          <p:cNvPr id="10244" name="Picture 5" descr="logo.png"/>
          <p:cNvPicPr>
            <a:picLocks noChangeAspect="1"/>
          </p:cNvPicPr>
          <p:nvPr userDrawn="1"/>
        </p:nvPicPr>
        <p:blipFill>
          <a:blip r:embed="rId10"/>
          <a:srcRect/>
          <a:stretch>
            <a:fillRect/>
          </a:stretch>
        </p:blipFill>
        <p:spPr bwMode="auto">
          <a:xfrm>
            <a:off x="0" y="6011863"/>
            <a:ext cx="2768600" cy="8461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Lst>
  <p:timing>
    <p:tnLst>
      <p:par>
        <p:cTn id="1" dur="indefinite" restart="never" nodeType="tmRoot"/>
      </p:par>
    </p:tnLst>
  </p:timing>
  <p:txStyles>
    <p:titleStyle>
      <a:lvl1pPr algn="l" defTabSz="457200" rtl="0" eaLnBrk="0" fontAlgn="base" hangingPunct="0">
        <a:spcBef>
          <a:spcPct val="0"/>
        </a:spcBef>
        <a:spcAft>
          <a:spcPct val="0"/>
        </a:spcAft>
        <a:defRPr sz="2800" b="1" kern="1200">
          <a:solidFill>
            <a:schemeClr val="bg1"/>
          </a:solidFill>
          <a:latin typeface="Arial"/>
          <a:ea typeface="+mj-ea"/>
          <a:cs typeface="Arial"/>
        </a:defRPr>
      </a:lvl1pPr>
      <a:lvl2pPr algn="l" defTabSz="457200" rtl="0" eaLnBrk="0" fontAlgn="base" hangingPunct="0">
        <a:spcBef>
          <a:spcPct val="0"/>
        </a:spcBef>
        <a:spcAft>
          <a:spcPct val="0"/>
        </a:spcAft>
        <a:defRPr sz="2800" b="1">
          <a:solidFill>
            <a:schemeClr val="bg1"/>
          </a:solidFill>
          <a:latin typeface="Arial" charset="0"/>
          <a:cs typeface="Arial" charset="0"/>
        </a:defRPr>
      </a:lvl2pPr>
      <a:lvl3pPr algn="l" defTabSz="457200" rtl="0" eaLnBrk="0" fontAlgn="base" hangingPunct="0">
        <a:spcBef>
          <a:spcPct val="0"/>
        </a:spcBef>
        <a:spcAft>
          <a:spcPct val="0"/>
        </a:spcAft>
        <a:defRPr sz="2800" b="1">
          <a:solidFill>
            <a:schemeClr val="bg1"/>
          </a:solidFill>
          <a:latin typeface="Arial" charset="0"/>
          <a:cs typeface="Arial" charset="0"/>
        </a:defRPr>
      </a:lvl3pPr>
      <a:lvl4pPr algn="l" defTabSz="457200" rtl="0" eaLnBrk="0" fontAlgn="base" hangingPunct="0">
        <a:spcBef>
          <a:spcPct val="0"/>
        </a:spcBef>
        <a:spcAft>
          <a:spcPct val="0"/>
        </a:spcAft>
        <a:defRPr sz="2800" b="1">
          <a:solidFill>
            <a:schemeClr val="bg1"/>
          </a:solidFill>
          <a:latin typeface="Arial" charset="0"/>
          <a:cs typeface="Arial" charset="0"/>
        </a:defRPr>
      </a:lvl4pPr>
      <a:lvl5pPr algn="l" defTabSz="457200" rtl="0" eaLnBrk="0" fontAlgn="base" hangingPunct="0">
        <a:spcBef>
          <a:spcPct val="0"/>
        </a:spcBef>
        <a:spcAft>
          <a:spcPct val="0"/>
        </a:spcAft>
        <a:defRPr sz="2800" b="1">
          <a:solidFill>
            <a:schemeClr val="bg1"/>
          </a:solidFill>
          <a:latin typeface="Arial" charset="0"/>
          <a:cs typeface="Arial" charset="0"/>
        </a:defRPr>
      </a:lvl5pPr>
      <a:lvl6pPr marL="457200" algn="l" defTabSz="457200" rtl="0" fontAlgn="base">
        <a:spcBef>
          <a:spcPct val="0"/>
        </a:spcBef>
        <a:spcAft>
          <a:spcPct val="0"/>
        </a:spcAft>
        <a:defRPr sz="2800" b="1">
          <a:solidFill>
            <a:schemeClr val="bg1"/>
          </a:solidFill>
          <a:latin typeface="Arial" charset="0"/>
          <a:cs typeface="Arial" charset="0"/>
        </a:defRPr>
      </a:lvl6pPr>
      <a:lvl7pPr marL="914400" algn="l" defTabSz="457200" rtl="0" fontAlgn="base">
        <a:spcBef>
          <a:spcPct val="0"/>
        </a:spcBef>
        <a:spcAft>
          <a:spcPct val="0"/>
        </a:spcAft>
        <a:defRPr sz="2800" b="1">
          <a:solidFill>
            <a:schemeClr val="bg1"/>
          </a:solidFill>
          <a:latin typeface="Arial" charset="0"/>
          <a:cs typeface="Arial" charset="0"/>
        </a:defRPr>
      </a:lvl7pPr>
      <a:lvl8pPr marL="1371600" algn="l" defTabSz="457200" rtl="0" fontAlgn="base">
        <a:spcBef>
          <a:spcPct val="0"/>
        </a:spcBef>
        <a:spcAft>
          <a:spcPct val="0"/>
        </a:spcAft>
        <a:defRPr sz="2800" b="1">
          <a:solidFill>
            <a:schemeClr val="bg1"/>
          </a:solidFill>
          <a:latin typeface="Arial" charset="0"/>
          <a:cs typeface="Arial" charset="0"/>
        </a:defRPr>
      </a:lvl8pPr>
      <a:lvl9pPr marL="1828800" algn="l" defTabSz="457200" rtl="0" fontAlgn="base">
        <a:spcBef>
          <a:spcPct val="0"/>
        </a:spcBef>
        <a:spcAft>
          <a:spcPct val="0"/>
        </a:spcAft>
        <a:defRPr sz="2800" b="1">
          <a:solidFill>
            <a:schemeClr val="bg1"/>
          </a:solidFill>
          <a:latin typeface="Arial" charset="0"/>
          <a:cs typeface="Arial"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rot="16200000">
            <a:off x="4729163" y="2443162"/>
            <a:ext cx="2374900" cy="6454775"/>
          </a:xfrm>
          <a:prstGeom prst="rect">
            <a:avLst/>
          </a:prstGeom>
          <a:gradFill>
            <a:gsLst>
              <a:gs pos="0">
                <a:schemeClr val="tx1">
                  <a:alpha val="52000"/>
                </a:schemeClr>
              </a:gs>
              <a:gs pos="100000">
                <a:schemeClr val="tx1">
                  <a:alpha val="0"/>
                </a:schemeClr>
              </a:gs>
            </a:gsLs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482" name="Title 1"/>
          <p:cNvSpPr>
            <a:spLocks noGrp="1"/>
          </p:cNvSpPr>
          <p:nvPr>
            <p:ph type="ctrTitle"/>
          </p:nvPr>
        </p:nvSpPr>
        <p:spPr>
          <a:xfrm>
            <a:off x="4152900" y="914400"/>
            <a:ext cx="4762500" cy="3297238"/>
          </a:xfrm>
        </p:spPr>
        <p:txBody>
          <a:bodyPr/>
          <a:lstStyle/>
          <a:p>
            <a:pPr eaLnBrk="1" hangingPunct="1"/>
            <a:r>
              <a:rPr lang="en-GB" b="0" smtClean="0">
                <a:latin typeface="Arial" charset="0"/>
                <a:ea typeface="MS PGothic" pitchFamily="34" charset="-128"/>
                <a:cs typeface="Arial" charset="0"/>
              </a:rPr>
              <a:t/>
            </a:r>
            <a:br>
              <a:rPr lang="en-GB" b="0" smtClean="0">
                <a:latin typeface="Arial" charset="0"/>
                <a:ea typeface="MS PGothic" pitchFamily="34" charset="-128"/>
                <a:cs typeface="Arial" charset="0"/>
              </a:rPr>
            </a:br>
            <a:r>
              <a:rPr lang="en-GB" b="0" smtClean="0">
                <a:latin typeface="Arial" charset="0"/>
                <a:ea typeface="MS PGothic" pitchFamily="34" charset="-128"/>
                <a:cs typeface="Arial" charset="0"/>
              </a:rPr>
              <a:t/>
            </a:r>
            <a:br>
              <a:rPr lang="en-GB" b="0" smtClean="0">
                <a:latin typeface="Arial" charset="0"/>
                <a:ea typeface="MS PGothic" pitchFamily="34" charset="-128"/>
                <a:cs typeface="Arial" charset="0"/>
              </a:rPr>
            </a:br>
            <a:r>
              <a:rPr lang="en-GB" sz="2400" b="0" smtClean="0">
                <a:latin typeface="Arial" charset="0"/>
                <a:cs typeface="Arial" charset="0"/>
              </a:rPr>
              <a:t>The Value Proposition for International Standards in Valuation</a:t>
            </a:r>
            <a:r>
              <a:rPr lang="en-GB" sz="2400" smtClean="0">
                <a:latin typeface="Arial" charset="0"/>
                <a:cs typeface="Arial" charset="0"/>
              </a:rPr>
              <a:t> </a:t>
            </a:r>
            <a:br>
              <a:rPr lang="en-GB" sz="2400" smtClean="0">
                <a:latin typeface="Arial" charset="0"/>
                <a:cs typeface="Arial" charset="0"/>
              </a:rPr>
            </a:br>
            <a:r>
              <a:rPr lang="en-GB" sz="2400" smtClean="0">
                <a:latin typeface="Arial" charset="0"/>
                <a:cs typeface="Arial" charset="0"/>
              </a:rPr>
              <a:t>- </a:t>
            </a:r>
            <a:br>
              <a:rPr lang="en-GB" sz="2400" smtClean="0">
                <a:latin typeface="Arial" charset="0"/>
                <a:cs typeface="Arial" charset="0"/>
              </a:rPr>
            </a:br>
            <a:r>
              <a:rPr lang="en-GB" sz="2400" b="0" smtClean="0">
                <a:latin typeface="Arial" charset="0"/>
                <a:cs typeface="Arial" charset="0"/>
              </a:rPr>
              <a:t>Latest Valuation Standards in the Global Market</a:t>
            </a:r>
            <a:br>
              <a:rPr lang="en-GB" sz="2400" b="0" smtClean="0">
                <a:latin typeface="Arial" charset="0"/>
                <a:cs typeface="Arial" charset="0"/>
              </a:rPr>
            </a:br>
            <a:r>
              <a:rPr lang="en-GB" sz="2400" smtClean="0">
                <a:latin typeface="Arial" charset="0"/>
                <a:cs typeface="Arial" charset="0"/>
              </a:rPr>
              <a:t/>
            </a:r>
            <a:br>
              <a:rPr lang="en-GB" sz="2400" smtClean="0">
                <a:latin typeface="Arial" charset="0"/>
                <a:cs typeface="Arial" charset="0"/>
              </a:rPr>
            </a:br>
            <a:r>
              <a:rPr lang="en-GB" b="0" smtClean="0">
                <a:latin typeface="Arial" charset="0"/>
                <a:ea typeface="MS PGothic" pitchFamily="34" charset="-128"/>
                <a:cs typeface="Arial" charset="0"/>
              </a:rPr>
              <a:t/>
            </a:r>
            <a:br>
              <a:rPr lang="en-GB" b="0" smtClean="0">
                <a:latin typeface="Arial" charset="0"/>
                <a:ea typeface="MS PGothic" pitchFamily="34" charset="-128"/>
                <a:cs typeface="Arial" charset="0"/>
              </a:rPr>
            </a:br>
            <a:endParaRPr lang="en-US" b="0" smtClean="0">
              <a:latin typeface="Arial" charset="0"/>
              <a:ea typeface="MS PGothic" pitchFamily="34" charset="-128"/>
              <a:cs typeface="Arial" charset="0"/>
            </a:endParaRPr>
          </a:p>
        </p:txBody>
      </p:sp>
      <p:sp>
        <p:nvSpPr>
          <p:cNvPr id="20483" name="Text Box 5"/>
          <p:cNvSpPr txBox="1">
            <a:spLocks noChangeArrowheads="1"/>
          </p:cNvSpPr>
          <p:nvPr/>
        </p:nvSpPr>
        <p:spPr bwMode="auto">
          <a:xfrm>
            <a:off x="4362450" y="4733925"/>
            <a:ext cx="4210050" cy="1373188"/>
          </a:xfrm>
          <a:prstGeom prst="rect">
            <a:avLst/>
          </a:prstGeom>
          <a:noFill/>
          <a:ln w="9525">
            <a:noFill/>
            <a:miter lim="800000"/>
            <a:headEnd/>
            <a:tailEnd/>
          </a:ln>
        </p:spPr>
        <p:txBody>
          <a:bodyPr>
            <a:spAutoFit/>
          </a:bodyPr>
          <a:lstStyle/>
          <a:p>
            <a:pPr defTabSz="914400">
              <a:spcBef>
                <a:spcPct val="50000"/>
              </a:spcBef>
            </a:pPr>
            <a:r>
              <a:rPr lang="en-GB" i="1">
                <a:solidFill>
                  <a:schemeClr val="bg1"/>
                </a:solidFill>
              </a:rPr>
              <a:t>Ben Elder BA BSc FRICS ACIArb</a:t>
            </a:r>
            <a:br>
              <a:rPr lang="en-GB" i="1">
                <a:solidFill>
                  <a:schemeClr val="bg1"/>
                </a:solidFill>
              </a:rPr>
            </a:br>
            <a:r>
              <a:rPr lang="en-GB" i="1">
                <a:solidFill>
                  <a:schemeClr val="bg1"/>
                </a:solidFill>
              </a:rPr>
              <a:t>RICS Global Director of Valuation</a:t>
            </a:r>
            <a:br>
              <a:rPr lang="en-GB" i="1">
                <a:solidFill>
                  <a:schemeClr val="bg1"/>
                </a:solidFill>
              </a:rPr>
            </a:br>
            <a:endParaRPr lang="en-GB" i="1">
              <a:solidFill>
                <a:schemeClr val="bg1"/>
              </a:solidFill>
            </a:endParaRPr>
          </a:p>
          <a:p>
            <a:pPr defTabSz="914400">
              <a:spcBef>
                <a:spcPct val="50000"/>
              </a:spcBef>
            </a:pPr>
            <a:r>
              <a:rPr lang="en-GB" sz="2000" i="1">
                <a:solidFill>
                  <a:schemeClr val="bg1"/>
                </a:solidFill>
              </a:rPr>
              <a:t>RICS-ERES Bucharest Oct 2012</a:t>
            </a:r>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p:cNvSpPr>
          <p:nvPr>
            <p:ph type="title" idx="4294967295"/>
          </p:nvPr>
        </p:nvSpPr>
        <p:spPr/>
        <p:txBody>
          <a:bodyPr/>
          <a:lstStyle/>
          <a:p>
            <a:r>
              <a:rPr lang="en-GB" smtClean="0">
                <a:solidFill>
                  <a:srgbClr val="46166B"/>
                </a:solidFill>
                <a:latin typeface="Arial" charset="0"/>
                <a:cs typeface="Arial" charset="0"/>
              </a:rPr>
              <a:t>Red Book Purpose</a:t>
            </a:r>
          </a:p>
        </p:txBody>
      </p:sp>
      <p:sp>
        <p:nvSpPr>
          <p:cNvPr id="31746" name="Rectangle 5"/>
          <p:cNvSpPr>
            <a:spLocks noChangeArrowheads="1"/>
          </p:cNvSpPr>
          <p:nvPr/>
        </p:nvSpPr>
        <p:spPr bwMode="auto">
          <a:xfrm>
            <a:off x="685800" y="1927225"/>
            <a:ext cx="3763963" cy="2679700"/>
          </a:xfrm>
          <a:prstGeom prst="rect">
            <a:avLst/>
          </a:prstGeom>
          <a:noFill/>
          <a:ln w="9525">
            <a:noFill/>
            <a:miter lim="800000"/>
            <a:headEnd/>
            <a:tailEnd/>
          </a:ln>
        </p:spPr>
        <p:txBody>
          <a:bodyPr lIns="80165" tIns="40083" rIns="80165" bIns="40083">
            <a:spAutoFit/>
          </a:bodyPr>
          <a:lstStyle/>
          <a:p>
            <a:pPr defTabSz="801688"/>
            <a:r>
              <a:rPr lang="en-GB" sz="1900" b="1">
                <a:ea typeface="MS PGothic" pitchFamily="34" charset="-128"/>
              </a:rPr>
              <a:t>“To provide an effective framework within the Rules of Conduct so that the users of valuation services can have confidence that the valuation of a RICS Member is consistent with IVSC internationally recognised standards”.</a:t>
            </a:r>
          </a:p>
        </p:txBody>
      </p:sp>
      <p:pic>
        <p:nvPicPr>
          <p:cNvPr id="31747" name="Picture 6" descr="Red Book 2012"/>
          <p:cNvPicPr>
            <a:picLocks noChangeAspect="1" noChangeArrowheads="1"/>
          </p:cNvPicPr>
          <p:nvPr/>
        </p:nvPicPr>
        <p:blipFill>
          <a:blip r:embed="rId2"/>
          <a:srcRect/>
          <a:stretch>
            <a:fillRect/>
          </a:stretch>
        </p:blipFill>
        <p:spPr bwMode="auto">
          <a:xfrm>
            <a:off x="6111875" y="1600200"/>
            <a:ext cx="2365375" cy="3448050"/>
          </a:xfrm>
          <a:prstGeom prst="rect">
            <a:avLst/>
          </a:prstGeom>
          <a:noFill/>
          <a:ln w="9525">
            <a:noFill/>
            <a:miter lim="800000"/>
            <a:headEnd/>
            <a:tailEnd/>
          </a:ln>
        </p:spPr>
      </p:pic>
      <p:sp>
        <p:nvSpPr>
          <p:cNvPr id="31748" name="Text Box 5"/>
          <p:cNvSpPr txBox="1">
            <a:spLocks noChangeArrowheads="1"/>
          </p:cNvSpPr>
          <p:nvPr/>
        </p:nvSpPr>
        <p:spPr bwMode="auto">
          <a:xfrm>
            <a:off x="466725" y="5086350"/>
            <a:ext cx="8153400" cy="304800"/>
          </a:xfrm>
          <a:prstGeom prst="rect">
            <a:avLst/>
          </a:prstGeom>
          <a:noFill/>
          <a:ln w="9525">
            <a:noFill/>
            <a:miter lim="800000"/>
            <a:headEnd/>
            <a:tailEnd/>
          </a:ln>
        </p:spPr>
        <p:txBody>
          <a:bodyPr>
            <a:spAutoFit/>
          </a:bodyPr>
          <a:lstStyle/>
          <a:p>
            <a:pPr defTabSz="914400"/>
            <a:endParaRPr lang="en-GB" sz="14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idx="4294967295"/>
          </p:nvPr>
        </p:nvSpPr>
        <p:spPr>
          <a:xfrm>
            <a:off x="381000" y="312738"/>
            <a:ext cx="8229600" cy="1143000"/>
          </a:xfrm>
        </p:spPr>
        <p:txBody>
          <a:bodyPr/>
          <a:lstStyle/>
          <a:p>
            <a:r>
              <a:rPr lang="en-GB" smtClean="0">
                <a:solidFill>
                  <a:schemeClr val="tx1"/>
                </a:solidFill>
                <a:latin typeface="Arial" charset="0"/>
                <a:cs typeface="Arial" charset="0"/>
              </a:rPr>
              <a:t>What is the value proposition?</a:t>
            </a:r>
          </a:p>
        </p:txBody>
      </p:sp>
      <p:sp>
        <p:nvSpPr>
          <p:cNvPr id="21506" name="Rectangle 3"/>
          <p:cNvSpPr>
            <a:spLocks noGrp="1" noChangeArrowheads="1"/>
          </p:cNvSpPr>
          <p:nvPr>
            <p:ph type="body" idx="4294967295"/>
          </p:nvPr>
        </p:nvSpPr>
        <p:spPr bwMode="auto">
          <a:xfrm>
            <a:off x="457200" y="1600200"/>
            <a:ext cx="8229600" cy="4525963"/>
          </a:xfrm>
          <a:prstGeom prst="rect">
            <a:avLst/>
          </a:prstGeom>
          <a:noFill/>
          <a:ln>
            <a:miter lim="800000"/>
            <a:headEnd/>
            <a:tailEnd/>
          </a:ln>
        </p:spPr>
        <p:txBody>
          <a:bodyPr/>
          <a:lstStyle/>
          <a:p>
            <a:endParaRPr lang="en-GB" smtClean="0"/>
          </a:p>
          <a:p>
            <a:r>
              <a:rPr lang="en-GB" smtClean="0"/>
              <a:t>Public benefit</a:t>
            </a:r>
          </a:p>
          <a:p>
            <a:r>
              <a:rPr lang="en-GB" smtClean="0"/>
              <a:t>Market efficiency</a:t>
            </a:r>
          </a:p>
          <a:p>
            <a:r>
              <a:rPr lang="en-GB" smtClean="0"/>
              <a:t>Externalities</a:t>
            </a:r>
          </a:p>
          <a:p>
            <a:r>
              <a:rPr lang="en-GB" smtClean="0"/>
              <a:t>Pareto optimality</a:t>
            </a:r>
          </a:p>
        </p:txBody>
      </p:sp>
    </p:spTree>
  </p:cSld>
  <p:clrMapOvr>
    <a:masterClrMapping/>
  </p:clrMapOvr>
  <p:transition advClick="0" advTm="10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idx="4294967295"/>
          </p:nvPr>
        </p:nvSpPr>
        <p:spPr>
          <a:xfrm>
            <a:off x="409575" y="246063"/>
            <a:ext cx="8229600" cy="1143000"/>
          </a:xfrm>
        </p:spPr>
        <p:txBody>
          <a:bodyPr/>
          <a:lstStyle/>
          <a:p>
            <a:r>
              <a:rPr lang="en-GB" smtClean="0">
                <a:solidFill>
                  <a:schemeClr val="tx1"/>
                </a:solidFill>
                <a:latin typeface="Arial" charset="0"/>
                <a:cs typeface="Arial" charset="0"/>
              </a:rPr>
              <a:t>What is the value proposition?</a:t>
            </a:r>
          </a:p>
        </p:txBody>
      </p:sp>
      <p:sp>
        <p:nvSpPr>
          <p:cNvPr id="22530" name="Rectangle 3"/>
          <p:cNvSpPr>
            <a:spLocks noGrp="1" noChangeArrowheads="1"/>
          </p:cNvSpPr>
          <p:nvPr>
            <p:ph type="body" idx="4294967295"/>
          </p:nvPr>
        </p:nvSpPr>
        <p:spPr bwMode="auto">
          <a:xfrm>
            <a:off x="457200" y="1600200"/>
            <a:ext cx="8229600" cy="3878263"/>
          </a:xfrm>
          <a:prstGeom prst="rect">
            <a:avLst/>
          </a:prstGeom>
          <a:solidFill>
            <a:srgbClr val="FFFFFF"/>
          </a:solidFill>
          <a:ln>
            <a:miter lim="800000"/>
            <a:headEnd/>
            <a:tailEnd/>
          </a:ln>
        </p:spPr>
        <p:txBody>
          <a:bodyPr/>
          <a:lstStyle/>
          <a:p>
            <a:endParaRPr lang="en-GB" smtClean="0"/>
          </a:p>
          <a:p>
            <a:r>
              <a:rPr lang="en-GB" smtClean="0"/>
              <a:t>Public benefit</a:t>
            </a:r>
          </a:p>
          <a:p>
            <a:r>
              <a:rPr lang="en-GB" smtClean="0"/>
              <a:t>Market efficiency</a:t>
            </a:r>
          </a:p>
          <a:p>
            <a:r>
              <a:rPr lang="en-GB" smtClean="0"/>
              <a:t>Externalities</a:t>
            </a:r>
          </a:p>
          <a:p>
            <a:r>
              <a:rPr lang="en-GB" smtClean="0"/>
              <a:t>Pareto optimality</a:t>
            </a:r>
          </a:p>
        </p:txBody>
      </p:sp>
    </p:spTree>
  </p:cSld>
  <p:clrMapOvr>
    <a:masterClrMapping/>
  </p:clrMapOvr>
  <p:transition advClick="0" advTm="10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idx="4294967295"/>
          </p:nvPr>
        </p:nvSpPr>
        <p:spPr/>
        <p:txBody>
          <a:bodyPr/>
          <a:lstStyle/>
          <a:p>
            <a:r>
              <a:rPr lang="en-GB" smtClean="0">
                <a:solidFill>
                  <a:schemeClr val="tx1"/>
                </a:solidFill>
                <a:latin typeface="Arial" charset="0"/>
                <a:cs typeface="Arial" charset="0"/>
              </a:rPr>
              <a:t>Standardisation</a:t>
            </a:r>
          </a:p>
        </p:txBody>
      </p:sp>
      <p:sp>
        <p:nvSpPr>
          <p:cNvPr id="23554" name="Rectangle 3"/>
          <p:cNvSpPr>
            <a:spLocks noGrp="1" noChangeArrowheads="1"/>
          </p:cNvSpPr>
          <p:nvPr>
            <p:ph type="body" idx="4294967295"/>
          </p:nvPr>
        </p:nvSpPr>
        <p:spPr bwMode="auto">
          <a:xfrm>
            <a:off x="457200" y="1600200"/>
            <a:ext cx="8229600" cy="3963988"/>
          </a:xfrm>
          <a:prstGeom prst="rect">
            <a:avLst/>
          </a:prstGeom>
          <a:solidFill>
            <a:srgbClr val="FFFFFF"/>
          </a:solidFill>
          <a:ln>
            <a:miter lim="800000"/>
            <a:headEnd/>
            <a:tailEnd/>
          </a:ln>
        </p:spPr>
        <p:txBody>
          <a:bodyPr/>
          <a:lstStyle/>
          <a:p>
            <a:endParaRPr lang="en-GB" smtClean="0"/>
          </a:p>
          <a:p>
            <a:r>
              <a:rPr lang="en-GB" smtClean="0"/>
              <a:t>Division of labour</a:t>
            </a:r>
          </a:p>
          <a:p>
            <a:r>
              <a:rPr lang="en-GB" smtClean="0"/>
              <a:t>Limits  ‘time stealers’</a:t>
            </a:r>
          </a:p>
          <a:p>
            <a:r>
              <a:rPr lang="en-GB" smtClean="0"/>
              <a:t>Reduce risk</a:t>
            </a:r>
          </a:p>
          <a:p>
            <a:r>
              <a:rPr lang="en-GB" smtClean="0"/>
              <a:t>Global Comparables</a:t>
            </a:r>
          </a:p>
          <a:p>
            <a:endParaRPr lang="en-GB" smtClean="0"/>
          </a:p>
        </p:txBody>
      </p:sp>
    </p:spTree>
  </p:cSld>
  <p:clrMapOvr>
    <a:masterClrMapping/>
  </p:clrMapOvr>
  <p:transition advClick="0" advTm="10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7" name="Picture 2" descr="oldyoung"/>
          <p:cNvPicPr>
            <a:picLocks noChangeAspect="1" noChangeArrowheads="1"/>
          </p:cNvPicPr>
          <p:nvPr/>
        </p:nvPicPr>
        <p:blipFill>
          <a:blip r:embed="rId3"/>
          <a:srcRect/>
          <a:stretch>
            <a:fillRect/>
          </a:stretch>
        </p:blipFill>
        <p:spPr bwMode="auto">
          <a:xfrm>
            <a:off x="2867025" y="1828800"/>
            <a:ext cx="3409950" cy="3981450"/>
          </a:xfrm>
          <a:prstGeom prst="rect">
            <a:avLst/>
          </a:prstGeom>
          <a:noFill/>
          <a:ln w="9525">
            <a:noFill/>
            <a:miter lim="800000"/>
            <a:headEnd/>
            <a:tailEnd/>
          </a:ln>
        </p:spPr>
      </p:pic>
      <p:sp>
        <p:nvSpPr>
          <p:cNvPr id="24578" name="Text Box 3"/>
          <p:cNvSpPr txBox="1">
            <a:spLocks noChangeArrowheads="1"/>
          </p:cNvSpPr>
          <p:nvPr/>
        </p:nvSpPr>
        <p:spPr bwMode="auto">
          <a:xfrm>
            <a:off x="2484438" y="1125538"/>
            <a:ext cx="6019800" cy="641350"/>
          </a:xfrm>
          <a:prstGeom prst="rect">
            <a:avLst/>
          </a:prstGeom>
          <a:noFill/>
          <a:ln w="9525">
            <a:noFill/>
            <a:miter lim="800000"/>
            <a:headEnd/>
            <a:tailEnd/>
          </a:ln>
        </p:spPr>
        <p:txBody>
          <a:bodyPr>
            <a:spAutoFit/>
          </a:bodyPr>
          <a:lstStyle/>
          <a:p>
            <a:pPr defTabSz="914400" eaLnBrk="0" hangingPunct="0">
              <a:spcBef>
                <a:spcPct val="50000"/>
              </a:spcBef>
            </a:pPr>
            <a:r>
              <a:rPr lang="en-GB" sz="3600">
                <a:latin typeface="Times" pitchFamily="18" charset="0"/>
              </a:rPr>
              <a:t>What do you see?</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idx="4294967295"/>
          </p:nvPr>
        </p:nvSpPr>
        <p:spPr>
          <a:xfrm>
            <a:off x="395288" y="1052513"/>
            <a:ext cx="7186612" cy="1203325"/>
          </a:xfrm>
        </p:spPr>
        <p:txBody>
          <a:bodyPr/>
          <a:lstStyle/>
          <a:p>
            <a:r>
              <a:rPr lang="en-GB" sz="2400" smtClean="0">
                <a:latin typeface="Arial" charset="0"/>
                <a:cs typeface="Arial" charset="0"/>
              </a:rPr>
              <a:t>Hernando De Soto – </a:t>
            </a:r>
            <a:br>
              <a:rPr lang="en-GB" sz="2400" smtClean="0">
                <a:latin typeface="Arial" charset="0"/>
                <a:cs typeface="Arial" charset="0"/>
              </a:rPr>
            </a:br>
            <a:r>
              <a:rPr lang="en-GB" sz="2400" smtClean="0">
                <a:latin typeface="Arial" charset="0"/>
                <a:cs typeface="Arial" charset="0"/>
              </a:rPr>
              <a:t>The Mystery of Capital</a:t>
            </a:r>
            <a:br>
              <a:rPr lang="en-GB" sz="2400" smtClean="0">
                <a:latin typeface="Arial" charset="0"/>
                <a:cs typeface="Arial" charset="0"/>
              </a:rPr>
            </a:br>
            <a:endParaRPr lang="en-GB" sz="2400" smtClean="0">
              <a:latin typeface="Arial" charset="0"/>
              <a:cs typeface="Arial" charset="0"/>
            </a:endParaRPr>
          </a:p>
        </p:txBody>
      </p:sp>
      <p:sp>
        <p:nvSpPr>
          <p:cNvPr id="26626" name="Rectangle 3"/>
          <p:cNvSpPr>
            <a:spLocks noGrp="1" noChangeArrowheads="1"/>
          </p:cNvSpPr>
          <p:nvPr>
            <p:ph type="body" idx="4294967295"/>
          </p:nvPr>
        </p:nvSpPr>
        <p:spPr bwMode="auto">
          <a:xfrm>
            <a:off x="122238" y="1423988"/>
            <a:ext cx="8534400" cy="3530600"/>
          </a:xfrm>
          <a:prstGeom prst="rect">
            <a:avLst/>
          </a:prstGeom>
          <a:solidFill>
            <a:srgbClr val="FFFFFF"/>
          </a:solidFill>
          <a:ln>
            <a:miter lim="800000"/>
            <a:headEnd/>
            <a:tailEnd/>
          </a:ln>
        </p:spPr>
        <p:txBody>
          <a:bodyPr/>
          <a:lstStyle/>
          <a:p>
            <a:pPr>
              <a:buFont typeface="Arial" charset="0"/>
              <a:buNone/>
            </a:pPr>
            <a:r>
              <a:rPr lang="en-GB" smtClean="0"/>
              <a:t>Capital Creation–</a:t>
            </a:r>
          </a:p>
          <a:p>
            <a:r>
              <a:rPr lang="en-GB" i="1" smtClean="0"/>
              <a:t>“Capital is not created by money; it is created by people whose property systems help them to cooperate and think about how they can get assets they accumulate to deploy additional production”</a:t>
            </a:r>
          </a:p>
          <a:p>
            <a:endParaRPr lang="en-GB" i="1" smtClean="0"/>
          </a:p>
        </p:txBody>
      </p:sp>
      <p:sp>
        <p:nvSpPr>
          <p:cNvPr id="26627" name="Text Box 4"/>
          <p:cNvSpPr txBox="1">
            <a:spLocks noChangeArrowheads="1"/>
          </p:cNvSpPr>
          <p:nvPr/>
        </p:nvSpPr>
        <p:spPr bwMode="auto">
          <a:xfrm>
            <a:off x="504825" y="523875"/>
            <a:ext cx="7953375" cy="519113"/>
          </a:xfrm>
          <a:prstGeom prst="rect">
            <a:avLst/>
          </a:prstGeom>
          <a:noFill/>
          <a:ln w="9525">
            <a:noFill/>
            <a:miter lim="800000"/>
            <a:headEnd/>
            <a:tailEnd/>
          </a:ln>
        </p:spPr>
        <p:txBody>
          <a:bodyPr>
            <a:spAutoFit/>
          </a:bodyPr>
          <a:lstStyle/>
          <a:p>
            <a:pPr defTabSz="914400">
              <a:spcBef>
                <a:spcPct val="50000"/>
              </a:spcBef>
            </a:pPr>
            <a:r>
              <a:rPr lang="en-GB" sz="2800"/>
              <a:t>Hernando De Soto –The Mystery of Capital</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idx="4294967295"/>
          </p:nvPr>
        </p:nvSpPr>
        <p:spPr>
          <a:xfrm>
            <a:off x="395288" y="1484313"/>
            <a:ext cx="8353425" cy="720725"/>
          </a:xfrm>
        </p:spPr>
        <p:txBody>
          <a:bodyPr/>
          <a:lstStyle/>
          <a:p>
            <a:r>
              <a:rPr lang="en-GB" sz="2400" smtClean="0">
                <a:latin typeface="Arial" charset="0"/>
                <a:cs typeface="Arial" charset="0"/>
              </a:rPr>
              <a:t>Hernando De Soto – </a:t>
            </a:r>
            <a:br>
              <a:rPr lang="en-GB" sz="2400" smtClean="0">
                <a:latin typeface="Arial" charset="0"/>
                <a:cs typeface="Arial" charset="0"/>
              </a:rPr>
            </a:br>
            <a:r>
              <a:rPr lang="en-GB" sz="2400" smtClean="0">
                <a:latin typeface="Arial" charset="0"/>
                <a:cs typeface="Arial" charset="0"/>
              </a:rPr>
              <a:t>The Mystery of Capital</a:t>
            </a:r>
            <a:br>
              <a:rPr lang="en-GB" sz="2400" smtClean="0">
                <a:latin typeface="Arial" charset="0"/>
                <a:cs typeface="Arial" charset="0"/>
              </a:rPr>
            </a:br>
            <a:endParaRPr lang="en-GB" sz="2400" smtClean="0">
              <a:latin typeface="Arial" charset="0"/>
              <a:cs typeface="Arial" charset="0"/>
            </a:endParaRPr>
          </a:p>
        </p:txBody>
      </p:sp>
      <p:sp>
        <p:nvSpPr>
          <p:cNvPr id="28674" name="Rectangle 3"/>
          <p:cNvSpPr>
            <a:spLocks noGrp="1" noChangeArrowheads="1"/>
          </p:cNvSpPr>
          <p:nvPr>
            <p:ph type="body" idx="4294967295"/>
          </p:nvPr>
        </p:nvSpPr>
        <p:spPr bwMode="auto">
          <a:xfrm>
            <a:off x="250825" y="1435100"/>
            <a:ext cx="8280400" cy="4273550"/>
          </a:xfrm>
          <a:prstGeom prst="rect">
            <a:avLst/>
          </a:prstGeom>
          <a:solidFill>
            <a:srgbClr val="FFFFFF"/>
          </a:solidFill>
          <a:ln>
            <a:miter lim="800000"/>
            <a:headEnd/>
            <a:tailEnd/>
          </a:ln>
        </p:spPr>
        <p:txBody>
          <a:bodyPr/>
          <a:lstStyle/>
          <a:p>
            <a:endParaRPr lang="en-GB" sz="2800" smtClean="0">
              <a:cs typeface="Times New Roman" pitchFamily="18" charset="0"/>
            </a:endParaRPr>
          </a:p>
          <a:p>
            <a:pPr>
              <a:buFont typeface="Arial" charset="0"/>
              <a:buNone/>
            </a:pPr>
            <a:r>
              <a:rPr lang="en-GB" smtClean="0">
                <a:cs typeface="Times New Roman" pitchFamily="18" charset="0"/>
              </a:rPr>
              <a:t>Fungiability</a:t>
            </a:r>
          </a:p>
          <a:p>
            <a:r>
              <a:rPr lang="en-GB" i="1" smtClean="0">
                <a:cs typeface="Times New Roman" pitchFamily="18" charset="0"/>
              </a:rPr>
              <a:t>“If standard descriptions of assets were not readily available, anyone who wanted to buy, rent or give credit against an asset would have to expend enormous resources comparing and evaluating it against other assets- which would also lack standard descriptions.”</a:t>
            </a:r>
            <a:r>
              <a:rPr lang="en-GB" i="1" smtClean="0"/>
              <a:t> </a:t>
            </a:r>
          </a:p>
        </p:txBody>
      </p:sp>
      <p:sp>
        <p:nvSpPr>
          <p:cNvPr id="28675" name="Text Box 4"/>
          <p:cNvSpPr txBox="1">
            <a:spLocks noChangeArrowheads="1"/>
          </p:cNvSpPr>
          <p:nvPr/>
        </p:nvSpPr>
        <p:spPr bwMode="auto">
          <a:xfrm>
            <a:off x="962025" y="561975"/>
            <a:ext cx="7134225" cy="519113"/>
          </a:xfrm>
          <a:prstGeom prst="rect">
            <a:avLst/>
          </a:prstGeom>
          <a:noFill/>
          <a:ln w="9525">
            <a:noFill/>
            <a:miter lim="800000"/>
            <a:headEnd/>
            <a:tailEnd/>
          </a:ln>
        </p:spPr>
        <p:txBody>
          <a:bodyPr>
            <a:spAutoFit/>
          </a:bodyPr>
          <a:lstStyle/>
          <a:p>
            <a:pPr defTabSz="914400">
              <a:spcBef>
                <a:spcPct val="50000"/>
              </a:spcBef>
            </a:pPr>
            <a:r>
              <a:rPr lang="en-GB" sz="2800"/>
              <a:t>Hernando De Soto – The Mystery of Capital</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extBox 7"/>
          <p:cNvSpPr txBox="1">
            <a:spLocks noChangeArrowheads="1"/>
          </p:cNvSpPr>
          <p:nvPr/>
        </p:nvSpPr>
        <p:spPr bwMode="auto">
          <a:xfrm>
            <a:off x="2200275" y="450850"/>
            <a:ext cx="5013325" cy="857250"/>
          </a:xfrm>
          <a:prstGeom prst="rect">
            <a:avLst/>
          </a:prstGeom>
          <a:noFill/>
          <a:ln w="9525">
            <a:noFill/>
            <a:miter lim="800000"/>
            <a:headEnd/>
            <a:tailEnd/>
          </a:ln>
        </p:spPr>
        <p:txBody>
          <a:bodyPr wrap="none" lIns="80165" tIns="40083" rIns="80165" bIns="40083">
            <a:spAutoFit/>
          </a:bodyPr>
          <a:lstStyle/>
          <a:p>
            <a:pPr algn="ctr" defTabSz="498475"/>
            <a:r>
              <a:rPr lang="en-US" sz="2500" b="1">
                <a:solidFill>
                  <a:srgbClr val="350956"/>
                </a:solidFill>
                <a:ea typeface="MS PGothic" pitchFamily="34" charset="-128"/>
              </a:rPr>
              <a:t>Red Book and the application of </a:t>
            </a:r>
          </a:p>
          <a:p>
            <a:pPr algn="ctr" defTabSz="498475"/>
            <a:r>
              <a:rPr lang="en-US" sz="2500" b="1">
                <a:solidFill>
                  <a:srgbClr val="350956"/>
                </a:solidFill>
                <a:ea typeface="MS PGothic" pitchFamily="34" charset="-128"/>
              </a:rPr>
              <a:t>International Valuation Standards</a:t>
            </a:r>
          </a:p>
        </p:txBody>
      </p:sp>
      <p:sp>
        <p:nvSpPr>
          <p:cNvPr id="34818" name="Text Box 5"/>
          <p:cNvSpPr txBox="1">
            <a:spLocks noChangeArrowheads="1"/>
          </p:cNvSpPr>
          <p:nvPr/>
        </p:nvSpPr>
        <p:spPr bwMode="auto">
          <a:xfrm>
            <a:off x="671513" y="1739900"/>
            <a:ext cx="7639050" cy="3730625"/>
          </a:xfrm>
          <a:prstGeom prst="rect">
            <a:avLst/>
          </a:prstGeom>
          <a:noFill/>
          <a:ln w="9525">
            <a:noFill/>
            <a:miter lim="800000"/>
            <a:headEnd/>
            <a:tailEnd/>
          </a:ln>
        </p:spPr>
        <p:txBody>
          <a:bodyPr lIns="80165" tIns="40083" rIns="80165" bIns="40083">
            <a:spAutoFit/>
          </a:bodyPr>
          <a:lstStyle/>
          <a:p>
            <a:pPr defTabSz="801688"/>
            <a:r>
              <a:rPr lang="en-GB" sz="2400" b="1">
                <a:ea typeface="MS PGothic" pitchFamily="34" charset="-128"/>
              </a:rPr>
              <a:t>International Valuation Standards Council</a:t>
            </a:r>
            <a:endParaRPr lang="en-GB" sz="2400">
              <a:ea typeface="MS PGothic" pitchFamily="34" charset="-128"/>
            </a:endParaRPr>
          </a:p>
          <a:p>
            <a:pPr defTabSz="801688">
              <a:buFontTx/>
              <a:buChar char="•"/>
            </a:pPr>
            <a:r>
              <a:rPr lang="en-GB" sz="2400">
                <a:ea typeface="MS PGothic" pitchFamily="34" charset="-128"/>
              </a:rPr>
              <a:t>   IVS is an independent not-for-profit organisation with a remit to serve the public interest.</a:t>
            </a:r>
          </a:p>
          <a:p>
            <a:pPr defTabSz="801688">
              <a:buFontTx/>
              <a:buChar char="•"/>
            </a:pPr>
            <a:r>
              <a:rPr lang="en-GB" sz="2400">
                <a:ea typeface="MS PGothic" pitchFamily="34" charset="-128"/>
              </a:rPr>
              <a:t>  The Organisation’s objective is to build confidence and trust in the valuation process.</a:t>
            </a:r>
          </a:p>
          <a:p>
            <a:pPr defTabSz="801688">
              <a:buFontTx/>
              <a:buChar char="•"/>
            </a:pPr>
            <a:r>
              <a:rPr lang="en-GB" sz="2400">
                <a:ea typeface="MS PGothic" pitchFamily="34" charset="-128"/>
              </a:rPr>
              <a:t>  IVS comprise internationally accepted high level valuation standards which focus on the required principles and definitions in order to enable them to be applied as widely as possible.</a:t>
            </a:r>
          </a:p>
          <a:p>
            <a:pPr defTabSz="801688"/>
            <a:endParaRPr lang="en-GB" sz="2400">
              <a:ea typeface="MS PGothic"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4818">
                                            <p:txEl>
                                              <p:pRg st="1" end="1"/>
                                            </p:txEl>
                                          </p:spTgt>
                                        </p:tgtEl>
                                        <p:attrNameLst>
                                          <p:attrName>style.visibility</p:attrName>
                                        </p:attrNameLst>
                                      </p:cBhvr>
                                      <p:to>
                                        <p:strVal val="visible"/>
                                      </p:to>
                                    </p:set>
                                    <p:animEffect transition="in" filter="checkerboard(across)">
                                      <p:cBhvr>
                                        <p:cTn id="7" dur="500"/>
                                        <p:tgtEl>
                                          <p:spTgt spid="3481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4818">
                                            <p:txEl>
                                              <p:pRg st="2" end="2"/>
                                            </p:txEl>
                                          </p:spTgt>
                                        </p:tgtEl>
                                        <p:attrNameLst>
                                          <p:attrName>style.visibility</p:attrName>
                                        </p:attrNameLst>
                                      </p:cBhvr>
                                      <p:to>
                                        <p:strVal val="visible"/>
                                      </p:to>
                                    </p:set>
                                    <p:animEffect transition="in" filter="checkerboard(across)">
                                      <p:cBhvr>
                                        <p:cTn id="12" dur="500"/>
                                        <p:tgtEl>
                                          <p:spTgt spid="3481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4818">
                                            <p:txEl>
                                              <p:pRg st="3" end="3"/>
                                            </p:txEl>
                                          </p:spTgt>
                                        </p:tgtEl>
                                        <p:attrNameLst>
                                          <p:attrName>style.visibility</p:attrName>
                                        </p:attrNameLst>
                                      </p:cBhvr>
                                      <p:to>
                                        <p:strVal val="visible"/>
                                      </p:to>
                                    </p:set>
                                    <p:animEffect transition="in" filter="checkerboard(across)">
                                      <p:cBhvr>
                                        <p:cTn id="17" dur="500"/>
                                        <p:tgtEl>
                                          <p:spTgt spid="3481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p:cNvSpPr>
          <p:nvPr>
            <p:ph type="title" idx="4294967295"/>
          </p:nvPr>
        </p:nvSpPr>
        <p:spPr>
          <a:xfrm>
            <a:off x="447675" y="274638"/>
            <a:ext cx="8229600" cy="1143000"/>
          </a:xfrm>
        </p:spPr>
        <p:txBody>
          <a:bodyPr/>
          <a:lstStyle/>
          <a:p>
            <a:r>
              <a:rPr lang="en-GB" smtClean="0">
                <a:solidFill>
                  <a:srgbClr val="46166B"/>
                </a:solidFill>
                <a:latin typeface="Arial" charset="0"/>
                <a:cs typeface="Arial" charset="0"/>
              </a:rPr>
              <a:t>International Valuation Standards </a:t>
            </a:r>
          </a:p>
        </p:txBody>
      </p:sp>
      <p:pic>
        <p:nvPicPr>
          <p:cNvPr id="30722" name="Picture 4"/>
          <p:cNvPicPr>
            <a:picLocks noChangeAspect="1" noChangeArrowheads="1"/>
          </p:cNvPicPr>
          <p:nvPr/>
        </p:nvPicPr>
        <p:blipFill>
          <a:blip r:embed="rId2"/>
          <a:srcRect/>
          <a:stretch>
            <a:fillRect/>
          </a:stretch>
        </p:blipFill>
        <p:spPr bwMode="auto">
          <a:xfrm>
            <a:off x="7605713" y="271463"/>
            <a:ext cx="1108075" cy="1706562"/>
          </a:xfrm>
          <a:prstGeom prst="rect">
            <a:avLst/>
          </a:prstGeom>
          <a:noFill/>
          <a:ln w="9525">
            <a:noFill/>
            <a:miter lim="800000"/>
            <a:headEnd/>
            <a:tailEnd/>
          </a:ln>
        </p:spPr>
      </p:pic>
      <p:pic>
        <p:nvPicPr>
          <p:cNvPr id="30723" name="Picture 14" descr="IVSC logo"/>
          <p:cNvPicPr>
            <a:picLocks noChangeAspect="1" noChangeArrowheads="1"/>
          </p:cNvPicPr>
          <p:nvPr/>
        </p:nvPicPr>
        <p:blipFill>
          <a:blip r:embed="rId3"/>
          <a:srcRect/>
          <a:stretch>
            <a:fillRect/>
          </a:stretch>
        </p:blipFill>
        <p:spPr bwMode="auto">
          <a:xfrm>
            <a:off x="7793038" y="4608513"/>
            <a:ext cx="1123950" cy="1058862"/>
          </a:xfrm>
          <a:prstGeom prst="rect">
            <a:avLst/>
          </a:prstGeom>
          <a:noFill/>
          <a:ln w="9525">
            <a:noFill/>
            <a:miter lim="800000"/>
            <a:headEnd/>
            <a:tailEnd/>
          </a:ln>
        </p:spPr>
      </p:pic>
      <p:sp>
        <p:nvSpPr>
          <p:cNvPr id="32772" name="Rectangle 3"/>
          <p:cNvSpPr>
            <a:spLocks noChangeArrowheads="1"/>
          </p:cNvSpPr>
          <p:nvPr/>
        </p:nvSpPr>
        <p:spPr bwMode="auto">
          <a:xfrm>
            <a:off x="685800" y="1476375"/>
            <a:ext cx="8199438" cy="4179888"/>
          </a:xfrm>
          <a:prstGeom prst="rect">
            <a:avLst/>
          </a:prstGeom>
          <a:noFill/>
          <a:ln w="9525">
            <a:noFill/>
            <a:miter lim="800000"/>
            <a:headEnd/>
            <a:tailEnd/>
          </a:ln>
        </p:spPr>
        <p:txBody>
          <a:bodyPr lIns="80165" tIns="40083" rIns="80165" bIns="40083"/>
          <a:lstStyle/>
          <a:p>
            <a:pPr defTabSz="914400" eaLnBrk="0" hangingPunct="0">
              <a:lnSpc>
                <a:spcPct val="80000"/>
              </a:lnSpc>
              <a:spcBef>
                <a:spcPct val="20000"/>
              </a:spcBef>
              <a:buFont typeface="Arial" charset="0"/>
              <a:buChar char="•"/>
            </a:pPr>
            <a:r>
              <a:rPr lang="en-GB" sz="2000">
                <a:latin typeface="Calibri" pitchFamily="34" charset="0"/>
              </a:rPr>
              <a:t> </a:t>
            </a:r>
            <a:r>
              <a:rPr lang="en-GB" sz="1600"/>
              <a:t>  </a:t>
            </a:r>
            <a:r>
              <a:rPr lang="en-GB" sz="2400"/>
              <a:t>IVSC sets the common governing definitions and principles of valuation practice internationally.</a:t>
            </a:r>
          </a:p>
          <a:p>
            <a:pPr defTabSz="914400" eaLnBrk="0" hangingPunct="0">
              <a:lnSpc>
                <a:spcPct val="80000"/>
              </a:lnSpc>
              <a:spcBef>
                <a:spcPct val="20000"/>
              </a:spcBef>
              <a:buFont typeface="Arial" charset="0"/>
              <a:buChar char="•"/>
            </a:pPr>
            <a:endParaRPr lang="en-GB" sz="2400"/>
          </a:p>
          <a:p>
            <a:pPr defTabSz="914400" eaLnBrk="0" hangingPunct="0">
              <a:lnSpc>
                <a:spcPct val="80000"/>
              </a:lnSpc>
              <a:spcBef>
                <a:spcPct val="20000"/>
              </a:spcBef>
              <a:buFont typeface="Arial" charset="0"/>
              <a:buChar char="•"/>
            </a:pPr>
            <a:r>
              <a:rPr lang="en-GB" sz="2400"/>
              <a:t>  IVSC 2011 published June 2011. Effective Date 1 January 2012.</a:t>
            </a:r>
          </a:p>
          <a:p>
            <a:pPr defTabSz="914400" eaLnBrk="0" hangingPunct="0">
              <a:lnSpc>
                <a:spcPct val="80000"/>
              </a:lnSpc>
              <a:spcBef>
                <a:spcPct val="20000"/>
              </a:spcBef>
              <a:buFont typeface="Arial" charset="0"/>
              <a:buChar char="•"/>
            </a:pPr>
            <a:endParaRPr lang="en-GB" sz="2400"/>
          </a:p>
          <a:p>
            <a:pPr defTabSz="914400" eaLnBrk="0" hangingPunct="0">
              <a:lnSpc>
                <a:spcPct val="80000"/>
              </a:lnSpc>
              <a:spcBef>
                <a:spcPct val="20000"/>
              </a:spcBef>
              <a:buFont typeface="Arial" charset="0"/>
              <a:buChar char="•"/>
            </a:pPr>
            <a:r>
              <a:rPr lang="en-GB" sz="2400"/>
              <a:t>  RICS Red 2012 Edition is fully compliant with IVSC.</a:t>
            </a:r>
          </a:p>
          <a:p>
            <a:pPr defTabSz="914400" eaLnBrk="0" hangingPunct="0">
              <a:lnSpc>
                <a:spcPct val="80000"/>
              </a:lnSpc>
              <a:spcBef>
                <a:spcPct val="20000"/>
              </a:spcBef>
              <a:buFont typeface="Arial" charset="0"/>
              <a:buChar char="•"/>
            </a:pPr>
            <a:endParaRPr lang="en-GB" sz="2400"/>
          </a:p>
          <a:p>
            <a:pPr defTabSz="914400" eaLnBrk="0" hangingPunct="0">
              <a:lnSpc>
                <a:spcPct val="80000"/>
              </a:lnSpc>
              <a:spcBef>
                <a:spcPct val="20000"/>
              </a:spcBef>
              <a:buFont typeface="Arial" charset="0"/>
              <a:buChar char="•"/>
            </a:pPr>
            <a:r>
              <a:rPr lang="en-GB" sz="2400"/>
              <a:t>  IVSC restructured to provide standards for all assets – tangible and intangible</a:t>
            </a:r>
          </a:p>
          <a:p>
            <a:pPr algn="ctr" defTabSz="914400" eaLnBrk="0" hangingPunct="0">
              <a:lnSpc>
                <a:spcPct val="80000"/>
              </a:lnSpc>
              <a:spcBef>
                <a:spcPct val="20000"/>
              </a:spcBef>
              <a:buFont typeface="Arial" charset="0"/>
              <a:buNone/>
            </a:pPr>
            <a:endParaRPr lang="en-GB"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2772">
                                            <p:txEl>
                                              <p:pRg st="2" end="2"/>
                                            </p:txEl>
                                          </p:spTgt>
                                        </p:tgtEl>
                                        <p:attrNameLst>
                                          <p:attrName>style.visibility</p:attrName>
                                        </p:attrNameLst>
                                      </p:cBhvr>
                                      <p:to>
                                        <p:strVal val="visible"/>
                                      </p:to>
                                    </p:set>
                                    <p:animEffect transition="in" filter="blinds(horizontal)">
                                      <p:cBhvr>
                                        <p:cTn id="7" dur="500"/>
                                        <p:tgtEl>
                                          <p:spTgt spid="3277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2772">
                                            <p:txEl>
                                              <p:pRg st="4" end="4"/>
                                            </p:txEl>
                                          </p:spTgt>
                                        </p:tgtEl>
                                        <p:attrNameLst>
                                          <p:attrName>style.visibility</p:attrName>
                                        </p:attrNameLst>
                                      </p:cBhvr>
                                      <p:to>
                                        <p:strVal val="visible"/>
                                      </p:to>
                                    </p:set>
                                    <p:animEffect transition="in" filter="blinds(horizontal)">
                                      <p:cBhvr>
                                        <p:cTn id="12" dur="500"/>
                                        <p:tgtEl>
                                          <p:spTgt spid="32772">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2772">
                                            <p:txEl>
                                              <p:pRg st="6" end="6"/>
                                            </p:txEl>
                                          </p:spTgt>
                                        </p:tgtEl>
                                        <p:attrNameLst>
                                          <p:attrName>style.visibility</p:attrName>
                                        </p:attrNameLst>
                                      </p:cBhvr>
                                      <p:to>
                                        <p:strVal val="visible"/>
                                      </p:to>
                                    </p:set>
                                    <p:animEffect transition="in" filter="blinds(horizontal)">
                                      <p:cBhvr>
                                        <p:cTn id="17" dur="500"/>
                                        <p:tgtEl>
                                          <p:spTgt spid="3277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5">
      <a:dk1>
        <a:sysClr val="windowText" lastClr="000000"/>
      </a:dk1>
      <a:lt1>
        <a:sysClr val="window" lastClr="FFFFFF"/>
      </a:lt1>
      <a:dk2>
        <a:srgbClr val="1F497D"/>
      </a:dk2>
      <a:lt2>
        <a:srgbClr val="EEECE1"/>
      </a:lt2>
      <a:accent1>
        <a:srgbClr val="411067"/>
      </a:accent1>
      <a:accent2>
        <a:srgbClr val="ABABB0"/>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Custom 5">
      <a:dk1>
        <a:sysClr val="windowText" lastClr="000000"/>
      </a:dk1>
      <a:lt1>
        <a:sysClr val="window" lastClr="FFFFFF"/>
      </a:lt1>
      <a:dk2>
        <a:srgbClr val="1F497D"/>
      </a:dk2>
      <a:lt2>
        <a:srgbClr val="EEECE1"/>
      </a:lt2>
      <a:accent1>
        <a:srgbClr val="411067"/>
      </a:accent1>
      <a:accent2>
        <a:srgbClr val="ABABB0"/>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1343</TotalTime>
  <Words>322</Words>
  <Application>Microsoft Macintosh PowerPoint</Application>
  <PresentationFormat>On-screen Show (4:3)</PresentationFormat>
  <Paragraphs>47</Paragraphs>
  <Slides>10</Slides>
  <Notes>3</Notes>
  <HiddenSlides>0</HiddenSlides>
  <MMClips>0</MMClips>
  <ScaleCrop>false</ScaleCrop>
  <HeadingPairs>
    <vt:vector size="6" baseType="variant">
      <vt:variant>
        <vt:lpstr>Fonts Used</vt:lpstr>
      </vt:variant>
      <vt:variant>
        <vt:i4>5</vt:i4>
      </vt:variant>
      <vt:variant>
        <vt:lpstr>Design Template</vt:lpstr>
      </vt:variant>
      <vt:variant>
        <vt:i4>18</vt:i4>
      </vt:variant>
      <vt:variant>
        <vt:lpstr>Slide Titles</vt:lpstr>
      </vt:variant>
      <vt:variant>
        <vt:i4>10</vt:i4>
      </vt:variant>
    </vt:vector>
  </HeadingPairs>
  <TitlesOfParts>
    <vt:vector size="33" baseType="lpstr">
      <vt:lpstr>Arial</vt:lpstr>
      <vt:lpstr>Calibri</vt:lpstr>
      <vt:lpstr>MS PGothic</vt:lpstr>
      <vt:lpstr>Times</vt:lpstr>
      <vt:lpstr>Times New Roman</vt:lpstr>
      <vt:lpstr>Office Theme</vt:lpstr>
      <vt:lpstr>1_Office Theme</vt:lpstr>
      <vt:lpstr>Office Theme</vt:lpstr>
      <vt:lpstr>Office Theme</vt:lpstr>
      <vt:lpstr>Office Theme</vt:lpstr>
      <vt:lpstr>Office Theme</vt:lpstr>
      <vt:lpstr>Office Theme</vt:lpstr>
      <vt:lpstr>Office Theme</vt:lpstr>
      <vt:lpstr>Office Theme</vt:lpstr>
      <vt:lpstr>Office Theme</vt:lpstr>
      <vt:lpstr>1_Office Theme</vt:lpstr>
      <vt:lpstr>1_Office Theme</vt:lpstr>
      <vt:lpstr>1_Office Theme</vt:lpstr>
      <vt:lpstr>1_Office Theme</vt:lpstr>
      <vt:lpstr>1_Office Theme</vt:lpstr>
      <vt:lpstr>1_Office Theme</vt:lpstr>
      <vt:lpstr>1_Office Theme</vt:lpstr>
      <vt:lpstr>1_Office Theme</vt:lpstr>
      <vt:lpstr>  The Value Proposition for International Standards in Valuation  -  Latest Valuation Standards in the Global Market   </vt:lpstr>
      <vt:lpstr>What is the value proposition?</vt:lpstr>
      <vt:lpstr>What is the value proposition?</vt:lpstr>
      <vt:lpstr>Standardisation</vt:lpstr>
      <vt:lpstr>Slide 5</vt:lpstr>
      <vt:lpstr>Hernando De Soto –  The Mystery of Capital </vt:lpstr>
      <vt:lpstr>Hernando De Soto –  The Mystery of Capital </vt:lpstr>
      <vt:lpstr>Slide 8</vt:lpstr>
      <vt:lpstr>International Valuation Standards </vt:lpstr>
      <vt:lpstr>Red Book Purpose</vt:lpstr>
    </vt:vector>
  </TitlesOfParts>
  <Company>Red Dice Digital Design 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Eddie Hesford</dc:creator>
  <cp:lastModifiedBy>Computer Department</cp:lastModifiedBy>
  <cp:revision>260</cp:revision>
  <dcterms:created xsi:type="dcterms:W3CDTF">2012-03-07T16:41:04Z</dcterms:created>
  <dcterms:modified xsi:type="dcterms:W3CDTF">2012-10-10T12:37:11Z</dcterms:modified>
</cp:coreProperties>
</file>